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5.xml" ContentType="application/vnd.openxmlformats-officedocument.presentationml.notesSlide+xml"/>
  <Override PartName="/ppt/tags/tag32.xml" ContentType="application/vnd.openxmlformats-officedocument.presentationml.tags+xml"/>
  <Override PartName="/ppt/notesSlides/notesSlide6.xml" ContentType="application/vnd.openxmlformats-officedocument.presentationml.notesSlide+xml"/>
  <Override PartName="/ppt/tags/tag33.xml" ContentType="application/vnd.openxmlformats-officedocument.presentationml.tags+xml"/>
  <Override PartName="/ppt/notesSlides/notesSlide7.xml" ContentType="application/vnd.openxmlformats-officedocument.presentationml.notesSlide+xml"/>
  <Override PartName="/ppt/tags/tag34.xml" ContentType="application/vnd.openxmlformats-officedocument.presentationml.tags+xml"/>
  <Override PartName="/ppt/notesSlides/notesSlide8.xml" ContentType="application/vnd.openxmlformats-officedocument.presentationml.notesSlide+xml"/>
  <Override PartName="/ppt/tags/tag35.xml" ContentType="application/vnd.openxmlformats-officedocument.presentationml.tags+xml"/>
  <Override PartName="/ppt/notesSlides/notesSlide9.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0.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11.xml" ContentType="application/vnd.openxmlformats-officedocument.presentationml.notesSlide+xml"/>
  <Override PartName="/ppt/tags/tag49.xml" ContentType="application/vnd.openxmlformats-officedocument.presentationml.tags+xml"/>
  <Override PartName="/ppt/notesSlides/notesSlide12.xml" ContentType="application/vnd.openxmlformats-officedocument.presentationml.notesSlide+xml"/>
  <Override PartName="/ppt/tags/tag50.xml" ContentType="application/vnd.openxmlformats-officedocument.presentationml.tags+xml"/>
  <Override PartName="/ppt/notesSlides/notesSlide13.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14.xml" ContentType="application/vnd.openxmlformats-officedocument.presentationml.notesSlide+xml"/>
  <Override PartName="/ppt/tags/tag62.xml" ContentType="application/vnd.openxmlformats-officedocument.presentationml.tags+xml"/>
  <Override PartName="/ppt/notesSlides/notesSlide15.xml" ContentType="application/vnd.openxmlformats-officedocument.presentationml.notesSlide+xml"/>
  <Override PartName="/ppt/tags/tag63.xml" ContentType="application/vnd.openxmlformats-officedocument.presentationml.tags+xml"/>
  <Override PartName="/ppt/notesSlides/notesSlide16.xml" ContentType="application/vnd.openxmlformats-officedocument.presentationml.notesSlide+xml"/>
  <Override PartName="/ppt/tags/tag64.xml" ContentType="application/vnd.openxmlformats-officedocument.presentationml.tags+xml"/>
  <Override PartName="/ppt/notesSlides/notesSlide17.xml" ContentType="application/vnd.openxmlformats-officedocument.presentationml.notesSlide+xml"/>
  <Override PartName="/ppt/tags/tag65.xml" ContentType="application/vnd.openxmlformats-officedocument.presentationml.tags+xml"/>
  <Override PartName="/ppt/notesSlides/notesSlide18.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19.xml" ContentType="application/vnd.openxmlformats-officedocument.presentationml.notesSlide+xml"/>
  <Override PartName="/ppt/tags/tag77.xml" ContentType="application/vnd.openxmlformats-officedocument.presentationml.tags+xml"/>
  <Override PartName="/ppt/notesSlides/notesSlide20.xml" ContentType="application/vnd.openxmlformats-officedocument.presentationml.notesSlide+xml"/>
  <Override PartName="/ppt/tags/tag78.xml" ContentType="application/vnd.openxmlformats-officedocument.presentationml.tags+xml"/>
  <Override PartName="/ppt/notesSlides/notesSlide21.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22.xml" ContentType="application/vnd.openxmlformats-officedocument.presentationml.notesSlide+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23.xml" ContentType="application/vnd.openxmlformats-officedocument.presentationml.notesSlide+xml"/>
  <Override PartName="/ppt/tags/tag99.xml" ContentType="application/vnd.openxmlformats-officedocument.presentationml.tags+xml"/>
  <Override PartName="/ppt/notesSlides/notesSlide24.xml" ContentType="application/vnd.openxmlformats-officedocument.presentationml.notesSlide+xml"/>
  <Override PartName="/ppt/tags/tag100.xml" ContentType="application/vnd.openxmlformats-officedocument.presentationml.tags+xml"/>
  <Override PartName="/ppt/notesSlides/notesSlide25.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26.xml" ContentType="application/vnd.openxmlformats-officedocument.presentationml.notesSlide+xml"/>
  <Override PartName="/ppt/tags/tag111.xml" ContentType="application/vnd.openxmlformats-officedocument.presentationml.tags+xml"/>
  <Override PartName="/ppt/notesSlides/notesSlide27.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28.xml" ContentType="application/vnd.openxmlformats-officedocument.presentationml.notesSlide+xml"/>
  <Override PartName="/ppt/tags/tag122.xml" ContentType="application/vnd.openxmlformats-officedocument.presentationml.tags+xml"/>
  <Override PartName="/ppt/notesSlides/notesSlide29.xml" ContentType="application/vnd.openxmlformats-officedocument.presentationml.notesSlid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30.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notesSlides/notesSlide31.xml" ContentType="application/vnd.openxmlformats-officedocument.presentationml.notesSlide+xml"/>
  <Override PartName="/ppt/tags/tag145.xml" ContentType="application/vnd.openxmlformats-officedocument.presentationml.tags+xml"/>
  <Override PartName="/ppt/notesSlides/notesSlide32.xml" ContentType="application/vnd.openxmlformats-officedocument.presentationml.notesSlide+xml"/>
  <Override PartName="/ppt/tags/tag146.xml" ContentType="application/vnd.openxmlformats-officedocument.presentationml.tags+xml"/>
  <Override PartName="/ppt/notesSlides/notesSlide33.xml" ContentType="application/vnd.openxmlformats-officedocument.presentationml.notesSlide+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notesSlides/notesSlide34.xml" ContentType="application/vnd.openxmlformats-officedocument.presentationml.notesSlide+xml"/>
  <Override PartName="/ppt/tags/tag156.xml" ContentType="application/vnd.openxmlformats-officedocument.presentationml.tags+xml"/>
  <Override PartName="/ppt/notesSlides/notesSlide35.xml" ContentType="application/vnd.openxmlformats-officedocument.presentationml.notesSlide+xml"/>
  <Override PartName="/ppt/tags/tag157.xml" ContentType="application/vnd.openxmlformats-officedocument.presentationml.tags+xml"/>
  <Override PartName="/ppt/notesSlides/notesSlide36.xml" ContentType="application/vnd.openxmlformats-officedocument.presentationml.notesSlide+xml"/>
  <Override PartName="/ppt/tags/tag158.xml" ContentType="application/vnd.openxmlformats-officedocument.presentationml.tags+xml"/>
  <Override PartName="/ppt/notesSlides/notesSlide37.xml" ContentType="application/vnd.openxmlformats-officedocument.presentationml.notesSlide+xml"/>
  <Override PartName="/ppt/tags/tag159.xml" ContentType="application/vnd.openxmlformats-officedocument.presentationml.tags+xml"/>
  <Override PartName="/ppt/notesSlides/notesSlide38.xml" ContentType="application/vnd.openxmlformats-officedocument.presentationml.notesSlide+xml"/>
  <Override PartName="/ppt/tags/tag160.xml" ContentType="application/vnd.openxmlformats-officedocument.presentationml.tags+xml"/>
  <Override PartName="/ppt/tags/tag161.xml" ContentType="application/vnd.openxmlformats-officedocument.presentationml.tags+xml"/>
  <Override PartName="/ppt/notesSlides/notesSlide39.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notesSlides/notesSlide40.xml" ContentType="application/vnd.openxmlformats-officedocument.presentationml.notesSlide+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notesSlides/notesSlide41.xml" ContentType="application/vnd.openxmlformats-officedocument.presentationml.notesSlide+xml"/>
  <Override PartName="/ppt/tags/tag184.xml" ContentType="application/vnd.openxmlformats-officedocument.presentationml.tags+xml"/>
  <Override PartName="/ppt/notesSlides/notesSlide42.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notesSlides/notesSlide43.xml" ContentType="application/vnd.openxmlformats-officedocument.presentationml.notesSlide+xml"/>
  <Override PartName="/ppt/tags/tag195.xml" ContentType="application/vnd.openxmlformats-officedocument.presentationml.tags+xml"/>
  <Override PartName="/ppt/notesSlides/notesSlide44.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notesSlides/notesSlide45.xml" ContentType="application/vnd.openxmlformats-officedocument.presentationml.notesSlide+xml"/>
  <Override PartName="/ppt/tags/tag206.xml" ContentType="application/vnd.openxmlformats-officedocument.presentationml.tags+xml"/>
  <Override PartName="/ppt/notesSlides/notesSlide46.xml" ContentType="application/vnd.openxmlformats-officedocument.presentationml.notesSlide+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notesSlides/notesSlide47.xml" ContentType="application/vnd.openxmlformats-officedocument.presentationml.notesSlide+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notesSlides/notesSlide48.xml" ContentType="application/vnd.openxmlformats-officedocument.presentationml.notesSlide+xml"/>
  <Override PartName="/ppt/tags/tag229.xml" ContentType="application/vnd.openxmlformats-officedocument.presentationml.tags+xml"/>
  <Override PartName="/ppt/notesSlides/notesSlide49.xml" ContentType="application/vnd.openxmlformats-officedocument.presentationml.notesSlide+xml"/>
  <Override PartName="/ppt/tags/tag230.xml" ContentType="application/vnd.openxmlformats-officedocument.presentationml.tags+xml"/>
  <Override PartName="/ppt/notesSlides/notesSlide50.xml" ContentType="application/vnd.openxmlformats-officedocument.presentationml.notesSlide+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notesSlides/notesSlide51.xml" ContentType="application/vnd.openxmlformats-officedocument.presentationml.notesSlide+xml"/>
  <Override PartName="/ppt/tags/tag242.xml" ContentType="application/vnd.openxmlformats-officedocument.presentationml.tags+xml"/>
  <Override PartName="/ppt/notesSlides/notesSlide52.xml" ContentType="application/vnd.openxmlformats-officedocument.presentationml.notesSlide+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notesSlides/notesSlide53.xml" ContentType="application/vnd.openxmlformats-officedocument.presentationml.notesSlide+xml"/>
  <Override PartName="/ppt/tags/tag254.xml" ContentType="application/vnd.openxmlformats-officedocument.presentationml.tags+xml"/>
  <Override PartName="/ppt/notesSlides/notesSlide54.xml" ContentType="application/vnd.openxmlformats-officedocument.presentationml.notesSlide+xml"/>
  <Override PartName="/ppt/tags/tag255.xml" ContentType="application/vnd.openxmlformats-officedocument.presentationml.tags+xml"/>
  <Override PartName="/ppt/notesSlides/notesSlide55.xml" ContentType="application/vnd.openxmlformats-officedocument.presentationml.notesSlide+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notesSlides/notesSlide56.xml" ContentType="application/vnd.openxmlformats-officedocument.presentationml.notesSlide+xml"/>
  <Override PartName="/ppt/tags/tag267.xml" ContentType="application/vnd.openxmlformats-officedocument.presentationml.tags+xml"/>
  <Override PartName="/ppt/notesSlides/notesSlide57.xml" ContentType="application/vnd.openxmlformats-officedocument.presentationml.notesSlide+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notesSlides/notesSlide58.xml" ContentType="application/vnd.openxmlformats-officedocument.presentationml.notesSlide+xml"/>
  <Override PartName="/ppt/tags/tag276.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autoCompressPictures="0">
  <p:sldMasterIdLst>
    <p:sldMasterId id="2147483715" r:id="rId3"/>
  </p:sldMasterIdLst>
  <p:notesMasterIdLst>
    <p:notesMasterId r:id="rId71"/>
  </p:notesMasterIdLst>
  <p:handoutMasterIdLst>
    <p:handoutMasterId r:id="rId72"/>
  </p:handoutMasterIdLst>
  <p:sldIdLst>
    <p:sldId id="2147477157" r:id="rId4"/>
    <p:sldId id="261" r:id="rId5"/>
    <p:sldId id="314" r:id="rId6"/>
    <p:sldId id="2147477158" r:id="rId7"/>
    <p:sldId id="2147477159" r:id="rId8"/>
    <p:sldId id="290" r:id="rId9"/>
    <p:sldId id="329" r:id="rId10"/>
    <p:sldId id="291" r:id="rId11"/>
    <p:sldId id="2147477155" r:id="rId12"/>
    <p:sldId id="2147477160" r:id="rId13"/>
    <p:sldId id="2147477156" r:id="rId14"/>
    <p:sldId id="293" r:id="rId15"/>
    <p:sldId id="298" r:id="rId16"/>
    <p:sldId id="299" r:id="rId17"/>
    <p:sldId id="2147477161" r:id="rId18"/>
    <p:sldId id="294" r:id="rId19"/>
    <p:sldId id="331" r:id="rId20"/>
    <p:sldId id="332" r:id="rId21"/>
    <p:sldId id="328" r:id="rId22"/>
    <p:sldId id="2147477162" r:id="rId23"/>
    <p:sldId id="295" r:id="rId24"/>
    <p:sldId id="333" r:id="rId25"/>
    <p:sldId id="2147477163" r:id="rId26"/>
    <p:sldId id="2147477164" r:id="rId27"/>
    <p:sldId id="334" r:id="rId28"/>
    <p:sldId id="326" r:id="rId29"/>
    <p:sldId id="2147477165" r:id="rId30"/>
    <p:sldId id="321" r:id="rId31"/>
    <p:sldId id="2147477166" r:id="rId32"/>
    <p:sldId id="335" r:id="rId33"/>
    <p:sldId id="2147477248" r:id="rId34"/>
    <p:sldId id="2147477243" r:id="rId35"/>
    <p:sldId id="2147477244" r:id="rId36"/>
    <p:sldId id="2147477246" r:id="rId37"/>
    <p:sldId id="2147477167" r:id="rId38"/>
    <p:sldId id="2147477168" r:id="rId39"/>
    <p:sldId id="306" r:id="rId40"/>
    <p:sldId id="2147477249" r:id="rId41"/>
    <p:sldId id="2147477169" r:id="rId42"/>
    <p:sldId id="324" r:id="rId43"/>
    <p:sldId id="325" r:id="rId44"/>
    <p:sldId id="307" r:id="rId45"/>
    <p:sldId id="305" r:id="rId46"/>
    <p:sldId id="2147477153" r:id="rId47"/>
    <p:sldId id="2147379871" r:id="rId48"/>
    <p:sldId id="2147477228" r:id="rId49"/>
    <p:sldId id="2147477229" r:id="rId50"/>
    <p:sldId id="2147477170" r:id="rId51"/>
    <p:sldId id="2147477171" r:id="rId52"/>
    <p:sldId id="336" r:id="rId53"/>
    <p:sldId id="2147477172" r:id="rId54"/>
    <p:sldId id="337" r:id="rId55"/>
    <p:sldId id="2147477173" r:id="rId56"/>
    <p:sldId id="338" r:id="rId57"/>
    <p:sldId id="2147477174" r:id="rId58"/>
    <p:sldId id="2147477175" r:id="rId59"/>
    <p:sldId id="2147477230" r:id="rId60"/>
    <p:sldId id="2147477231" r:id="rId61"/>
    <p:sldId id="2147477176" r:id="rId62"/>
    <p:sldId id="310" r:id="rId63"/>
    <p:sldId id="2147477177" r:id="rId64"/>
    <p:sldId id="311" r:id="rId65"/>
    <p:sldId id="313" r:id="rId66"/>
    <p:sldId id="2147477178" r:id="rId67"/>
    <p:sldId id="312" r:id="rId68"/>
    <p:sldId id="2147477222" r:id="rId69"/>
    <p:sldId id="2147477247" r:id="rId70"/>
  </p:sldIdLst>
  <p:sldSz cx="9906000" cy="6858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タイトルなしのセクション" id="{DFCF46F0-9303-4B07-93AA-F4958CD57B54}">
          <p14:sldIdLst>
            <p14:sldId id="2147477157"/>
            <p14:sldId id="261"/>
            <p14:sldId id="314"/>
            <p14:sldId id="2147477158"/>
            <p14:sldId id="2147477159"/>
            <p14:sldId id="290"/>
            <p14:sldId id="329"/>
            <p14:sldId id="291"/>
            <p14:sldId id="2147477155"/>
            <p14:sldId id="2147477160"/>
            <p14:sldId id="2147477156"/>
            <p14:sldId id="293"/>
            <p14:sldId id="298"/>
            <p14:sldId id="299"/>
            <p14:sldId id="2147477161"/>
            <p14:sldId id="294"/>
            <p14:sldId id="331"/>
            <p14:sldId id="332"/>
            <p14:sldId id="328"/>
            <p14:sldId id="2147477162"/>
            <p14:sldId id="295"/>
            <p14:sldId id="333"/>
            <p14:sldId id="2147477163"/>
            <p14:sldId id="2147477164"/>
            <p14:sldId id="334"/>
            <p14:sldId id="326"/>
            <p14:sldId id="2147477165"/>
            <p14:sldId id="321"/>
            <p14:sldId id="2147477166"/>
            <p14:sldId id="335"/>
            <p14:sldId id="2147477248"/>
            <p14:sldId id="2147477243"/>
            <p14:sldId id="2147477244"/>
            <p14:sldId id="2147477246"/>
            <p14:sldId id="2147477167"/>
            <p14:sldId id="2147477168"/>
            <p14:sldId id="306"/>
            <p14:sldId id="2147477249"/>
            <p14:sldId id="2147477169"/>
            <p14:sldId id="324"/>
            <p14:sldId id="325"/>
            <p14:sldId id="307"/>
            <p14:sldId id="305"/>
            <p14:sldId id="2147477153"/>
            <p14:sldId id="2147379871"/>
            <p14:sldId id="2147477228"/>
            <p14:sldId id="2147477229"/>
            <p14:sldId id="2147477170"/>
            <p14:sldId id="2147477171"/>
            <p14:sldId id="336"/>
            <p14:sldId id="2147477172"/>
            <p14:sldId id="337"/>
            <p14:sldId id="2147477173"/>
            <p14:sldId id="338"/>
            <p14:sldId id="2147477174"/>
            <p14:sldId id="2147477175"/>
            <p14:sldId id="2147477230"/>
            <p14:sldId id="2147477231"/>
            <p14:sldId id="2147477176"/>
            <p14:sldId id="310"/>
            <p14:sldId id="2147477177"/>
            <p14:sldId id="311"/>
            <p14:sldId id="313"/>
            <p14:sldId id="2147477178"/>
            <p14:sldId id="312"/>
            <p14:sldId id="2147477222"/>
            <p14:sldId id="2147477247"/>
          </p14:sldIdLst>
        </p14:section>
      </p14:sectionLst>
    </p:ext>
    <p:ext uri="{EFAFB233-063F-42B5-8137-9DF3F51BA10A}">
      <p15:sldGuideLst xmlns:p15="http://schemas.microsoft.com/office/powerpoint/2012/main">
        <p15:guide id="2" pos="3696" userDrawn="1">
          <p15:clr>
            <a:srgbClr val="A4A3A4"/>
          </p15:clr>
        </p15:guide>
        <p15:guide id="3" orient="horz" pos="156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AD7"/>
    <a:srgbClr val="FF9900"/>
    <a:srgbClr val="E9AD70"/>
    <a:srgbClr val="F0F7FC"/>
    <a:srgbClr val="C2C6E4"/>
    <a:srgbClr val="47515D"/>
    <a:srgbClr val="6774BE"/>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B9631B5-78F2-41C9-869B-9F39066F8104}" styleName="中間スタイル 3 - アクセント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586" autoAdjust="0"/>
    <p:restoredTop sz="94660"/>
  </p:normalViewPr>
  <p:slideViewPr>
    <p:cSldViewPr snapToGrid="0">
      <p:cViewPr varScale="1">
        <p:scale>
          <a:sx n="91" d="100"/>
          <a:sy n="91" d="100"/>
        </p:scale>
        <p:origin x="1243" y="77"/>
      </p:cViewPr>
      <p:guideLst>
        <p:guide pos="3696"/>
        <p:guide orient="horz" pos="15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16" Type="http://schemas.openxmlformats.org/officeDocument/2006/relationships/slide" Target="slides/slide1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handoutMaster" Target="handoutMasters/handoutMaster1.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commentAuthors" Target="commentAuthors.xml"/><Relationship Id="rId78" Type="http://schemas.microsoft.com/office/2018/10/relationships/authors" Target="author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ACD0365-DF38-6046-9301-954ABA44AAAD}"/>
              </a:ext>
            </a:extLst>
          </p:cNvPr>
          <p:cNvSpPr>
            <a:spLocks noGrp="1"/>
          </p:cNvSpPr>
          <p:nvPr>
            <p:ph type="hdr" sz="quarter"/>
          </p:nvPr>
        </p:nvSpPr>
        <p:spPr>
          <a:xfrm>
            <a:off x="2" y="2"/>
            <a:ext cx="2918829" cy="495029"/>
          </a:xfrm>
          <a:prstGeom prst="rect">
            <a:avLst/>
          </a:prstGeom>
        </p:spPr>
        <p:txBody>
          <a:bodyPr vert="horz" lIns="90681" tIns="45341" rIns="90681" bIns="45341"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DB634775-D7A9-0542-ADD4-BA28AD6AB114}"/>
              </a:ext>
            </a:extLst>
          </p:cNvPr>
          <p:cNvSpPr>
            <a:spLocks noGrp="1"/>
          </p:cNvSpPr>
          <p:nvPr>
            <p:ph type="dt" sz="quarter" idx="1"/>
          </p:nvPr>
        </p:nvSpPr>
        <p:spPr>
          <a:xfrm>
            <a:off x="3815376" y="2"/>
            <a:ext cx="2918829" cy="495029"/>
          </a:xfrm>
          <a:prstGeom prst="rect">
            <a:avLst/>
          </a:prstGeom>
        </p:spPr>
        <p:txBody>
          <a:bodyPr vert="horz" lIns="90681" tIns="45341" rIns="90681" bIns="45341" rtlCol="0"/>
          <a:lstStyle>
            <a:lvl1pPr algn="r">
              <a:defRPr sz="1200"/>
            </a:lvl1pPr>
          </a:lstStyle>
          <a:p>
            <a:fld id="{5451D7CC-EF2C-FD46-8E9B-555F408ACD43}" type="datetimeFigureOut">
              <a:rPr kumimoji="1" lang="ja-JP" altLang="en-US" smtClean="0"/>
              <a:t>2026/6/30</a:t>
            </a:fld>
            <a:endParaRPr kumimoji="1" lang="ja-JP" altLang="en-US"/>
          </a:p>
        </p:txBody>
      </p:sp>
      <p:sp>
        <p:nvSpPr>
          <p:cNvPr id="4" name="フッター プレースホルダー 3">
            <a:extLst>
              <a:ext uri="{FF2B5EF4-FFF2-40B4-BE49-F238E27FC236}">
                <a16:creationId xmlns:a16="http://schemas.microsoft.com/office/drawing/2014/main" id="{79A105A2-D089-1A48-829A-82E85E34EE9C}"/>
              </a:ext>
            </a:extLst>
          </p:cNvPr>
          <p:cNvSpPr>
            <a:spLocks noGrp="1"/>
          </p:cNvSpPr>
          <p:nvPr>
            <p:ph type="ftr" sz="quarter" idx="2"/>
          </p:nvPr>
        </p:nvSpPr>
        <p:spPr>
          <a:xfrm>
            <a:off x="2" y="9371288"/>
            <a:ext cx="2918829" cy="495028"/>
          </a:xfrm>
          <a:prstGeom prst="rect">
            <a:avLst/>
          </a:prstGeom>
        </p:spPr>
        <p:txBody>
          <a:bodyPr vert="horz" lIns="90681" tIns="45341" rIns="90681" bIns="45341"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CEE9F88C-A495-8E4C-91E4-A0448F8E7A49}"/>
              </a:ext>
            </a:extLst>
          </p:cNvPr>
          <p:cNvSpPr>
            <a:spLocks noGrp="1"/>
          </p:cNvSpPr>
          <p:nvPr>
            <p:ph type="sldNum" sz="quarter" idx="3"/>
          </p:nvPr>
        </p:nvSpPr>
        <p:spPr>
          <a:xfrm>
            <a:off x="3815376" y="9371288"/>
            <a:ext cx="2918829" cy="495028"/>
          </a:xfrm>
          <a:prstGeom prst="rect">
            <a:avLst/>
          </a:prstGeom>
        </p:spPr>
        <p:txBody>
          <a:bodyPr vert="horz" lIns="90681" tIns="45341" rIns="90681" bIns="45341" rtlCol="0" anchor="b"/>
          <a:lstStyle>
            <a:lvl1pPr algn="r">
              <a:defRPr sz="1200"/>
            </a:lvl1pPr>
          </a:lstStyle>
          <a:p>
            <a:fld id="{B8E56E7F-BC97-8844-B5AB-A0E20FD94166}" type="slidenum">
              <a:rPr kumimoji="1" lang="ja-JP" altLang="en-US" smtClean="0"/>
              <a:t>‹#›</a:t>
            </a:fld>
            <a:endParaRPr kumimoji="1" lang="ja-JP" altLang="en-US"/>
          </a:p>
        </p:txBody>
      </p:sp>
    </p:spTree>
    <p:extLst>
      <p:ext uri="{BB962C8B-B14F-4D97-AF65-F5344CB8AC3E}">
        <p14:creationId xmlns:p14="http://schemas.microsoft.com/office/powerpoint/2010/main" val="42350083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2"/>
            <a:ext cx="2918829" cy="495029"/>
          </a:xfrm>
          <a:prstGeom prst="rect">
            <a:avLst/>
          </a:prstGeom>
        </p:spPr>
        <p:txBody>
          <a:bodyPr vert="horz" lIns="90681" tIns="45341" rIns="90681" bIns="45341" rtlCol="0"/>
          <a:lstStyle>
            <a:lvl1pPr algn="l">
              <a:defRPr sz="1200">
                <a:latin typeface="Yu Gothic UI" panose="020B0500000000000000" pitchFamily="50" charset="-128"/>
                <a:ea typeface="Yu Gothic UI" panose="020B0500000000000000" pitchFamily="50" charset="-128"/>
                <a:sym typeface="Yu Gothic UI" panose="020B0500000000000000" pitchFamily="50" charset="-128"/>
              </a:defRPr>
            </a:lvl1pPr>
          </a:lstStyle>
          <a:p>
            <a:endParaRPr lang="ja-JP" altLang="en-US"/>
          </a:p>
        </p:txBody>
      </p:sp>
      <p:sp>
        <p:nvSpPr>
          <p:cNvPr id="3" name="日付プレースホルダー 2"/>
          <p:cNvSpPr>
            <a:spLocks noGrp="1"/>
          </p:cNvSpPr>
          <p:nvPr>
            <p:ph type="dt" idx="1"/>
          </p:nvPr>
        </p:nvSpPr>
        <p:spPr>
          <a:xfrm>
            <a:off x="3815376" y="2"/>
            <a:ext cx="2918829" cy="495029"/>
          </a:xfrm>
          <a:prstGeom prst="rect">
            <a:avLst/>
          </a:prstGeom>
        </p:spPr>
        <p:txBody>
          <a:bodyPr vert="horz" lIns="90681" tIns="45341" rIns="90681" bIns="45341" rtlCol="0"/>
          <a:lstStyle>
            <a:lvl1pPr algn="r">
              <a:defRPr sz="1200">
                <a:latin typeface="Yu Gothic UI" panose="020B0500000000000000" pitchFamily="50" charset="-128"/>
              </a:defRPr>
            </a:lvl1pPr>
          </a:lstStyle>
          <a:p>
            <a:fld id="{038CA037-5F36-E240-9624-6014F2A8F4EC}" type="datetimeFigureOut">
              <a:rPr lang="ja-JP" altLang="en-US" smtClean="0"/>
              <a:pPr/>
              <a:t>2026/6/30</a:t>
            </a:fld>
            <a:endParaRPr lang="ja-JP" altLang="en-US"/>
          </a:p>
        </p:txBody>
      </p:sp>
      <p:sp>
        <p:nvSpPr>
          <p:cNvPr id="4" name="スライド イメージ プレースホルダー 3"/>
          <p:cNvSpPr>
            <a:spLocks noGrp="1" noRot="1" noChangeAspect="1"/>
          </p:cNvSpPr>
          <p:nvPr>
            <p:ph type="sldImg" idx="2"/>
          </p:nvPr>
        </p:nvSpPr>
        <p:spPr>
          <a:xfrm>
            <a:off x="965200" y="1235075"/>
            <a:ext cx="4805363" cy="3327400"/>
          </a:xfrm>
          <a:prstGeom prst="rect">
            <a:avLst/>
          </a:prstGeom>
          <a:noFill/>
          <a:ln w="12700">
            <a:solidFill>
              <a:prstClr val="black"/>
            </a:solidFill>
          </a:ln>
        </p:spPr>
        <p:txBody>
          <a:bodyPr vert="horz" lIns="90681" tIns="45341" rIns="90681" bIns="45341" rtlCol="0" anchor="ctr"/>
          <a:lstStyle/>
          <a:p>
            <a:endParaRPr lang="ja-JP" altLang="en-US"/>
          </a:p>
        </p:txBody>
      </p:sp>
      <p:sp>
        <p:nvSpPr>
          <p:cNvPr id="5" name="ノート プレースホルダー 4"/>
          <p:cNvSpPr>
            <a:spLocks noGrp="1"/>
          </p:cNvSpPr>
          <p:nvPr>
            <p:ph type="body" sz="quarter" idx="3"/>
          </p:nvPr>
        </p:nvSpPr>
        <p:spPr>
          <a:xfrm>
            <a:off x="673577" y="4748165"/>
            <a:ext cx="5388610" cy="3884861"/>
          </a:xfrm>
          <a:prstGeom prst="rect">
            <a:avLst/>
          </a:prstGeom>
        </p:spPr>
        <p:txBody>
          <a:bodyPr vert="horz" lIns="90681" tIns="45341" rIns="90681" bIns="45341" rtlCol="0"/>
          <a:lstStyle/>
          <a:p>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9371288"/>
            <a:ext cx="2918829" cy="495028"/>
          </a:xfrm>
          <a:prstGeom prst="rect">
            <a:avLst/>
          </a:prstGeom>
        </p:spPr>
        <p:txBody>
          <a:bodyPr vert="horz" lIns="90681" tIns="45341" rIns="90681" bIns="45341" rtlCol="0" anchor="b"/>
          <a:lstStyle>
            <a:lvl1pPr algn="l">
              <a:defRPr sz="1200">
                <a:latin typeface="Yu Gothic UI" panose="020B0500000000000000" pitchFamily="50" charset="-128"/>
                <a:ea typeface="Yu Gothic UI" panose="020B0500000000000000" pitchFamily="50" charset="-128"/>
                <a:sym typeface="Yu Gothic UI" panose="020B0500000000000000" pitchFamily="50" charset="-128"/>
              </a:defRPr>
            </a:lvl1pPr>
          </a:lstStyle>
          <a:p>
            <a:endParaRPr lang="ja-JP" altLang="en-US"/>
          </a:p>
        </p:txBody>
      </p:sp>
      <p:sp>
        <p:nvSpPr>
          <p:cNvPr id="7" name="スライド番号プレースホルダー 6"/>
          <p:cNvSpPr>
            <a:spLocks noGrp="1"/>
          </p:cNvSpPr>
          <p:nvPr>
            <p:ph type="sldNum" sz="quarter" idx="5"/>
          </p:nvPr>
        </p:nvSpPr>
        <p:spPr>
          <a:xfrm>
            <a:off x="3815376" y="9371288"/>
            <a:ext cx="2918829" cy="495028"/>
          </a:xfrm>
          <a:prstGeom prst="rect">
            <a:avLst/>
          </a:prstGeom>
        </p:spPr>
        <p:txBody>
          <a:bodyPr vert="horz" lIns="90681" tIns="45341" rIns="90681" bIns="45341" rtlCol="0" anchor="b"/>
          <a:lstStyle>
            <a:lvl1pPr algn="r">
              <a:defRPr sz="1200">
                <a:latin typeface="Yu Gothic UI" panose="020B0500000000000000" pitchFamily="50" charset="-128"/>
              </a:defRPr>
            </a:lvl1pPr>
          </a:lstStyle>
          <a:p>
            <a:fld id="{17B69022-2E16-7042-BFCB-B914F4A6E3B0}" type="slidenum">
              <a:rPr lang="ja-JP" altLang="en-US" smtClean="0"/>
              <a:pPr/>
              <a:t>‹#›</a:t>
            </a:fld>
            <a:endParaRPr lang="ja-JP" altLang="en-US"/>
          </a:p>
        </p:txBody>
      </p:sp>
    </p:spTree>
    <p:extLst>
      <p:ext uri="{BB962C8B-B14F-4D97-AF65-F5344CB8AC3E}">
        <p14:creationId xmlns:p14="http://schemas.microsoft.com/office/powerpoint/2010/main" val="402019521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0</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78633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9</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725577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11</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001408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12</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4457749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13</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105541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14</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4072499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15</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3012895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16</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3639728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17</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860265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733E8D-3CF0-AA66-7CF7-BC31D73489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81F4C2-E238-7A96-E30E-FD58FD4689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35B957-84A8-F353-B4EA-3DC6C29600CD}"/>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1169015C-273F-9E55-2748-8DAE4D18EB8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B69022-2E16-7042-BFCB-B914F4A6E3B0}" type="slidenum">
              <a:rPr kumimoji="1" lang="ja-JP" altLang="en-US" sz="1200" b="0" i="0" u="none" strike="noStrike" kern="1200" cap="none" spc="0" normalizeH="0" baseline="0" noProof="0" smtClean="0">
                <a:ln>
                  <a:noFill/>
                </a:ln>
                <a:solidFill>
                  <a:prstClr val="black"/>
                </a:solidFill>
                <a:effectLst/>
                <a:uLnTx/>
                <a:uFillTx/>
                <a:latin typeface="Yu Gothic UI" panose="020B0500000000000000" pitchFamily="50" charset="-128"/>
                <a:ea typeface="Yu Gothic UI"/>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1200" b="0" i="0" u="none" strike="noStrike" kern="1200" cap="none" spc="0" normalizeH="0" baseline="0" noProof="0">
              <a:ln>
                <a:noFill/>
              </a:ln>
              <a:solidFill>
                <a:prstClr val="black"/>
              </a:solidFill>
              <a:effectLst/>
              <a:uLnTx/>
              <a:uFillTx/>
              <a:latin typeface="Yu Gothic UI" panose="020B0500000000000000" pitchFamily="50" charset="-128"/>
              <a:ea typeface="Yu Gothic UI"/>
              <a:cs typeface="+mn-cs"/>
            </a:endParaRPr>
          </a:p>
        </p:txBody>
      </p:sp>
    </p:spTree>
    <p:extLst>
      <p:ext uri="{BB962C8B-B14F-4D97-AF65-F5344CB8AC3E}">
        <p14:creationId xmlns:p14="http://schemas.microsoft.com/office/powerpoint/2010/main" val="13099496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19</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6221672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1</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91157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20</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5159229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4EB2E-37C4-4327-A93A-C289A7EF22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35F40B-E545-1A68-B43A-A09824A776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AA596A-6D88-E12E-FC4B-EF8593A5542C}"/>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178EC19A-5C30-63FF-9DA8-4BF6B3794A8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B69022-2E16-7042-BFCB-B914F4A6E3B0}" type="slidenum">
              <a:rPr kumimoji="1" lang="ja-JP" altLang="en-US" sz="1200" b="0" i="0" u="none" strike="noStrike" kern="1200" cap="none" spc="0" normalizeH="0" baseline="0" noProof="0" smtClean="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120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22986497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22</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3968022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6890C-C0F7-49F1-23CB-F3D10751E9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C2AD51-94F7-D4E4-C5EF-A647D9DF0C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A2AA34-C350-F98E-345C-55EA99AD5D8E}"/>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4A964D0C-A9DB-E577-D07D-9ECA7DE232CB}"/>
              </a:ext>
            </a:extLst>
          </p:cNvPr>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23</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428262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24</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0535493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pPr/>
              <a:t>25</a:t>
            </a:fld>
            <a:endParaRPr lang="ja-JP" altLang="en-US"/>
          </a:p>
        </p:txBody>
      </p:sp>
    </p:spTree>
    <p:extLst>
      <p:ext uri="{BB962C8B-B14F-4D97-AF65-F5344CB8AC3E}">
        <p14:creationId xmlns:p14="http://schemas.microsoft.com/office/powerpoint/2010/main" val="27616937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3306C-8C24-99C8-CB2F-77E76B88A7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E542D0-8AA9-CDB5-F8CC-293D88F476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950E17-B865-B46F-0F94-99495C39B0B7}"/>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65034E01-41D1-6816-9A87-9633C1BFAAEB}"/>
              </a:ext>
            </a:extLst>
          </p:cNvPr>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26</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0144397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3D777-23E5-E544-F1F4-286EA5BBD0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71EA1A-64DD-341A-38FC-760250A05D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1A63A7-5C69-B16E-3F82-3F51F2C25BF3}"/>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16C68BC3-89DC-636E-73FF-708123529DCA}"/>
              </a:ext>
            </a:extLst>
          </p:cNvPr>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27</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4210210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28</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7732477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29</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4163239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377453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34</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3968022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35</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1425129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36</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4957084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12AF1C-FB4C-302F-38DB-0CC7DB527F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6256C3-1F9C-7C2A-25A3-A516E7DEB8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0F010A-5841-B302-58FA-C951DA9C9627}"/>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98BDFA19-4CBD-3ECE-6602-C096BF59BC45}"/>
              </a:ext>
            </a:extLst>
          </p:cNvPr>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37</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4905994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38</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6434858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39</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3714769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40</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9493350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5468E-1EF8-1E9F-34FA-C15EE6CB1E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054530-F231-7A24-7A65-161CC656D9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0174EC-DA01-0C08-7294-6FEB3B2B1E82}"/>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B2FB1B3F-3930-DF53-4139-3149265FF94C}"/>
              </a:ext>
            </a:extLst>
          </p:cNvPr>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41</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9828925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42</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436148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2456B-EC53-4E74-FAED-CA0CFE203F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19E882-6614-CEB8-F050-3CDA99A393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C364A9-A357-ADDE-63F7-7B4FBD04B3AF}"/>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EBC94696-B908-3890-743B-4BDD7E1B949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B69022-2E16-7042-BFCB-B914F4A6E3B0}"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Yu Gothic UI" panose="020B0500000000000000" pitchFamily="50" charset="-128"/>
                <a:cs typeface="+mn-cs"/>
                <a:sym typeface="Yu Gothic UI" panose="020B0500000000000000"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3483666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3</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8763851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47</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468762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5CA53-25D0-F225-5348-72105A39F2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7E2D12-7FC7-0912-7D1E-95686FA3A4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D1B2B0-2CDB-A94B-1898-2D17D3E7F9CA}"/>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88F7281E-A9D5-5C34-3160-1483C5609431}"/>
              </a:ext>
            </a:extLst>
          </p:cNvPr>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48</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2512739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49</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1054601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50</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7680878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51</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047421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52</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8641111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53</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9002603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54</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931140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55</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86361597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E67C3-F176-BF30-8E02-A8EC71551D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67B700-8E53-3E7F-7A03-BE51E0EFCCE8}"/>
              </a:ext>
            </a:extLst>
          </p:cNvPr>
          <p:cNvSpPr>
            <a:spLocks noGrp="1" noRot="1" noChangeAspect="1"/>
          </p:cNvSpPr>
          <p:nvPr>
            <p:ph type="sldImg"/>
          </p:nvPr>
        </p:nvSpPr>
        <p:spPr>
          <a:xfrm>
            <a:off x="965200" y="1235075"/>
            <a:ext cx="4805363" cy="3327400"/>
          </a:xfrm>
        </p:spPr>
      </p:sp>
      <p:sp>
        <p:nvSpPr>
          <p:cNvPr id="3" name="Notes Placeholder 2">
            <a:extLst>
              <a:ext uri="{FF2B5EF4-FFF2-40B4-BE49-F238E27FC236}">
                <a16:creationId xmlns:a16="http://schemas.microsoft.com/office/drawing/2014/main" id="{2C08041D-94BF-1200-A8A0-87868003710B}"/>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90B4AEE5-2D7E-3579-6CBB-3EF7EA2B6555}"/>
              </a:ext>
            </a:extLst>
          </p:cNvPr>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56</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710545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9245057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E0C78-1E04-8427-887E-14147EFB08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210C5E-6CE3-4D90-9BAF-89DCF8603420}"/>
              </a:ext>
            </a:extLst>
          </p:cNvPr>
          <p:cNvSpPr>
            <a:spLocks noGrp="1" noRot="1" noChangeAspect="1"/>
          </p:cNvSpPr>
          <p:nvPr>
            <p:ph type="sldImg"/>
          </p:nvPr>
        </p:nvSpPr>
        <p:spPr>
          <a:xfrm>
            <a:off x="965200" y="1235075"/>
            <a:ext cx="4805363" cy="3327400"/>
          </a:xfrm>
        </p:spPr>
      </p:sp>
      <p:sp>
        <p:nvSpPr>
          <p:cNvPr id="3" name="Notes Placeholder 2">
            <a:extLst>
              <a:ext uri="{FF2B5EF4-FFF2-40B4-BE49-F238E27FC236}">
                <a16:creationId xmlns:a16="http://schemas.microsoft.com/office/drawing/2014/main" id="{26D8E839-806D-5717-C2DA-D22BE4BCFD6F}"/>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3A3D3FED-47AD-B7D6-959A-BCBE537F8766}"/>
              </a:ext>
            </a:extLst>
          </p:cNvPr>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57</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99263826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58</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4328510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59</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0395973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60</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5839656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61</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1109757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62</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2551148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63</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2459713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64</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97533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AE2AE-E66B-CE3C-61D9-927218862C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85317C-7926-DD19-6DD8-C741F0B464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ED2EE9-28DB-8F66-7F2D-7A8ED738D9A9}"/>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3B734445-C5C7-C61B-57CB-B2489C7060E5}"/>
              </a:ext>
            </a:extLst>
          </p:cNvPr>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65</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15637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5</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166328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6</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920339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7</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666959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B5985-520B-8486-AF63-EF6C053087C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15E0141-6824-A39B-67F6-3F3FA1F2863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AE32866-D79B-7F17-61F7-7E5C67E3A5D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BBCAA05-E03A-772E-0A78-441E1A56D6AE}"/>
              </a:ext>
            </a:extLst>
          </p:cNvPr>
          <p:cNvSpPr>
            <a:spLocks noGrp="1"/>
          </p:cNvSpPr>
          <p:nvPr>
            <p:ph type="sldNum" sz="quarter" idx="5"/>
          </p:nvPr>
        </p:nvSpPr>
        <p:spPr/>
        <p:txBody>
          <a:bodyPr/>
          <a:lstStyle/>
          <a:p>
            <a:fld id="{17B69022-2E16-7042-BFCB-B914F4A6E3B0}" type="slidenum">
              <a:rPr kumimoji="1" lang="ja-JP" altLang="en-US" smtClean="0"/>
              <a:t>8</a:t>
            </a:fld>
            <a:endParaRPr kumimoji="1" lang="ja-JP" altLang="en-US"/>
          </a:p>
        </p:txBody>
      </p:sp>
    </p:spTree>
    <p:extLst>
      <p:ext uri="{BB962C8B-B14F-4D97-AF65-F5344CB8AC3E}">
        <p14:creationId xmlns:p14="http://schemas.microsoft.com/office/powerpoint/2010/main" val="41849351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3.emf"/></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image" Target="../media/image3.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1.xml"/><Relationship Id="rId1" Type="http://schemas.openxmlformats.org/officeDocument/2006/relationships/tags" Target="../tags/tag8.xml"/><Relationship Id="rId5" Type="http://schemas.openxmlformats.org/officeDocument/2006/relationships/image" Target="../media/image2.png"/><Relationship Id="rId4" Type="http://schemas.openxmlformats.org/officeDocument/2006/relationships/image" Target="../media/image4.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表紙（写真なし）">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BA10EFAC-55AD-ED58-9FB6-DC5448434CF8}"/>
              </a:ext>
            </a:extLst>
          </p:cNvPr>
          <p:cNvGraphicFramePr>
            <a:graphicFrameLocks/>
          </p:cNvGraphicFramePr>
          <p:nvPr userDrawn="1">
            <p:custDataLst>
              <p:tags r:id="rId1"/>
            </p:custDataLst>
            <p:extLst>
              <p:ext uri="{D42A27DB-BD31-4B8C-83A1-F6EECF244321}">
                <p14:modId xmlns:p14="http://schemas.microsoft.com/office/powerpoint/2010/main" val="36693446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6" name="think-cell data - do not delete" hidden="1">
                        <a:extLst>
                          <a:ext uri="{FF2B5EF4-FFF2-40B4-BE49-F238E27FC236}">
                            <a16:creationId xmlns:a16="http://schemas.microsoft.com/office/drawing/2014/main" id="{BA10EFAC-55AD-ED58-9FB6-DC5448434CF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ctrTitle" hasCustomPrompt="1"/>
          </p:nvPr>
        </p:nvSpPr>
        <p:spPr>
          <a:xfrm>
            <a:off x="492766" y="2988000"/>
            <a:ext cx="8924284" cy="442035"/>
          </a:xfrm>
          <a:prstGeom prst="rect">
            <a:avLst/>
          </a:prstGeom>
          <a:noFill/>
        </p:spPr>
        <p:txBody>
          <a:bodyPr vert="horz" lIns="0" tIns="36000" rIns="0" bIns="36000" anchor="b" anchorCtr="0">
            <a:spAutoFit/>
          </a:bodyPr>
          <a:lstStyle>
            <a:lvl1pPr algn="l">
              <a:lnSpc>
                <a:spcPct val="100000"/>
              </a:lnSpc>
              <a:spcBef>
                <a:spcPts val="0"/>
              </a:spcBef>
              <a:defRPr sz="2400" b="1" i="0"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lang="zh-TW" altLang="en-US"/>
              <a:t>成長投資計画書</a:t>
            </a:r>
            <a:endParaRPr lang="en-US"/>
          </a:p>
        </p:txBody>
      </p:sp>
      <p:sp>
        <p:nvSpPr>
          <p:cNvPr id="3" name="Subtitle 2"/>
          <p:cNvSpPr>
            <a:spLocks noGrp="1"/>
          </p:cNvSpPr>
          <p:nvPr>
            <p:ph type="subTitle" idx="1" hasCustomPrompt="1"/>
          </p:nvPr>
        </p:nvSpPr>
        <p:spPr>
          <a:xfrm>
            <a:off x="492388" y="687600"/>
            <a:ext cx="8924662" cy="365357"/>
          </a:xfrm>
        </p:spPr>
        <p:txBody>
          <a:bodyPr lIns="0" tIns="46800" rIns="90000" bIns="46800" anchor="ctr">
            <a:spAutoFit/>
          </a:bodyPr>
          <a:lstStyle>
            <a:lvl1pPr marL="0" indent="0" algn="l">
              <a:lnSpc>
                <a:spcPct val="110000"/>
              </a:lnSpc>
              <a:spcBef>
                <a:spcPts val="0"/>
              </a:spcBef>
              <a:buNone/>
              <a:defRPr sz="1600" b="1" i="0" baseline="0">
                <a:solidFill>
                  <a:srgbClr val="000F78"/>
                </a:solidFill>
                <a:latin typeface="Yu Gothic UI" panose="020B0500000000000000" pitchFamily="50" charset="-128"/>
                <a:ea typeface="Yu Gothic UI" panose="020B0500000000000000" pitchFamily="50" charset="-128"/>
                <a:sym typeface="Yu Gothic UI" panose="020B0500000000000000" pitchFamily="50" charset="-128"/>
              </a:defRPr>
            </a:lvl1pPr>
            <a:lvl2pPr marL="495285" indent="0" algn="ctr">
              <a:buNone/>
              <a:defRPr sz="2167"/>
            </a:lvl2pPr>
            <a:lvl3pPr marL="990570" indent="0" algn="ctr">
              <a:buNone/>
              <a:defRPr sz="1950"/>
            </a:lvl3pPr>
            <a:lvl4pPr marL="1485854" indent="0" algn="ctr">
              <a:buNone/>
              <a:defRPr sz="1733"/>
            </a:lvl4pPr>
            <a:lvl5pPr marL="1981139" indent="0" algn="ctr">
              <a:buNone/>
              <a:defRPr sz="1733"/>
            </a:lvl5pPr>
            <a:lvl6pPr marL="2476424" indent="0" algn="ctr">
              <a:buNone/>
              <a:defRPr sz="1733"/>
            </a:lvl6pPr>
            <a:lvl7pPr marL="2971709" indent="0" algn="ctr">
              <a:buNone/>
              <a:defRPr sz="1733"/>
            </a:lvl7pPr>
            <a:lvl8pPr marL="3466993" indent="0" algn="ctr">
              <a:buNone/>
              <a:defRPr sz="1733"/>
            </a:lvl8pPr>
            <a:lvl9pPr marL="3962278" indent="0" algn="ctr">
              <a:buNone/>
              <a:defRPr sz="1733"/>
            </a:lvl9pPr>
          </a:lstStyle>
          <a:p>
            <a:r>
              <a:rPr lang="ja-JP" altLang="en-US"/>
              <a:t>様式１</a:t>
            </a:r>
            <a:endParaRPr lang="en-US"/>
          </a:p>
        </p:txBody>
      </p:sp>
      <p:sp>
        <p:nvSpPr>
          <p:cNvPr id="15" name="テキスト プレースホルダー 14">
            <a:extLst>
              <a:ext uri="{FF2B5EF4-FFF2-40B4-BE49-F238E27FC236}">
                <a16:creationId xmlns:a16="http://schemas.microsoft.com/office/drawing/2014/main" id="{FDC760E3-9F01-AD4C-BCF9-E22AE02BF0F0}"/>
              </a:ext>
            </a:extLst>
          </p:cNvPr>
          <p:cNvSpPr>
            <a:spLocks noGrp="1"/>
          </p:cNvSpPr>
          <p:nvPr>
            <p:ph type="body" sz="quarter" idx="10" hasCustomPrompt="1"/>
          </p:nvPr>
        </p:nvSpPr>
        <p:spPr>
          <a:xfrm>
            <a:off x="492388" y="6203741"/>
            <a:ext cx="6332400" cy="252000"/>
          </a:xfrm>
        </p:spPr>
        <p:txBody>
          <a:bodyPr lIns="0" tIns="46800" rIns="90000" bIns="46800" anchor="ctr">
            <a:noAutofit/>
          </a:bodyPr>
          <a:lstStyle>
            <a:lvl1pPr marL="0" indent="0">
              <a:spcBef>
                <a:spcPts val="0"/>
              </a:spcBef>
              <a:buNone/>
              <a:defRPr sz="1200" b="1"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ja-JP" altLang="en-US"/>
              <a:t>日付</a:t>
            </a:r>
          </a:p>
        </p:txBody>
      </p:sp>
      <p:sp>
        <p:nvSpPr>
          <p:cNvPr id="16" name="テキスト プレースホルダー 14">
            <a:extLst>
              <a:ext uri="{FF2B5EF4-FFF2-40B4-BE49-F238E27FC236}">
                <a16:creationId xmlns:a16="http://schemas.microsoft.com/office/drawing/2014/main" id="{863F2344-476F-5942-A8C9-BC88457AB2D4}"/>
              </a:ext>
            </a:extLst>
          </p:cNvPr>
          <p:cNvSpPr>
            <a:spLocks noGrp="1"/>
          </p:cNvSpPr>
          <p:nvPr>
            <p:ph type="body" sz="quarter" idx="11" hasCustomPrompt="1"/>
          </p:nvPr>
        </p:nvSpPr>
        <p:spPr>
          <a:xfrm>
            <a:off x="492764" y="5260541"/>
            <a:ext cx="6332400" cy="766800"/>
          </a:xfrm>
        </p:spPr>
        <p:txBody>
          <a:bodyPr lIns="0" tIns="0" rIns="0" bIns="0" anchor="t">
            <a:noAutofit/>
          </a:bodyPr>
          <a:lstStyle>
            <a:lvl1pPr marL="0" indent="0">
              <a:lnSpc>
                <a:spcPts val="1640"/>
              </a:lnSpc>
              <a:spcBef>
                <a:spcPts val="0"/>
              </a:spcBef>
              <a:buNone/>
              <a:defRPr sz="1200" b="1"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ja-JP" altLang="en-US"/>
              <a:t>部署</a:t>
            </a:r>
          </a:p>
        </p:txBody>
      </p:sp>
      <p:sp>
        <p:nvSpPr>
          <p:cNvPr id="11" name="Rectangle 10">
            <a:extLst>
              <a:ext uri="{FF2B5EF4-FFF2-40B4-BE49-F238E27FC236}">
                <a16:creationId xmlns:a16="http://schemas.microsoft.com/office/drawing/2014/main" id="{1F336313-A4E1-FC8F-2CA9-021AC030FEF2}"/>
              </a:ext>
            </a:extLst>
          </p:cNvPr>
          <p:cNvSpPr/>
          <p:nvPr userDrawn="1"/>
        </p:nvSpPr>
        <p:spPr>
          <a:xfrm>
            <a:off x="1588" y="0"/>
            <a:ext cx="1217066" cy="29135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600" b="1" dirty="0">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６次公募用</a:t>
            </a:r>
          </a:p>
        </p:txBody>
      </p:sp>
      <p:sp>
        <p:nvSpPr>
          <p:cNvPr id="4" name="テキスト ボックス 3">
            <a:extLst>
              <a:ext uri="{FF2B5EF4-FFF2-40B4-BE49-F238E27FC236}">
                <a16:creationId xmlns:a16="http://schemas.microsoft.com/office/drawing/2014/main" id="{FEC83A03-B55C-F8BD-9BB8-4A1D3DE11398}"/>
              </a:ext>
            </a:extLst>
          </p:cNvPr>
          <p:cNvSpPr txBox="1"/>
          <p:nvPr userDrawn="1"/>
        </p:nvSpPr>
        <p:spPr>
          <a:xfrm>
            <a:off x="153575" y="298606"/>
            <a:ext cx="1914922" cy="259879"/>
          </a:xfrm>
          <a:prstGeom prst="rect">
            <a:avLst/>
          </a:prstGeom>
          <a:noFill/>
        </p:spPr>
        <p:txBody>
          <a:bodyPr wrap="square" rtlCol="0">
            <a:spAutoFit/>
          </a:bodyPr>
          <a:lstStyle/>
          <a:p>
            <a:pPr algn="l">
              <a:lnSpc>
                <a:spcPct val="120000"/>
              </a:lnSpc>
            </a:pPr>
            <a:r>
              <a:rPr kumimoji="1" lang="ja-JP" altLang="en-US" sz="1000" b="0" dirty="0">
                <a:solidFill>
                  <a:schemeClr val="tx1"/>
                </a:solidFill>
              </a:rPr>
              <a:t>事前公開版（入力ガイド）</a:t>
            </a:r>
          </a:p>
        </p:txBody>
      </p:sp>
      <p:sp>
        <p:nvSpPr>
          <p:cNvPr id="5" name="テキスト ボックス 4">
            <a:extLst>
              <a:ext uri="{FF2B5EF4-FFF2-40B4-BE49-F238E27FC236}">
                <a16:creationId xmlns:a16="http://schemas.microsoft.com/office/drawing/2014/main" id="{E7A3AECE-3DA0-E134-DBBC-2CED66E53247}"/>
              </a:ext>
            </a:extLst>
          </p:cNvPr>
          <p:cNvSpPr txBox="1"/>
          <p:nvPr userDrawn="1"/>
        </p:nvSpPr>
        <p:spPr>
          <a:xfrm>
            <a:off x="187624" y="1124888"/>
            <a:ext cx="9530751" cy="1595565"/>
          </a:xfrm>
          <a:prstGeom prst="rect">
            <a:avLst/>
          </a:prstGeom>
          <a:solidFill>
            <a:schemeClr val="bg1">
              <a:alpha val="20000"/>
            </a:schemeClr>
          </a:solidFill>
        </p:spPr>
        <p:txBody>
          <a:bodyPr wrap="square" rtlCol="0">
            <a:spAutoFit/>
          </a:bodyPr>
          <a:lstStyle/>
          <a:p>
            <a:pPr algn="l">
              <a:lnSpc>
                <a:spcPct val="120000"/>
              </a:lnSpc>
            </a:pPr>
            <a:r>
              <a:rPr kumimoji="1" lang="ja-JP" altLang="en-US" sz="2800" b="1" dirty="0">
                <a:solidFill>
                  <a:srgbClr val="FF0000"/>
                </a:solidFill>
              </a:rPr>
              <a:t>本資料は事前公開版です。</a:t>
            </a:r>
            <a:endParaRPr kumimoji="1" lang="en-US" altLang="ja-JP" sz="2800" b="1" dirty="0">
              <a:solidFill>
                <a:srgbClr val="FF0000"/>
              </a:solidFill>
            </a:endParaRPr>
          </a:p>
          <a:p>
            <a:pPr algn="l">
              <a:lnSpc>
                <a:spcPct val="120000"/>
              </a:lnSpc>
            </a:pPr>
            <a:r>
              <a:rPr kumimoji="1" lang="ja-JP" altLang="en-US" sz="2800" b="1" dirty="0">
                <a:solidFill>
                  <a:srgbClr val="FF0000"/>
                </a:solidFill>
              </a:rPr>
              <a:t>事前公開版を用いた申請は認められません。</a:t>
            </a:r>
            <a:endParaRPr kumimoji="1" lang="en-US" altLang="ja-JP" sz="2800" b="1" dirty="0">
              <a:solidFill>
                <a:srgbClr val="FF0000"/>
              </a:solidFill>
            </a:endParaRPr>
          </a:p>
          <a:p>
            <a:pPr algn="l">
              <a:lnSpc>
                <a:spcPct val="120000"/>
              </a:lnSpc>
            </a:pPr>
            <a:r>
              <a:rPr kumimoji="1" lang="ja-JP" altLang="en-US" sz="2800" b="1" dirty="0">
                <a:solidFill>
                  <a:srgbClr val="FF0000"/>
                </a:solidFill>
              </a:rPr>
              <a:t>申請にあたっては公募開始時に公開される様式をご使用ください。</a:t>
            </a:r>
          </a:p>
        </p:txBody>
      </p:sp>
    </p:spTree>
    <p:extLst>
      <p:ext uri="{BB962C8B-B14F-4D97-AF65-F5344CB8AC3E}">
        <p14:creationId xmlns:p14="http://schemas.microsoft.com/office/powerpoint/2010/main" val="980238850"/>
      </p:ext>
    </p:extLst>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行タイトル">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8C493A42-C282-D3BF-EFE6-155B81651DB1}"/>
              </a:ext>
            </a:extLst>
          </p:cNvPr>
          <p:cNvGraphicFramePr>
            <a:graphicFrameLocks/>
          </p:cNvGraphicFramePr>
          <p:nvPr userDrawn="1">
            <p:custDataLst>
              <p:tags r:id="rId1"/>
            </p:custDataLst>
            <p:extLst>
              <p:ext uri="{D42A27DB-BD31-4B8C-83A1-F6EECF244321}">
                <p14:modId xmlns:p14="http://schemas.microsoft.com/office/powerpoint/2010/main" val="23401465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4" name="think-cell data - do not delete" hidden="1">
                        <a:extLst>
                          <a:ext uri="{FF2B5EF4-FFF2-40B4-BE49-F238E27FC236}">
                            <a16:creationId xmlns:a16="http://schemas.microsoft.com/office/drawing/2014/main" id="{8C493A42-C282-D3BF-EFE6-155B81651DB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417697E7-3F46-4BBA-A911-DBD857A6FCC5}"/>
              </a:ext>
            </a:extLst>
          </p:cNvPr>
          <p:cNvSpPr>
            <a:spLocks noGrp="1"/>
          </p:cNvSpPr>
          <p:nvPr>
            <p:ph type="title" hasCustomPrompt="1"/>
          </p:nvPr>
        </p:nvSpPr>
        <p:spPr>
          <a:xfrm>
            <a:off x="201000" y="259200"/>
            <a:ext cx="9504000" cy="380480"/>
          </a:xfrm>
          <a:prstGeom prst="rect">
            <a:avLst/>
          </a:prstGeom>
        </p:spPr>
        <p:txBody>
          <a:bodyPr vert="horz"/>
          <a:lstStyle>
            <a:lvl1pPr>
              <a:defRPr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en-US" altLang="ja-JP"/>
              <a:t>1</a:t>
            </a:r>
            <a:r>
              <a:rPr kumimoji="1" lang="ja-JP" altLang="en-US"/>
              <a:t>行レイアウト タイトル</a:t>
            </a:r>
            <a:r>
              <a:rPr lang="en-US" altLang="ja-JP"/>
              <a:t>/</a:t>
            </a:r>
            <a:r>
              <a:rPr lang="ja-JP" altLang="en-US"/>
              <a:t>スライドタイトル</a:t>
            </a:r>
            <a:r>
              <a:rPr kumimoji="1" lang="ja-JP" altLang="en-US"/>
              <a:t>を入力</a:t>
            </a:r>
          </a:p>
        </p:txBody>
      </p:sp>
    </p:spTree>
    <p:extLst>
      <p:ext uri="{BB962C8B-B14F-4D97-AF65-F5344CB8AC3E}">
        <p14:creationId xmlns:p14="http://schemas.microsoft.com/office/powerpoint/2010/main" val="846332700"/>
      </p:ext>
    </p:extLst>
  </p:cSld>
  <p:clrMapOvr>
    <a:masterClrMapping/>
  </p:clrMapOvr>
  <p:extLst>
    <p:ext uri="{DCECCB84-F9BA-43D5-87BE-67443E8EF086}">
      <p15:sldGuideLst xmlns:p15="http://schemas.microsoft.com/office/powerpoint/2012/main">
        <p15:guide id="1" orient="horz" pos="52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行タイトル+本文">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9122390-8364-0940-D290-D50FACB02F4F}"/>
              </a:ext>
            </a:extLst>
          </p:cNvPr>
          <p:cNvGraphicFramePr>
            <a:graphicFrameLocks/>
          </p:cNvGraphicFramePr>
          <p:nvPr userDrawn="1">
            <p:custDataLst>
              <p:tags r:id="rId1"/>
            </p:custDataLst>
            <p:extLst>
              <p:ext uri="{D42A27DB-BD31-4B8C-83A1-F6EECF244321}">
                <p14:modId xmlns:p14="http://schemas.microsoft.com/office/powerpoint/2010/main" val="31822242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5" name="think-cell data - do not delete" hidden="1">
                        <a:extLst>
                          <a:ext uri="{FF2B5EF4-FFF2-40B4-BE49-F238E27FC236}">
                            <a16:creationId xmlns:a16="http://schemas.microsoft.com/office/drawing/2014/main" id="{C9122390-8364-0940-D290-D50FACB02F4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コンテンツ プレースホルダー 3">
            <a:extLst>
              <a:ext uri="{FF2B5EF4-FFF2-40B4-BE49-F238E27FC236}">
                <a16:creationId xmlns:a16="http://schemas.microsoft.com/office/drawing/2014/main" id="{B89C78DF-9F4E-428F-8949-4660E432C58A}"/>
              </a:ext>
            </a:extLst>
          </p:cNvPr>
          <p:cNvSpPr>
            <a:spLocks noGrp="1"/>
          </p:cNvSpPr>
          <p:nvPr>
            <p:ph sz="quarter" idx="10"/>
          </p:nvPr>
        </p:nvSpPr>
        <p:spPr>
          <a:xfrm>
            <a:off x="200025" y="835200"/>
            <a:ext cx="9504000" cy="5616575"/>
          </a:xfrm>
        </p:spPr>
        <p:txBody>
          <a:bodyPr/>
          <a:lstStyle>
            <a:lvl1pPr>
              <a:defRPr>
                <a:latin typeface="Yu Gothic UI" panose="020B0500000000000000" pitchFamily="50" charset="-128"/>
                <a:ea typeface="Yu Gothic UI" panose="020B0500000000000000" pitchFamily="50" charset="-128"/>
                <a:sym typeface="Yu Gothic UI" panose="020B0500000000000000" pitchFamily="50" charset="-128"/>
              </a:defRPr>
            </a:lvl1pPr>
            <a:lvl2pPr>
              <a:defRPr>
                <a:latin typeface="Yu Gothic UI" panose="020B0500000000000000" pitchFamily="50" charset="-128"/>
                <a:ea typeface="Yu Gothic UI" panose="020B0500000000000000" pitchFamily="50" charset="-128"/>
                <a:sym typeface="Yu Gothic UI" panose="020B0500000000000000" pitchFamily="50" charset="-128"/>
              </a:defRPr>
            </a:lvl2pPr>
            <a:lvl3pPr>
              <a:defRPr>
                <a:latin typeface="Yu Gothic UI" panose="020B0500000000000000" pitchFamily="50" charset="-128"/>
                <a:ea typeface="Yu Gothic UI" panose="020B0500000000000000" pitchFamily="50" charset="-128"/>
                <a:sym typeface="Yu Gothic UI" panose="020B0500000000000000" pitchFamily="50" charset="-128"/>
              </a:defRPr>
            </a:lvl3pPr>
            <a:lvl4pPr>
              <a:defRPr>
                <a:latin typeface="Yu Gothic UI" panose="020B0500000000000000" pitchFamily="50" charset="-128"/>
                <a:ea typeface="Yu Gothic UI" panose="020B0500000000000000" pitchFamily="50" charset="-128"/>
                <a:sym typeface="Yu Gothic UI" panose="020B0500000000000000" pitchFamily="50" charset="-128"/>
              </a:defRPr>
            </a:lvl4pPr>
            <a:lvl5pPr>
              <a:defRPr>
                <a:latin typeface="Yu Gothic UI" panose="020B0500000000000000" pitchFamily="50" charset="-128"/>
                <a:ea typeface="Yu Gothic UI" panose="020B0500000000000000" pitchFamily="50" charset="-128"/>
                <a:sym typeface="Yu Gothic UI" panose="020B0500000000000000" pitchFamily="50" charset="-128"/>
              </a:defRPr>
            </a:lvl5p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3" name="タイトル 2">
            <a:extLst>
              <a:ext uri="{FF2B5EF4-FFF2-40B4-BE49-F238E27FC236}">
                <a16:creationId xmlns:a16="http://schemas.microsoft.com/office/drawing/2014/main" id="{8E5B7E22-4349-4043-8C35-8AA7558D38DE}"/>
              </a:ext>
            </a:extLst>
          </p:cNvPr>
          <p:cNvSpPr>
            <a:spLocks noGrp="1"/>
          </p:cNvSpPr>
          <p:nvPr>
            <p:ph type="title" hasCustomPrompt="1"/>
          </p:nvPr>
        </p:nvSpPr>
        <p:spPr>
          <a:xfrm>
            <a:off x="201000" y="259200"/>
            <a:ext cx="9504000" cy="380480"/>
          </a:xfrm>
          <a:prstGeom prst="rect">
            <a:avLst/>
          </a:prstGeom>
          <a:blipFill>
            <a:blip r:embed="rId5"/>
            <a:stretch>
              <a:fillRect/>
            </a:stretch>
          </a:blipFill>
        </p:spPr>
        <p:txBody>
          <a:bodyPr vert="horz"/>
          <a:lstStyle>
            <a:lvl1pPr>
              <a:defRPr>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en-US" altLang="ja-JP"/>
              <a:t>1</a:t>
            </a:r>
            <a:r>
              <a:rPr kumimoji="1" lang="ja-JP" altLang="en-US"/>
              <a:t>行レイアウト タイトル</a:t>
            </a:r>
            <a:r>
              <a:rPr lang="en-US" altLang="ja-JP"/>
              <a:t>/</a:t>
            </a:r>
            <a:r>
              <a:rPr lang="ja-JP" altLang="en-US"/>
              <a:t>スライドタイトル</a:t>
            </a:r>
            <a:r>
              <a:rPr kumimoji="1" lang="ja-JP" altLang="en-US"/>
              <a:t>を入力</a:t>
            </a:r>
          </a:p>
        </p:txBody>
      </p:sp>
    </p:spTree>
    <p:extLst>
      <p:ext uri="{BB962C8B-B14F-4D97-AF65-F5344CB8AC3E}">
        <p14:creationId xmlns:p14="http://schemas.microsoft.com/office/powerpoint/2010/main" val="3911159723"/>
      </p:ext>
    </p:extLst>
  </p:cSld>
  <p:clrMapOvr>
    <a:masterClrMapping/>
  </p:clrMapOvr>
  <p:extLst>
    <p:ext uri="{DCECCB84-F9BA-43D5-87BE-67443E8EF086}">
      <p15:sldGuideLst xmlns:p15="http://schemas.microsoft.com/office/powerpoint/2012/main">
        <p15:guide id="3" orient="horz" pos="527"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章＋1行タイトル">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506F8478-413B-2F3A-FC69-04ECCC0F4C07}"/>
              </a:ext>
            </a:extLst>
          </p:cNvPr>
          <p:cNvGraphicFramePr>
            <a:graphicFrameLocks/>
          </p:cNvGraphicFramePr>
          <p:nvPr userDrawn="1">
            <p:custDataLst>
              <p:tags r:id="rId1"/>
            </p:custDataLst>
            <p:extLst>
              <p:ext uri="{D42A27DB-BD31-4B8C-83A1-F6EECF244321}">
                <p14:modId xmlns:p14="http://schemas.microsoft.com/office/powerpoint/2010/main" val="25721540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4" name="think-cell data - do not delete" hidden="1">
                        <a:extLst>
                          <a:ext uri="{FF2B5EF4-FFF2-40B4-BE49-F238E27FC236}">
                            <a16:creationId xmlns:a16="http://schemas.microsoft.com/office/drawing/2014/main" id="{506F8478-413B-2F3A-FC69-04ECCC0F4C0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3E61060F-FC44-4428-9038-E62F2290315B}"/>
              </a:ext>
            </a:extLst>
          </p:cNvPr>
          <p:cNvSpPr>
            <a:spLocks noGrp="1"/>
          </p:cNvSpPr>
          <p:nvPr>
            <p:ph type="title" hasCustomPrompt="1"/>
          </p:nvPr>
        </p:nvSpPr>
        <p:spPr>
          <a:xfrm>
            <a:off x="201000" y="259200"/>
            <a:ext cx="9504000" cy="673200"/>
          </a:xfrm>
        </p:spPr>
        <p:txBody>
          <a:bodyPr vert="horz" tIns="324000">
            <a:spAutoFit/>
          </a:bodyPr>
          <a:lstStyle>
            <a:lvl1pPr fontAlgn="ctr">
              <a:defRPr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lang="ja-JP" altLang="en-US"/>
              <a:t>（スライドの内容を簡潔に記載）</a:t>
            </a:r>
          </a:p>
        </p:txBody>
      </p:sp>
      <p:sp>
        <p:nvSpPr>
          <p:cNvPr id="20" name="テキスト プレースホルダー 19">
            <a:extLst>
              <a:ext uri="{FF2B5EF4-FFF2-40B4-BE49-F238E27FC236}">
                <a16:creationId xmlns:a16="http://schemas.microsoft.com/office/drawing/2014/main" id="{DED51E40-D439-4365-8632-E8A6FA6535F4}"/>
              </a:ext>
            </a:extLst>
          </p:cNvPr>
          <p:cNvSpPr>
            <a:spLocks noGrp="1"/>
          </p:cNvSpPr>
          <p:nvPr>
            <p:ph type="body" sz="quarter" idx="12" hasCustomPrompt="1"/>
          </p:nvPr>
        </p:nvSpPr>
        <p:spPr>
          <a:xfrm>
            <a:off x="201000" y="259200"/>
            <a:ext cx="9504000" cy="288925"/>
          </a:xfrm>
        </p:spPr>
        <p:txBody>
          <a:bodyPr lIns="144000" rIns="0" bIns="36000" anchor="b" anchorCtr="0"/>
          <a:lstStyle>
            <a:lvl1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sym typeface="Yu Gothic UI" panose="020B0500000000000000" pitchFamily="50" charset="-128"/>
              </a:defRPr>
            </a:lvl1pPr>
            <a:lvl2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2pPr>
            <a:lvl3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3pPr>
            <a:lvl4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4pPr>
            <a:lvl5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a:solidFill>
                  <a:srgbClr val="000F78"/>
                </a:solidFill>
                <a:latin typeface="Yu Gothic UI" panose="020B0500000000000000" pitchFamily="50" charset="-128"/>
                <a:ea typeface="Yu Gothic UI" panose="020B0500000000000000" pitchFamily="50" charset="-128"/>
                <a:cs typeface="+mj-cs"/>
              </a:defRPr>
            </a:lvl5pPr>
          </a:lstStyle>
          <a:p>
            <a:pPr marL="0" algn="l" defTabSz="914400" rtl="0" eaLnBrk="1" fontAlgn="ctr" latinLnBrk="0" hangingPunct="1">
              <a:lnSpc>
                <a:spcPct val="100000"/>
              </a:lnSpc>
              <a:spcBef>
                <a:spcPct val="0"/>
              </a:spcBef>
              <a:buNone/>
            </a:pP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章タイトル</a:t>
            </a:r>
            <a:r>
              <a:rPr kumimoji="1" lang="en-US" altLang="ja-JP" sz="1400" b="1" i="0" kern="1200" baseline="0">
                <a:solidFill>
                  <a:srgbClr val="000F78"/>
                </a:solidFill>
                <a:latin typeface="Yu Gothic UI" panose="020B0500000000000000" pitchFamily="50" charset="-128"/>
                <a:ea typeface="Yu Gothic UI" panose="020B0500000000000000" pitchFamily="50" charset="-128"/>
                <a:cs typeface="+mj-cs"/>
              </a:rPr>
              <a:t>/</a:t>
            </a: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スライドタイトルを入力</a:t>
            </a:r>
          </a:p>
        </p:txBody>
      </p:sp>
    </p:spTree>
    <p:extLst>
      <p:ext uri="{BB962C8B-B14F-4D97-AF65-F5344CB8AC3E}">
        <p14:creationId xmlns:p14="http://schemas.microsoft.com/office/powerpoint/2010/main" val="1545910695"/>
      </p:ext>
    </p:extLst>
  </p:cSld>
  <p:clrMapOvr>
    <a:masterClrMapping/>
  </p:clrMapOvr>
  <p:extLst>
    <p:ext uri="{DCECCB84-F9BA-43D5-87BE-67443E8EF086}">
      <p15:sldGuideLst xmlns:p15="http://schemas.microsoft.com/office/powerpoint/2012/main">
        <p15:guide id="1" orient="horz" pos="70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2EEF760D-E13C-EAD3-B5D8-B35CC58565E4}"/>
              </a:ext>
            </a:extLst>
          </p:cNvPr>
          <p:cNvGraphicFramePr>
            <a:graphicFrameLocks/>
          </p:cNvGraphicFramePr>
          <p:nvPr userDrawn="1">
            <p:custDataLst>
              <p:tags r:id="rId1"/>
            </p:custDataLst>
            <p:extLst>
              <p:ext uri="{D42A27DB-BD31-4B8C-83A1-F6EECF244321}">
                <p14:modId xmlns:p14="http://schemas.microsoft.com/office/powerpoint/2010/main" val="5003905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5" name="think-cell data - do not delete" hidden="1">
                        <a:extLst>
                          <a:ext uri="{FF2B5EF4-FFF2-40B4-BE49-F238E27FC236}">
                            <a16:creationId xmlns:a16="http://schemas.microsoft.com/office/drawing/2014/main" id="{2EEF760D-E13C-EAD3-B5D8-B35CC58565E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86B826A-66CC-9C21-4E42-A0B83B9ADCF5}"/>
              </a:ext>
            </a:extLst>
          </p:cNvPr>
          <p:cNvSpPr>
            <a:spLocks noGrp="1"/>
          </p:cNvSpPr>
          <p:nvPr>
            <p:ph type="title"/>
          </p:nvPr>
        </p:nvSpPr>
        <p:spPr/>
        <p:txBody>
          <a:bodyPr vert="horz"/>
          <a:lstStyle>
            <a:lvl1pPr>
              <a:defRPr>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en-US" altLang="ja-JP"/>
              <a:t>Click to edit Master title style</a:t>
            </a:r>
            <a:endParaRPr kumimoji="1" lang="ja-JP" altLang="en-US"/>
          </a:p>
        </p:txBody>
      </p:sp>
      <p:sp>
        <p:nvSpPr>
          <p:cNvPr id="3" name="Content Placeholder 2">
            <a:extLst>
              <a:ext uri="{FF2B5EF4-FFF2-40B4-BE49-F238E27FC236}">
                <a16:creationId xmlns:a16="http://schemas.microsoft.com/office/drawing/2014/main" id="{89EA9218-CBBA-3ADD-31E7-461AA644EC10}"/>
              </a:ext>
            </a:extLst>
          </p:cNvPr>
          <p:cNvSpPr>
            <a:spLocks noGrp="1"/>
          </p:cNvSpPr>
          <p:nvPr>
            <p:ph idx="1"/>
          </p:nvPr>
        </p:nvSpPr>
        <p:spPr/>
        <p:txBody>
          <a:bodyPr/>
          <a:lstStyle>
            <a:lvl1pPr>
              <a:defRPr>
                <a:latin typeface="Yu Gothic UI" panose="020B0500000000000000" pitchFamily="50" charset="-128"/>
                <a:ea typeface="Yu Gothic UI" panose="020B0500000000000000" pitchFamily="50" charset="-128"/>
                <a:sym typeface="Yu Gothic UI" panose="020B0500000000000000" pitchFamily="50" charset="-128"/>
              </a:defRPr>
            </a:lvl1pPr>
            <a:lvl2pPr>
              <a:defRPr>
                <a:latin typeface="Yu Gothic UI" panose="020B0500000000000000" pitchFamily="50" charset="-128"/>
                <a:ea typeface="Yu Gothic UI" panose="020B0500000000000000" pitchFamily="50" charset="-128"/>
                <a:sym typeface="Yu Gothic UI" panose="020B0500000000000000" pitchFamily="50" charset="-128"/>
              </a:defRPr>
            </a:lvl2pPr>
            <a:lvl3pPr>
              <a:defRPr>
                <a:latin typeface="Yu Gothic UI" panose="020B0500000000000000" pitchFamily="50" charset="-128"/>
                <a:ea typeface="Yu Gothic UI" panose="020B0500000000000000" pitchFamily="50" charset="-128"/>
                <a:sym typeface="Yu Gothic UI" panose="020B0500000000000000" pitchFamily="50" charset="-128"/>
              </a:defRPr>
            </a:lvl3pPr>
            <a:lvl4pPr>
              <a:defRPr>
                <a:latin typeface="Yu Gothic UI" panose="020B0500000000000000" pitchFamily="50" charset="-128"/>
                <a:ea typeface="Yu Gothic UI" panose="020B0500000000000000" pitchFamily="50" charset="-128"/>
                <a:sym typeface="Yu Gothic UI" panose="020B0500000000000000" pitchFamily="50" charset="-128"/>
              </a:defRPr>
            </a:lvl4pPr>
            <a:lvl5pPr>
              <a:defRPr>
                <a:latin typeface="Yu Gothic UI" panose="020B0500000000000000" pitchFamily="50" charset="-128"/>
                <a:ea typeface="Yu Gothic UI" panose="020B0500000000000000" pitchFamily="50" charset="-128"/>
                <a:sym typeface="Yu Gothic UI" panose="020B0500000000000000" pitchFamily="50" charset="-128"/>
              </a:defRPr>
            </a:lvl5p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Tree>
    <p:extLst>
      <p:ext uri="{BB962C8B-B14F-4D97-AF65-F5344CB8AC3E}">
        <p14:creationId xmlns:p14="http://schemas.microsoft.com/office/powerpoint/2010/main" val="320390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章＋1行タイトル">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506F8478-413B-2F3A-FC69-04ECCC0F4C07}"/>
              </a:ext>
            </a:extLst>
          </p:cNvPr>
          <p:cNvGraphicFramePr>
            <a:graphicFrameLocks/>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4" name="think-cell data - do not delete" hidden="1">
                        <a:extLst>
                          <a:ext uri="{FF2B5EF4-FFF2-40B4-BE49-F238E27FC236}">
                            <a16:creationId xmlns:a16="http://schemas.microsoft.com/office/drawing/2014/main" id="{506F8478-413B-2F3A-FC69-04ECCC0F4C0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3E61060F-FC44-4428-9038-E62F2290315B}"/>
              </a:ext>
            </a:extLst>
          </p:cNvPr>
          <p:cNvSpPr>
            <a:spLocks noGrp="1"/>
          </p:cNvSpPr>
          <p:nvPr>
            <p:ph type="title" hasCustomPrompt="1"/>
          </p:nvPr>
        </p:nvSpPr>
        <p:spPr>
          <a:xfrm>
            <a:off x="201000" y="259200"/>
            <a:ext cx="9504000" cy="673200"/>
          </a:xfrm>
        </p:spPr>
        <p:txBody>
          <a:bodyPr vert="horz" tIns="324000">
            <a:spAutoFit/>
          </a:bodyPr>
          <a:lstStyle>
            <a:lvl1pPr fontAlgn="ctr">
              <a:defRPr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lang="ja-JP" altLang="en-US"/>
              <a:t>（スライドの内容を簡潔に記載）</a:t>
            </a:r>
          </a:p>
        </p:txBody>
      </p:sp>
      <p:sp>
        <p:nvSpPr>
          <p:cNvPr id="20" name="テキスト プレースホルダー 19">
            <a:extLst>
              <a:ext uri="{FF2B5EF4-FFF2-40B4-BE49-F238E27FC236}">
                <a16:creationId xmlns:a16="http://schemas.microsoft.com/office/drawing/2014/main" id="{DED51E40-D439-4365-8632-E8A6FA6535F4}"/>
              </a:ext>
            </a:extLst>
          </p:cNvPr>
          <p:cNvSpPr>
            <a:spLocks noGrp="1"/>
          </p:cNvSpPr>
          <p:nvPr>
            <p:ph type="body" sz="quarter" idx="12" hasCustomPrompt="1"/>
          </p:nvPr>
        </p:nvSpPr>
        <p:spPr>
          <a:xfrm>
            <a:off x="201000" y="259200"/>
            <a:ext cx="9504000" cy="288925"/>
          </a:xfrm>
        </p:spPr>
        <p:txBody>
          <a:bodyPr lIns="144000" rIns="0" bIns="36000" anchor="b" anchorCtr="0"/>
          <a:lstStyle>
            <a:lvl1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sym typeface="Yu Gothic UI" panose="020B0500000000000000" pitchFamily="50" charset="-128"/>
              </a:defRPr>
            </a:lvl1pPr>
            <a:lvl2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2pPr>
            <a:lvl3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3pPr>
            <a:lvl4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4pPr>
            <a:lvl5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a:solidFill>
                  <a:srgbClr val="000F78"/>
                </a:solidFill>
                <a:latin typeface="Yu Gothic UI" panose="020B0500000000000000" pitchFamily="50" charset="-128"/>
                <a:ea typeface="Yu Gothic UI" panose="020B0500000000000000" pitchFamily="50" charset="-128"/>
                <a:cs typeface="+mj-cs"/>
              </a:defRPr>
            </a:lvl5pPr>
          </a:lstStyle>
          <a:p>
            <a:pPr marL="0" algn="l" defTabSz="914400" rtl="0" eaLnBrk="1" fontAlgn="ctr" latinLnBrk="0" hangingPunct="1">
              <a:lnSpc>
                <a:spcPct val="100000"/>
              </a:lnSpc>
              <a:spcBef>
                <a:spcPct val="0"/>
              </a:spcBef>
              <a:buNone/>
            </a:pP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章タイトル</a:t>
            </a:r>
            <a:r>
              <a:rPr kumimoji="1" lang="en-US" altLang="ja-JP" sz="1400" b="1" i="0" kern="1200" baseline="0">
                <a:solidFill>
                  <a:srgbClr val="000F78"/>
                </a:solidFill>
                <a:latin typeface="Yu Gothic UI" panose="020B0500000000000000" pitchFamily="50" charset="-128"/>
                <a:ea typeface="Yu Gothic UI" panose="020B0500000000000000" pitchFamily="50" charset="-128"/>
                <a:cs typeface="+mj-cs"/>
              </a:rPr>
              <a:t>/</a:t>
            </a: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スライドタイトルを入力</a:t>
            </a:r>
          </a:p>
        </p:txBody>
      </p:sp>
    </p:spTree>
    <p:extLst>
      <p:ext uri="{BB962C8B-B14F-4D97-AF65-F5344CB8AC3E}">
        <p14:creationId xmlns:p14="http://schemas.microsoft.com/office/powerpoint/2010/main" val="3061317939"/>
      </p:ext>
    </p:extLst>
  </p:cSld>
  <p:clrMapOvr>
    <a:masterClrMapping/>
  </p:clrMapOvr>
  <p:extLst>
    <p:ext uri="{DCECCB84-F9BA-43D5-87BE-67443E8EF086}">
      <p15:sldGuideLst xmlns:p15="http://schemas.microsoft.com/office/powerpoint/2012/main">
        <p15:guide id="1" orient="horz" pos="709">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章＋1行タイトル">
    <p:spTree>
      <p:nvGrpSpPr>
        <p:cNvPr id="1" name=""/>
        <p:cNvGrpSpPr/>
        <p:nvPr/>
      </p:nvGrpSpPr>
      <p:grpSpPr>
        <a:xfrm>
          <a:off x="0" y="0"/>
          <a:ext cx="0" cy="0"/>
          <a:chOff x="0" y="0"/>
          <a:chExt cx="0" cy="0"/>
        </a:xfrm>
      </p:grpSpPr>
      <p:graphicFrame>
        <p:nvGraphicFramePr>
          <p:cNvPr id="2" name="オブジェクト 1" hidden="1"/>
          <p:cNvGraphicFramePr>
            <a:graphicFrameLocks/>
          </p:cNvGraphicFramePr>
          <p:nvPr userDrawn="1">
            <p:custDataLst>
              <p:tags r:id="rId1"/>
            </p:custDataLst>
            <p:extLst>
              <p:ext uri="{D42A27DB-BD31-4B8C-83A1-F6EECF244321}">
                <p14:modId xmlns:p14="http://schemas.microsoft.com/office/powerpoint/2010/main" val="1770960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347" imgH="348" progId="TCLayout.ActiveDocument.1">
                  <p:embed/>
                </p:oleObj>
              </mc:Choice>
              <mc:Fallback>
                <p:oleObj name="think-cellスライド" r:id="rId3" imgW="347" imgH="348" progId="TCLayout.ActiveDocument.1">
                  <p:embed/>
                  <p:pic>
                    <p:nvPicPr>
                      <p:cNvPr id="2" name="オブジェクト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9" name="テキスト プレースホルダー 18">
            <a:extLst>
              <a:ext uri="{FF2B5EF4-FFF2-40B4-BE49-F238E27FC236}">
                <a16:creationId xmlns:a16="http://schemas.microsoft.com/office/drawing/2014/main" id="{D0203BCC-19FC-5B4A-93BF-A71050BFBFA1}"/>
              </a:ext>
            </a:extLst>
          </p:cNvPr>
          <p:cNvSpPr>
            <a:spLocks noGrp="1"/>
          </p:cNvSpPr>
          <p:nvPr>
            <p:ph type="body" sz="quarter" idx="10" hasCustomPrompt="1"/>
          </p:nvPr>
        </p:nvSpPr>
        <p:spPr>
          <a:xfrm>
            <a:off x="201975" y="259239"/>
            <a:ext cx="9504000" cy="671292"/>
          </a:xfrm>
          <a:blipFill dpi="0" rotWithShape="1">
            <a:blip r:embed="rId5"/>
            <a:srcRect/>
            <a:stretch>
              <a:fillRect/>
            </a:stretch>
          </a:blipFill>
        </p:spPr>
        <p:txBody>
          <a:bodyPr vert="horz" lIns="144000" tIns="324000" rIns="0" bIns="36000" rtlCol="0" anchor="t" anchorCtr="0">
            <a:spAutoFit/>
          </a:bodyPr>
          <a:lstStyle>
            <a:lvl1pPr marL="0" indent="0" fontAlgn="ctr" hangingPunct="1">
              <a:spcBef>
                <a:spcPts val="0"/>
              </a:spcBef>
              <a:buNone/>
              <a:defRPr lang="ja-JP" altLang="en-US" sz="2000" b="1" i="0">
                <a:solidFill>
                  <a:srgbClr val="000F78"/>
                </a:solidFill>
                <a:latin typeface="Yu Gothic UI" panose="020B0500000000000000" pitchFamily="50" charset="-128"/>
                <a:ea typeface="Yu Gothic UI" panose="020B0500000000000000" pitchFamily="50" charset="-128"/>
                <a:cs typeface="+mj-cs"/>
              </a:defRPr>
            </a:lvl1pPr>
          </a:lstStyle>
          <a:p>
            <a:pPr lvl="0">
              <a:spcBef>
                <a:spcPct val="0"/>
              </a:spcBef>
            </a:pPr>
            <a:r>
              <a:rPr kumimoji="1" lang="en-US" altLang="ja-JP"/>
              <a:t>1</a:t>
            </a:r>
            <a:r>
              <a:rPr kumimoji="1" lang="ja-JP" altLang="en-US"/>
              <a:t>行レイアウト タイトル</a:t>
            </a:r>
            <a:r>
              <a:rPr lang="en-US" altLang="ja-JP"/>
              <a:t>/</a:t>
            </a:r>
            <a:r>
              <a:rPr lang="ja-JP" altLang="en-US"/>
              <a:t>スライドタイトル</a:t>
            </a:r>
            <a:r>
              <a:rPr kumimoji="1" lang="ja-JP" altLang="en-US"/>
              <a:t>を入力</a:t>
            </a:r>
          </a:p>
        </p:txBody>
      </p:sp>
      <p:sp>
        <p:nvSpPr>
          <p:cNvPr id="13" name="タイトル 12">
            <a:extLst>
              <a:ext uri="{FF2B5EF4-FFF2-40B4-BE49-F238E27FC236}">
                <a16:creationId xmlns:a16="http://schemas.microsoft.com/office/drawing/2014/main" id="{754CBF31-B862-1841-BB17-2F937916DD00}"/>
              </a:ext>
            </a:extLst>
          </p:cNvPr>
          <p:cNvSpPr>
            <a:spLocks noGrp="1"/>
          </p:cNvSpPr>
          <p:nvPr>
            <p:ph type="title" hasCustomPrompt="1"/>
          </p:nvPr>
        </p:nvSpPr>
        <p:spPr>
          <a:xfrm>
            <a:off x="201975" y="259238"/>
            <a:ext cx="9504000" cy="299052"/>
          </a:xfrm>
          <a:noFill/>
        </p:spPr>
        <p:txBody>
          <a:bodyPr vert="horz" tIns="46800" bIns="36000" anchor="b" anchorCtr="0"/>
          <a:lstStyle>
            <a:lvl1pPr>
              <a:lnSpc>
                <a:spcPct val="100000"/>
              </a:lnSpc>
              <a:defRPr sz="1400"/>
            </a:lvl1pPr>
          </a:lstStyle>
          <a:p>
            <a:r>
              <a:rPr kumimoji="1" lang="ja-JP" altLang="en-US"/>
              <a:t>章タイトル</a:t>
            </a:r>
            <a:r>
              <a:rPr kumimoji="1" lang="en-US" altLang="ja-JP"/>
              <a:t>/</a:t>
            </a:r>
            <a:r>
              <a:rPr kumimoji="1" lang="ja-JP" altLang="en-US"/>
              <a:t>スライドタイトルを入力</a:t>
            </a:r>
          </a:p>
        </p:txBody>
      </p:sp>
    </p:spTree>
    <p:extLst>
      <p:ext uri="{BB962C8B-B14F-4D97-AF65-F5344CB8AC3E}">
        <p14:creationId xmlns:p14="http://schemas.microsoft.com/office/powerpoint/2010/main" val="29706494"/>
      </p:ext>
    </p:extLst>
  </p:cSld>
  <p:clrMapOvr>
    <a:masterClrMapping/>
  </p:clrMapOvr>
  <p:extLst>
    <p:ext uri="{DCECCB84-F9BA-43D5-87BE-67443E8EF086}">
      <p15:sldGuideLst xmlns:p15="http://schemas.microsoft.com/office/powerpoint/2012/main">
        <p15:guide id="1" orient="horz" pos="73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F45EEA87-53CE-4290-6108-038ED76DDB2D}"/>
              </a:ext>
            </a:extLst>
          </p:cNvPr>
          <p:cNvGraphicFramePr>
            <a:graphicFrameLocks/>
          </p:cNvGraphicFramePr>
          <p:nvPr userDrawn="1">
            <p:custDataLst>
              <p:tags r:id="rId9"/>
            </p:custDataLst>
            <p:extLst>
              <p:ext uri="{D42A27DB-BD31-4B8C-83A1-F6EECF244321}">
                <p14:modId xmlns:p14="http://schemas.microsoft.com/office/powerpoint/2010/main" val="17738979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0" imgW="467" imgH="467" progId="TCLayout.ActiveDocument.1">
                  <p:embed/>
                </p:oleObj>
              </mc:Choice>
              <mc:Fallback>
                <p:oleObj name="think-cellスライド" r:id="rId10" imgW="467" imgH="467" progId="TCLayout.ActiveDocument.1">
                  <p:embed/>
                  <p:pic>
                    <p:nvPicPr>
                      <p:cNvPr id="5" name="think-cell data - do not delete" hidden="1">
                        <a:extLst>
                          <a:ext uri="{FF2B5EF4-FFF2-40B4-BE49-F238E27FC236}">
                            <a16:creationId xmlns:a16="http://schemas.microsoft.com/office/drawing/2014/main" id="{F45EEA87-53CE-4290-6108-038ED76DDB2D}"/>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201000" y="259200"/>
            <a:ext cx="9504000" cy="380480"/>
          </a:xfrm>
          <a:prstGeom prst="rect">
            <a:avLst/>
          </a:prstGeom>
          <a:blipFill dpi="0" rotWithShape="1">
            <a:blip r:embed="rId12"/>
            <a:srcRect/>
            <a:stretch>
              <a:fillRect/>
            </a:stretch>
          </a:blipFill>
        </p:spPr>
        <p:txBody>
          <a:bodyPr vert="horz" lIns="144000" tIns="36000" rIns="0" bIns="36000" rtlCol="0" anchor="t" anchorCtr="0">
            <a:spAutoFit/>
          </a:bodyPr>
          <a:lstStyle/>
          <a:p>
            <a:r>
              <a:rPr lang="ja-JP" altLang="en-US"/>
              <a:t>マスター タイトルの書式設定</a:t>
            </a:r>
            <a:endParaRPr lang="en-US"/>
          </a:p>
        </p:txBody>
      </p:sp>
      <p:sp>
        <p:nvSpPr>
          <p:cNvPr id="3" name="Text Placeholder 2"/>
          <p:cNvSpPr>
            <a:spLocks noGrp="1"/>
          </p:cNvSpPr>
          <p:nvPr>
            <p:ph type="body" idx="1"/>
          </p:nvPr>
        </p:nvSpPr>
        <p:spPr>
          <a:xfrm>
            <a:off x="201000" y="863999"/>
            <a:ext cx="9504000" cy="5589335"/>
          </a:xfrm>
          <a:prstGeom prst="rect">
            <a:avLst/>
          </a:prstGeom>
        </p:spPr>
        <p:txBody>
          <a:bodyPr vert="horz" lIns="90000" tIns="46800" rIns="90000" bIns="46800" rtlCol="0">
            <a:no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ltLang="ja-JP"/>
          </a:p>
          <a:p>
            <a:pPr lvl="5"/>
            <a:r>
              <a:rPr kumimoji="1" lang="ja-JP" altLang="en-US"/>
              <a:t>第 </a:t>
            </a:r>
            <a:r>
              <a:rPr kumimoji="1" lang="en-US" altLang="ja-JP"/>
              <a:t>6 </a:t>
            </a:r>
            <a:r>
              <a:rPr kumimoji="1" lang="ja-JP" altLang="en-US"/>
              <a:t>レベル</a:t>
            </a:r>
          </a:p>
        </p:txBody>
      </p:sp>
      <p:sp>
        <p:nvSpPr>
          <p:cNvPr id="10" name="正方形/長方形 9">
            <a:extLst>
              <a:ext uri="{FF2B5EF4-FFF2-40B4-BE49-F238E27FC236}">
                <a16:creationId xmlns:a16="http://schemas.microsoft.com/office/drawing/2014/main" id="{9391117A-CD3E-4600-B746-847FEC23B848}"/>
              </a:ext>
            </a:extLst>
          </p:cNvPr>
          <p:cNvSpPr/>
          <p:nvPr userDrawn="1"/>
        </p:nvSpPr>
        <p:spPr>
          <a:xfrm>
            <a:off x="9417496" y="6623893"/>
            <a:ext cx="488504" cy="171856"/>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lIns="0" tIns="0" rIns="162000" bIns="0" rtlCol="0" anchor="ctr" anchorCtr="0"/>
          <a:lstStyle/>
          <a:p>
            <a:pPr algn="r"/>
            <a:fld id="{F461DCFA-917F-7743-ADC0-510F16953B30}" type="slidenum">
              <a:rPr kumimoji="1" lang="ja-JP" altLang="en-US" sz="1200" b="0" i="0" smtClean="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pPr algn="r"/>
              <a:t>‹#›</a:t>
            </a:fld>
            <a:endParaRPr kumimoji="1" lang="ja-JP" altLang="en-US" sz="1200" b="0" i="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テキスト ボックス 3">
            <a:extLst>
              <a:ext uri="{FF2B5EF4-FFF2-40B4-BE49-F238E27FC236}">
                <a16:creationId xmlns:a16="http://schemas.microsoft.com/office/drawing/2014/main" id="{4376F661-3B31-22CC-D31F-DA7D8EFFC39C}"/>
              </a:ext>
            </a:extLst>
          </p:cNvPr>
          <p:cNvSpPr txBox="1"/>
          <p:nvPr userDrawn="1"/>
        </p:nvSpPr>
        <p:spPr>
          <a:xfrm>
            <a:off x="110419" y="45510"/>
            <a:ext cx="2126754" cy="259879"/>
          </a:xfrm>
          <a:prstGeom prst="rect">
            <a:avLst/>
          </a:prstGeom>
          <a:noFill/>
        </p:spPr>
        <p:txBody>
          <a:bodyPr wrap="square" rtlCol="0">
            <a:spAutoFit/>
          </a:bodyPr>
          <a:lstStyle/>
          <a:p>
            <a:pPr algn="l">
              <a:lnSpc>
                <a:spcPct val="120000"/>
              </a:lnSpc>
            </a:pPr>
            <a:r>
              <a:rPr kumimoji="1" lang="en-US" altLang="ja-JP" sz="1000" b="0" dirty="0">
                <a:solidFill>
                  <a:schemeClr val="tx1"/>
                </a:solidFill>
              </a:rPr>
              <a:t>v6.XX</a:t>
            </a:r>
            <a:r>
              <a:rPr kumimoji="1" lang="ja-JP" altLang="en-US" sz="1000" b="0" dirty="0">
                <a:solidFill>
                  <a:schemeClr val="tx1"/>
                </a:solidFill>
              </a:rPr>
              <a:t>（入力ガイド）</a:t>
            </a:r>
          </a:p>
        </p:txBody>
      </p:sp>
      <p:sp>
        <p:nvSpPr>
          <p:cNvPr id="8" name="テキスト ボックス 7">
            <a:extLst>
              <a:ext uri="{FF2B5EF4-FFF2-40B4-BE49-F238E27FC236}">
                <a16:creationId xmlns:a16="http://schemas.microsoft.com/office/drawing/2014/main" id="{F2F85A57-111F-0E6E-12BF-77DC949A3FAB}"/>
              </a:ext>
            </a:extLst>
          </p:cNvPr>
          <p:cNvSpPr txBox="1"/>
          <p:nvPr userDrawn="1"/>
        </p:nvSpPr>
        <p:spPr>
          <a:xfrm>
            <a:off x="0" y="0"/>
            <a:ext cx="2340000" cy="280718"/>
          </a:xfrm>
          <a:prstGeom prst="rect">
            <a:avLst/>
          </a:prstGeom>
          <a:solidFill>
            <a:srgbClr val="FF0000">
              <a:alpha val="65098"/>
            </a:srgbClr>
          </a:solidFill>
        </p:spPr>
        <p:txBody>
          <a:bodyPr wrap="square" tIns="0" rtlCol="0">
            <a:spAutoFit/>
          </a:bodyPr>
          <a:lstStyle/>
          <a:p>
            <a:pPr algn="ctr">
              <a:lnSpc>
                <a:spcPct val="120000"/>
              </a:lnSpc>
            </a:pPr>
            <a:r>
              <a:rPr kumimoji="1" lang="ja-JP" altLang="en-US" sz="1400" b="1" dirty="0">
                <a:solidFill>
                  <a:schemeClr val="bg1"/>
                </a:solidFill>
              </a:rPr>
              <a:t>事前公開版（入力ガイド）</a:t>
            </a:r>
          </a:p>
        </p:txBody>
      </p:sp>
      <p:sp>
        <p:nvSpPr>
          <p:cNvPr id="9" name="テキスト ボックス 8">
            <a:extLst>
              <a:ext uri="{FF2B5EF4-FFF2-40B4-BE49-F238E27FC236}">
                <a16:creationId xmlns:a16="http://schemas.microsoft.com/office/drawing/2014/main" id="{55824FBE-AF90-168D-38D2-041DAC57C779}"/>
              </a:ext>
            </a:extLst>
          </p:cNvPr>
          <p:cNvSpPr txBox="1"/>
          <p:nvPr userDrawn="1"/>
        </p:nvSpPr>
        <p:spPr>
          <a:xfrm>
            <a:off x="7566000" y="6453188"/>
            <a:ext cx="2340000" cy="280718"/>
          </a:xfrm>
          <a:prstGeom prst="rect">
            <a:avLst/>
          </a:prstGeom>
          <a:solidFill>
            <a:srgbClr val="FF0000">
              <a:alpha val="65098"/>
            </a:srgbClr>
          </a:solidFill>
        </p:spPr>
        <p:txBody>
          <a:bodyPr wrap="square" tIns="0" rtlCol="0">
            <a:spAutoFit/>
          </a:bodyPr>
          <a:lstStyle/>
          <a:p>
            <a:pPr algn="ctr">
              <a:lnSpc>
                <a:spcPct val="120000"/>
              </a:lnSpc>
            </a:pPr>
            <a:r>
              <a:rPr kumimoji="1" lang="ja-JP" altLang="en-US" sz="1400" b="1" dirty="0">
                <a:solidFill>
                  <a:schemeClr val="bg1"/>
                </a:solidFill>
              </a:rPr>
              <a:t>事前公開版（入力ガイド）</a:t>
            </a:r>
          </a:p>
        </p:txBody>
      </p:sp>
    </p:spTree>
    <p:extLst>
      <p:ext uri="{BB962C8B-B14F-4D97-AF65-F5344CB8AC3E}">
        <p14:creationId xmlns:p14="http://schemas.microsoft.com/office/powerpoint/2010/main" val="1659817983"/>
      </p:ext>
    </p:extLst>
  </p:cSld>
  <p:clrMap bg1="lt1" tx1="dk1" bg2="lt2" tx2="dk2" accent1="accent1" accent2="accent2" accent3="accent3" accent4="accent4" accent5="accent5" accent6="accent6" hlink="hlink" folHlink="folHlink"/>
  <p:sldLayoutIdLst>
    <p:sldLayoutId id="2147483750" r:id="rId1"/>
    <p:sldLayoutId id="2147483723" r:id="rId2"/>
    <p:sldLayoutId id="2147483854" r:id="rId3"/>
    <p:sldLayoutId id="2147483857" r:id="rId4"/>
    <p:sldLayoutId id="2147483865" r:id="rId5"/>
    <p:sldLayoutId id="2147483908" r:id="rId6"/>
    <p:sldLayoutId id="2147483909" r:id="rId7"/>
  </p:sldLayoutIdLst>
  <p:hf hdr="0" ftr="0" dt="0"/>
  <p:txStyles>
    <p:titleStyle>
      <a:lvl1pPr algn="l" defTabSz="914400" rtl="0" eaLnBrk="1" fontAlgn="ctr" latinLnBrk="0" hangingPunct="1">
        <a:lnSpc>
          <a:spcPct val="100000"/>
        </a:lnSpc>
        <a:spcBef>
          <a:spcPct val="0"/>
        </a:spcBef>
        <a:buNone/>
        <a:defRPr kumimoji="1" sz="2000" b="1" i="0" kern="1200" baseline="0">
          <a:solidFill>
            <a:srgbClr val="000F78"/>
          </a:solidFill>
          <a:latin typeface="Yu Gothic UI" panose="020B0500000000000000" pitchFamily="50" charset="-128"/>
          <a:ea typeface="Yu Gothic UI" panose="020B0500000000000000" pitchFamily="50" charset="-128"/>
          <a:cs typeface="+mj-cs"/>
          <a:sym typeface="Yu Gothic UI" panose="020B0500000000000000" pitchFamily="50" charset="-128"/>
        </a:defRPr>
      </a:lvl1pPr>
    </p:titleStyle>
    <p:body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4" userDrawn="1">
          <p15:clr>
            <a:srgbClr val="5ACBF0"/>
          </p15:clr>
        </p15:guide>
        <p15:guide id="2" pos="3120" userDrawn="1">
          <p15:clr>
            <a:srgbClr val="5ACBF0"/>
          </p15:clr>
        </p15:guide>
        <p15:guide id="3" pos="6114" userDrawn="1">
          <p15:clr>
            <a:srgbClr val="5ACBF0"/>
          </p15:clr>
        </p15:guide>
        <p15:guide id="4" pos="126" userDrawn="1">
          <p15:clr>
            <a:srgbClr val="5ACBF0"/>
          </p15:clr>
        </p15:guide>
        <p15:guide id="5" orient="horz" pos="4065" userDrawn="1">
          <p15:clr>
            <a:srgbClr val="5ACBF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10.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notesSlide" Target="../notesSlides/notesSlide10.xml"/><Relationship Id="rId18" Type="http://schemas.openxmlformats.org/officeDocument/2006/relationships/slide" Target="slide14.xml"/><Relationship Id="rId3" Type="http://schemas.openxmlformats.org/officeDocument/2006/relationships/tags" Target="../tags/tag38.xml"/><Relationship Id="rId21" Type="http://schemas.openxmlformats.org/officeDocument/2006/relationships/slide" Target="slide30.xml"/><Relationship Id="rId7" Type="http://schemas.openxmlformats.org/officeDocument/2006/relationships/tags" Target="../tags/tag42.xml"/><Relationship Id="rId12" Type="http://schemas.openxmlformats.org/officeDocument/2006/relationships/slideLayout" Target="../slideLayouts/slideLayout5.xml"/><Relationship Id="rId17" Type="http://schemas.openxmlformats.org/officeDocument/2006/relationships/slide" Target="slide5.xml"/><Relationship Id="rId2" Type="http://schemas.openxmlformats.org/officeDocument/2006/relationships/tags" Target="../tags/tag37.xml"/><Relationship Id="rId16" Type="http://schemas.openxmlformats.org/officeDocument/2006/relationships/slide" Target="slide4.xml"/><Relationship Id="rId20" Type="http://schemas.openxmlformats.org/officeDocument/2006/relationships/slide" Target="slide22.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tags" Target="../tags/tag46.xml"/><Relationship Id="rId5" Type="http://schemas.openxmlformats.org/officeDocument/2006/relationships/tags" Target="../tags/tag40.xml"/><Relationship Id="rId15" Type="http://schemas.openxmlformats.org/officeDocument/2006/relationships/image" Target="../media/image3.emf"/><Relationship Id="rId10" Type="http://schemas.openxmlformats.org/officeDocument/2006/relationships/tags" Target="../tags/tag45.xml"/><Relationship Id="rId19" Type="http://schemas.openxmlformats.org/officeDocument/2006/relationships/slide" Target="slide21.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oleObject" Target="../embeddings/oleObject16.bin"/><Relationship Id="rId22" Type="http://schemas.openxmlformats.org/officeDocument/2006/relationships/slide" Target="slide54.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4.xml"/><Relationship Id="rId1" Type="http://schemas.openxmlformats.org/officeDocument/2006/relationships/tags" Target="../tags/tag47.xml"/><Relationship Id="rId4" Type="http://schemas.openxmlformats.org/officeDocument/2006/relationships/image" Target="../media/image1.e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48.xml"/><Relationship Id="rId5" Type="http://schemas.openxmlformats.org/officeDocument/2006/relationships/image" Target="../media/image3.emf"/><Relationship Id="rId4" Type="http://schemas.openxmlformats.org/officeDocument/2006/relationships/oleObject" Target="../embeddings/oleObject18.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49.xml"/><Relationship Id="rId5" Type="http://schemas.openxmlformats.org/officeDocument/2006/relationships/image" Target="../media/image3.emf"/><Relationship Id="rId4" Type="http://schemas.openxmlformats.org/officeDocument/2006/relationships/oleObject" Target="../embeddings/oleObject19.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50.xml"/><Relationship Id="rId5" Type="http://schemas.openxmlformats.org/officeDocument/2006/relationships/image" Target="../media/image3.emf"/><Relationship Id="rId4" Type="http://schemas.openxmlformats.org/officeDocument/2006/relationships/oleObject" Target="../embeddings/oleObject20.bin"/></Relationships>
</file>

<file path=ppt/slides/_rels/slide15.xml.rels><?xml version="1.0" encoding="UTF-8" standalone="yes"?>
<Relationships xmlns="http://schemas.openxmlformats.org/package/2006/relationships"><Relationship Id="rId8" Type="http://schemas.openxmlformats.org/officeDocument/2006/relationships/tags" Target="../tags/tag58.xml"/><Relationship Id="rId13" Type="http://schemas.openxmlformats.org/officeDocument/2006/relationships/notesSlide" Target="../notesSlides/notesSlide14.xml"/><Relationship Id="rId18" Type="http://schemas.openxmlformats.org/officeDocument/2006/relationships/slide" Target="slide9.xml"/><Relationship Id="rId3" Type="http://schemas.openxmlformats.org/officeDocument/2006/relationships/tags" Target="../tags/tag53.xml"/><Relationship Id="rId21" Type="http://schemas.openxmlformats.org/officeDocument/2006/relationships/slide" Target="slide30.xml"/><Relationship Id="rId7" Type="http://schemas.openxmlformats.org/officeDocument/2006/relationships/tags" Target="../tags/tag57.xml"/><Relationship Id="rId12" Type="http://schemas.openxmlformats.org/officeDocument/2006/relationships/slideLayout" Target="../slideLayouts/slideLayout5.xml"/><Relationship Id="rId17" Type="http://schemas.openxmlformats.org/officeDocument/2006/relationships/slide" Target="slide5.xml"/><Relationship Id="rId2" Type="http://schemas.openxmlformats.org/officeDocument/2006/relationships/tags" Target="../tags/tag52.xml"/><Relationship Id="rId16" Type="http://schemas.openxmlformats.org/officeDocument/2006/relationships/slide" Target="slide4.xml"/><Relationship Id="rId20" Type="http://schemas.openxmlformats.org/officeDocument/2006/relationships/slide" Target="slide22.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tags" Target="../tags/tag61.xml"/><Relationship Id="rId5" Type="http://schemas.openxmlformats.org/officeDocument/2006/relationships/tags" Target="../tags/tag55.xml"/><Relationship Id="rId15" Type="http://schemas.openxmlformats.org/officeDocument/2006/relationships/image" Target="../media/image3.emf"/><Relationship Id="rId10" Type="http://schemas.openxmlformats.org/officeDocument/2006/relationships/tags" Target="../tags/tag60.xml"/><Relationship Id="rId19" Type="http://schemas.openxmlformats.org/officeDocument/2006/relationships/slide" Target="slide18.xml"/><Relationship Id="rId4" Type="http://schemas.openxmlformats.org/officeDocument/2006/relationships/tags" Target="../tags/tag54.xml"/><Relationship Id="rId9" Type="http://schemas.openxmlformats.org/officeDocument/2006/relationships/tags" Target="../tags/tag59.xml"/><Relationship Id="rId14" Type="http://schemas.openxmlformats.org/officeDocument/2006/relationships/oleObject" Target="../embeddings/oleObject21.bin"/><Relationship Id="rId22" Type="http://schemas.openxmlformats.org/officeDocument/2006/relationships/slide" Target="slide5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62.xml"/><Relationship Id="rId5" Type="http://schemas.openxmlformats.org/officeDocument/2006/relationships/image" Target="../media/image3.emf"/><Relationship Id="rId4" Type="http://schemas.openxmlformats.org/officeDocument/2006/relationships/oleObject" Target="../embeddings/oleObject22.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63.xml"/><Relationship Id="rId6" Type="http://schemas.openxmlformats.org/officeDocument/2006/relationships/image" Target="../media/image3.emf"/><Relationship Id="rId5" Type="http://schemas.openxmlformats.org/officeDocument/2006/relationships/oleObject" Target="../embeddings/oleObject23.bin"/><Relationship Id="rId4" Type="http://schemas.openxmlformats.org/officeDocument/2006/relationships/image" Target="../media/image8.e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64.xml"/><Relationship Id="rId6" Type="http://schemas.openxmlformats.org/officeDocument/2006/relationships/image" Target="../media/image3.emf"/><Relationship Id="rId5" Type="http://schemas.openxmlformats.org/officeDocument/2006/relationships/oleObject" Target="../embeddings/oleObject24.bin"/><Relationship Id="rId4" Type="http://schemas.openxmlformats.org/officeDocument/2006/relationships/image" Target="../media/image9.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65.xml"/><Relationship Id="rId6" Type="http://schemas.openxmlformats.org/officeDocument/2006/relationships/hyperlink" Target="https://www.meti.go.jp/press/2026/06/20260605001/20260605001.html" TargetMode="External"/><Relationship Id="rId5" Type="http://schemas.openxmlformats.org/officeDocument/2006/relationships/image" Target="../media/image3.emf"/><Relationship Id="rId4" Type="http://schemas.openxmlformats.org/officeDocument/2006/relationships/oleObject" Target="../embeddings/oleObject25.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5.png"/><Relationship Id="rId5" Type="http://schemas.openxmlformats.org/officeDocument/2006/relationships/image" Target="../media/image3.emf"/><Relationship Id="rId4" Type="http://schemas.openxmlformats.org/officeDocument/2006/relationships/oleObject" Target="../embeddings/oleObject8.bin"/></Relationships>
</file>

<file path=ppt/slides/_rels/slide20.xml.rels><?xml version="1.0" encoding="UTF-8" standalone="yes"?>
<Relationships xmlns="http://schemas.openxmlformats.org/package/2006/relationships"><Relationship Id="rId8" Type="http://schemas.openxmlformats.org/officeDocument/2006/relationships/tags" Target="../tags/tag73.xml"/><Relationship Id="rId13" Type="http://schemas.openxmlformats.org/officeDocument/2006/relationships/notesSlide" Target="../notesSlides/notesSlide19.xml"/><Relationship Id="rId18" Type="http://schemas.openxmlformats.org/officeDocument/2006/relationships/slide" Target="slide9.xml"/><Relationship Id="rId3" Type="http://schemas.openxmlformats.org/officeDocument/2006/relationships/tags" Target="../tags/tag68.xml"/><Relationship Id="rId21" Type="http://schemas.openxmlformats.org/officeDocument/2006/relationships/slide" Target="slide30.xml"/><Relationship Id="rId7" Type="http://schemas.openxmlformats.org/officeDocument/2006/relationships/tags" Target="../tags/tag72.xml"/><Relationship Id="rId12" Type="http://schemas.openxmlformats.org/officeDocument/2006/relationships/slideLayout" Target="../slideLayouts/slideLayout5.xml"/><Relationship Id="rId17" Type="http://schemas.openxmlformats.org/officeDocument/2006/relationships/slide" Target="slide5.xml"/><Relationship Id="rId2" Type="http://schemas.openxmlformats.org/officeDocument/2006/relationships/tags" Target="../tags/tag67.xml"/><Relationship Id="rId16" Type="http://schemas.openxmlformats.org/officeDocument/2006/relationships/slide" Target="slide4.xml"/><Relationship Id="rId20" Type="http://schemas.openxmlformats.org/officeDocument/2006/relationships/slide" Target="slide22.xml"/><Relationship Id="rId1" Type="http://schemas.openxmlformats.org/officeDocument/2006/relationships/tags" Target="../tags/tag66.xml"/><Relationship Id="rId6" Type="http://schemas.openxmlformats.org/officeDocument/2006/relationships/tags" Target="../tags/tag71.xml"/><Relationship Id="rId11" Type="http://schemas.openxmlformats.org/officeDocument/2006/relationships/tags" Target="../tags/tag76.xml"/><Relationship Id="rId5" Type="http://schemas.openxmlformats.org/officeDocument/2006/relationships/tags" Target="../tags/tag70.xml"/><Relationship Id="rId15" Type="http://schemas.openxmlformats.org/officeDocument/2006/relationships/image" Target="../media/image3.emf"/><Relationship Id="rId10" Type="http://schemas.openxmlformats.org/officeDocument/2006/relationships/tags" Target="../tags/tag75.xml"/><Relationship Id="rId19" Type="http://schemas.openxmlformats.org/officeDocument/2006/relationships/slide" Target="slide14.xml"/><Relationship Id="rId4" Type="http://schemas.openxmlformats.org/officeDocument/2006/relationships/tags" Target="../tags/tag69.xml"/><Relationship Id="rId9" Type="http://schemas.openxmlformats.org/officeDocument/2006/relationships/tags" Target="../tags/tag74.xml"/><Relationship Id="rId14" Type="http://schemas.openxmlformats.org/officeDocument/2006/relationships/oleObject" Target="../embeddings/oleObject26.bin"/><Relationship Id="rId22" Type="http://schemas.openxmlformats.org/officeDocument/2006/relationships/slide" Target="slide5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77.xml"/><Relationship Id="rId5" Type="http://schemas.openxmlformats.org/officeDocument/2006/relationships/image" Target="../media/image3.emf"/><Relationship Id="rId4" Type="http://schemas.openxmlformats.org/officeDocument/2006/relationships/oleObject" Target="../embeddings/oleObject27.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78.xml"/><Relationship Id="rId5" Type="http://schemas.openxmlformats.org/officeDocument/2006/relationships/image" Target="../media/image3.emf"/><Relationship Id="rId4" Type="http://schemas.openxmlformats.org/officeDocument/2006/relationships/oleObject" Target="../embeddings/oleObject28.bin"/></Relationships>
</file>

<file path=ppt/slides/_rels/slide23.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oleObject" Target="../embeddings/oleObject29.bin"/><Relationship Id="rId18" Type="http://schemas.openxmlformats.org/officeDocument/2006/relationships/slide" Target="slide28.xml"/><Relationship Id="rId3" Type="http://schemas.openxmlformats.org/officeDocument/2006/relationships/tags" Target="../tags/tag81.xml"/><Relationship Id="rId7" Type="http://schemas.openxmlformats.org/officeDocument/2006/relationships/tags" Target="../tags/tag85.xml"/><Relationship Id="rId12" Type="http://schemas.openxmlformats.org/officeDocument/2006/relationships/notesSlide" Target="../notesSlides/notesSlide22.xml"/><Relationship Id="rId17" Type="http://schemas.openxmlformats.org/officeDocument/2006/relationships/slide" Target="slide26.xml"/><Relationship Id="rId2" Type="http://schemas.openxmlformats.org/officeDocument/2006/relationships/tags" Target="../tags/tag80.xml"/><Relationship Id="rId16" Type="http://schemas.openxmlformats.org/officeDocument/2006/relationships/slide" Target="slide23.xml"/><Relationship Id="rId20" Type="http://schemas.openxmlformats.org/officeDocument/2006/relationships/slide" Target="slide54.xml"/><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slideLayout" Target="../slideLayouts/slideLayout5.xml"/><Relationship Id="rId5" Type="http://schemas.openxmlformats.org/officeDocument/2006/relationships/tags" Target="../tags/tag83.xml"/><Relationship Id="rId15" Type="http://schemas.openxmlformats.org/officeDocument/2006/relationships/slide" Target="slide4.xml"/><Relationship Id="rId10" Type="http://schemas.openxmlformats.org/officeDocument/2006/relationships/tags" Target="../tags/tag88.xml"/><Relationship Id="rId19" Type="http://schemas.openxmlformats.org/officeDocument/2006/relationships/slide" Target="slide30.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image" Target="../media/image3.emf"/></Relationships>
</file>

<file path=ppt/slides/_rels/slide24.xml.rels><?xml version="1.0" encoding="UTF-8" standalone="yes"?>
<Relationships xmlns="http://schemas.openxmlformats.org/package/2006/relationships"><Relationship Id="rId8" Type="http://schemas.openxmlformats.org/officeDocument/2006/relationships/tags" Target="../tags/tag96.xml"/><Relationship Id="rId13" Type="http://schemas.openxmlformats.org/officeDocument/2006/relationships/oleObject" Target="../embeddings/oleObject30.bin"/><Relationship Id="rId18" Type="http://schemas.openxmlformats.org/officeDocument/2006/relationships/slide" Target="slide28.xml"/><Relationship Id="rId3" Type="http://schemas.openxmlformats.org/officeDocument/2006/relationships/tags" Target="../tags/tag91.xml"/><Relationship Id="rId7" Type="http://schemas.openxmlformats.org/officeDocument/2006/relationships/tags" Target="../tags/tag95.xml"/><Relationship Id="rId12" Type="http://schemas.openxmlformats.org/officeDocument/2006/relationships/notesSlide" Target="../notesSlides/notesSlide23.xml"/><Relationship Id="rId17" Type="http://schemas.openxmlformats.org/officeDocument/2006/relationships/slide" Target="slide26.xml"/><Relationship Id="rId2" Type="http://schemas.openxmlformats.org/officeDocument/2006/relationships/tags" Target="../tags/tag90.xml"/><Relationship Id="rId16" Type="http://schemas.openxmlformats.org/officeDocument/2006/relationships/slide" Target="slide22.xml"/><Relationship Id="rId20" Type="http://schemas.openxmlformats.org/officeDocument/2006/relationships/slide" Target="slide54.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slideLayout" Target="../slideLayouts/slideLayout5.xml"/><Relationship Id="rId5" Type="http://schemas.openxmlformats.org/officeDocument/2006/relationships/tags" Target="../tags/tag93.xml"/><Relationship Id="rId15" Type="http://schemas.openxmlformats.org/officeDocument/2006/relationships/slide" Target="slide4.xml"/><Relationship Id="rId10" Type="http://schemas.openxmlformats.org/officeDocument/2006/relationships/tags" Target="../tags/tag98.xml"/><Relationship Id="rId19" Type="http://schemas.openxmlformats.org/officeDocument/2006/relationships/slide" Target="slide30.xml"/><Relationship Id="rId4" Type="http://schemas.openxmlformats.org/officeDocument/2006/relationships/tags" Target="../tags/tag92.xml"/><Relationship Id="rId9" Type="http://schemas.openxmlformats.org/officeDocument/2006/relationships/tags" Target="../tags/tag97.xml"/><Relationship Id="rId14" Type="http://schemas.openxmlformats.org/officeDocument/2006/relationships/image" Target="../media/image3.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99.xml"/><Relationship Id="rId6" Type="http://schemas.openxmlformats.org/officeDocument/2006/relationships/image" Target="../media/image10.emf"/><Relationship Id="rId5" Type="http://schemas.openxmlformats.org/officeDocument/2006/relationships/image" Target="../media/image3.emf"/><Relationship Id="rId4" Type="http://schemas.openxmlformats.org/officeDocument/2006/relationships/oleObject" Target="../embeddings/oleObject31.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tags" Target="../tags/tag100.xml"/><Relationship Id="rId6" Type="http://schemas.openxmlformats.org/officeDocument/2006/relationships/hyperlink" Target="https://www.kantei.go.jp/jp/headline/sougoukeizaitaisaku2025/tsuyoikeizai.html" TargetMode="External"/><Relationship Id="rId5" Type="http://schemas.openxmlformats.org/officeDocument/2006/relationships/image" Target="../media/image3.emf"/><Relationship Id="rId4" Type="http://schemas.openxmlformats.org/officeDocument/2006/relationships/oleObject" Target="../embeddings/oleObject32.bin"/></Relationships>
</file>

<file path=ppt/slides/_rels/slide27.xml.rels><?xml version="1.0" encoding="UTF-8" standalone="yes"?>
<Relationships xmlns="http://schemas.openxmlformats.org/package/2006/relationships"><Relationship Id="rId8" Type="http://schemas.openxmlformats.org/officeDocument/2006/relationships/tags" Target="../tags/tag108.xml"/><Relationship Id="rId13" Type="http://schemas.openxmlformats.org/officeDocument/2006/relationships/oleObject" Target="../embeddings/oleObject33.bin"/><Relationship Id="rId18" Type="http://schemas.openxmlformats.org/officeDocument/2006/relationships/slide" Target="slide28.xml"/><Relationship Id="rId3" Type="http://schemas.openxmlformats.org/officeDocument/2006/relationships/tags" Target="../tags/tag103.xml"/><Relationship Id="rId7" Type="http://schemas.openxmlformats.org/officeDocument/2006/relationships/tags" Target="../tags/tag107.xml"/><Relationship Id="rId12" Type="http://schemas.openxmlformats.org/officeDocument/2006/relationships/notesSlide" Target="../notesSlides/notesSlide26.xml"/><Relationship Id="rId17" Type="http://schemas.openxmlformats.org/officeDocument/2006/relationships/slide" Target="slide23.xml"/><Relationship Id="rId2" Type="http://schemas.openxmlformats.org/officeDocument/2006/relationships/tags" Target="../tags/tag102.xml"/><Relationship Id="rId16" Type="http://schemas.openxmlformats.org/officeDocument/2006/relationships/slide" Target="slide22.xml"/><Relationship Id="rId20" Type="http://schemas.openxmlformats.org/officeDocument/2006/relationships/slide" Target="slide54.xml"/><Relationship Id="rId1" Type="http://schemas.openxmlformats.org/officeDocument/2006/relationships/tags" Target="../tags/tag101.xml"/><Relationship Id="rId6" Type="http://schemas.openxmlformats.org/officeDocument/2006/relationships/tags" Target="../tags/tag106.xml"/><Relationship Id="rId11" Type="http://schemas.openxmlformats.org/officeDocument/2006/relationships/slideLayout" Target="../slideLayouts/slideLayout5.xml"/><Relationship Id="rId5" Type="http://schemas.openxmlformats.org/officeDocument/2006/relationships/tags" Target="../tags/tag105.xml"/><Relationship Id="rId15" Type="http://schemas.openxmlformats.org/officeDocument/2006/relationships/slide" Target="slide4.xml"/><Relationship Id="rId10" Type="http://schemas.openxmlformats.org/officeDocument/2006/relationships/tags" Target="../tags/tag110.xml"/><Relationship Id="rId19" Type="http://schemas.openxmlformats.org/officeDocument/2006/relationships/slide" Target="slide30.xml"/><Relationship Id="rId4" Type="http://schemas.openxmlformats.org/officeDocument/2006/relationships/tags" Target="../tags/tag104.xml"/><Relationship Id="rId9" Type="http://schemas.openxmlformats.org/officeDocument/2006/relationships/tags" Target="../tags/tag109.xml"/><Relationship Id="rId14" Type="http://schemas.openxmlformats.org/officeDocument/2006/relationships/image" Target="../media/image3.em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111.xml"/><Relationship Id="rId5" Type="http://schemas.openxmlformats.org/officeDocument/2006/relationships/image" Target="../media/image3.emf"/><Relationship Id="rId4" Type="http://schemas.openxmlformats.org/officeDocument/2006/relationships/oleObject" Target="../embeddings/oleObject34.bin"/></Relationships>
</file>

<file path=ppt/slides/_rels/slide29.xml.rels><?xml version="1.0" encoding="UTF-8" standalone="yes"?>
<Relationships xmlns="http://schemas.openxmlformats.org/package/2006/relationships"><Relationship Id="rId8" Type="http://schemas.openxmlformats.org/officeDocument/2006/relationships/tags" Target="../tags/tag119.xml"/><Relationship Id="rId13" Type="http://schemas.openxmlformats.org/officeDocument/2006/relationships/oleObject" Target="../embeddings/oleObject35.bin"/><Relationship Id="rId18" Type="http://schemas.openxmlformats.org/officeDocument/2006/relationships/slide" Target="slide26.xml"/><Relationship Id="rId3" Type="http://schemas.openxmlformats.org/officeDocument/2006/relationships/tags" Target="../tags/tag114.xml"/><Relationship Id="rId7" Type="http://schemas.openxmlformats.org/officeDocument/2006/relationships/tags" Target="../tags/tag118.xml"/><Relationship Id="rId12" Type="http://schemas.openxmlformats.org/officeDocument/2006/relationships/notesSlide" Target="../notesSlides/notesSlide28.xml"/><Relationship Id="rId17" Type="http://schemas.openxmlformats.org/officeDocument/2006/relationships/slide" Target="slide23.xml"/><Relationship Id="rId2" Type="http://schemas.openxmlformats.org/officeDocument/2006/relationships/tags" Target="../tags/tag113.xml"/><Relationship Id="rId16" Type="http://schemas.openxmlformats.org/officeDocument/2006/relationships/slide" Target="slide22.xml"/><Relationship Id="rId20" Type="http://schemas.openxmlformats.org/officeDocument/2006/relationships/slide" Target="slide54.xml"/><Relationship Id="rId1" Type="http://schemas.openxmlformats.org/officeDocument/2006/relationships/tags" Target="../tags/tag112.xml"/><Relationship Id="rId6" Type="http://schemas.openxmlformats.org/officeDocument/2006/relationships/tags" Target="../tags/tag117.xml"/><Relationship Id="rId11" Type="http://schemas.openxmlformats.org/officeDocument/2006/relationships/slideLayout" Target="../slideLayouts/slideLayout5.xml"/><Relationship Id="rId5" Type="http://schemas.openxmlformats.org/officeDocument/2006/relationships/tags" Target="../tags/tag116.xml"/><Relationship Id="rId15" Type="http://schemas.openxmlformats.org/officeDocument/2006/relationships/slide" Target="slide4.xml"/><Relationship Id="rId10" Type="http://schemas.openxmlformats.org/officeDocument/2006/relationships/tags" Target="../tags/tag121.xml"/><Relationship Id="rId19" Type="http://schemas.openxmlformats.org/officeDocument/2006/relationships/slide" Target="slide30.xml"/><Relationship Id="rId4" Type="http://schemas.openxmlformats.org/officeDocument/2006/relationships/tags" Target="../tags/tag115.xml"/><Relationship Id="rId9" Type="http://schemas.openxmlformats.org/officeDocument/2006/relationships/tags" Target="../tags/tag120.xml"/><Relationship Id="rId14"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3.emf"/><Relationship Id="rId4" Type="http://schemas.openxmlformats.org/officeDocument/2006/relationships/oleObject" Target="../embeddings/oleObject9.bin"/></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122.xml"/><Relationship Id="rId6" Type="http://schemas.openxmlformats.org/officeDocument/2006/relationships/image" Target="../media/image3.emf"/><Relationship Id="rId5" Type="http://schemas.openxmlformats.org/officeDocument/2006/relationships/oleObject" Target="../embeddings/oleObject36.bin"/><Relationship Id="rId4" Type="http://schemas.openxmlformats.org/officeDocument/2006/relationships/image" Target="../media/image11.e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4.xml"/><Relationship Id="rId1" Type="http://schemas.openxmlformats.org/officeDocument/2006/relationships/tags" Target="../tags/tag123.xml"/><Relationship Id="rId4" Type="http://schemas.openxmlformats.org/officeDocument/2006/relationships/image" Target="../media/image1.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4.xml"/><Relationship Id="rId1" Type="http://schemas.openxmlformats.org/officeDocument/2006/relationships/tags" Target="../tags/tag124.xml"/><Relationship Id="rId4" Type="http://schemas.openxmlformats.org/officeDocument/2006/relationships/image" Target="../media/image1.e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4.xml"/><Relationship Id="rId1" Type="http://schemas.openxmlformats.org/officeDocument/2006/relationships/tags" Target="../tags/tag125.xml"/><Relationship Id="rId4" Type="http://schemas.openxmlformats.org/officeDocument/2006/relationships/image" Target="../media/image1.e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4.xml"/><Relationship Id="rId1" Type="http://schemas.openxmlformats.org/officeDocument/2006/relationships/tags" Target="../tags/tag126.xml"/><Relationship Id="rId4" Type="http://schemas.openxmlformats.org/officeDocument/2006/relationships/image" Target="../media/image1.emf"/></Relationships>
</file>

<file path=ppt/slides/_rels/slide35.xml.rels><?xml version="1.0" encoding="UTF-8" standalone="yes"?>
<Relationships xmlns="http://schemas.openxmlformats.org/package/2006/relationships"><Relationship Id="rId8" Type="http://schemas.openxmlformats.org/officeDocument/2006/relationships/tags" Target="../tags/tag134.xml"/><Relationship Id="rId13" Type="http://schemas.openxmlformats.org/officeDocument/2006/relationships/image" Target="../media/image3.emf"/><Relationship Id="rId18" Type="http://schemas.openxmlformats.org/officeDocument/2006/relationships/slide" Target="slide54.xml"/><Relationship Id="rId3" Type="http://schemas.openxmlformats.org/officeDocument/2006/relationships/tags" Target="../tags/tag129.xml"/><Relationship Id="rId7" Type="http://schemas.openxmlformats.org/officeDocument/2006/relationships/tags" Target="../tags/tag133.xml"/><Relationship Id="rId12" Type="http://schemas.openxmlformats.org/officeDocument/2006/relationships/oleObject" Target="../embeddings/oleObject40.bin"/><Relationship Id="rId17" Type="http://schemas.openxmlformats.org/officeDocument/2006/relationships/slide" Target="slide37.xml"/><Relationship Id="rId2" Type="http://schemas.openxmlformats.org/officeDocument/2006/relationships/tags" Target="../tags/tag128.xml"/><Relationship Id="rId16" Type="http://schemas.openxmlformats.org/officeDocument/2006/relationships/slide" Target="slide35.xml"/><Relationship Id="rId1" Type="http://schemas.openxmlformats.org/officeDocument/2006/relationships/tags" Target="../tags/tag127.xml"/><Relationship Id="rId6" Type="http://schemas.openxmlformats.org/officeDocument/2006/relationships/tags" Target="../tags/tag132.xml"/><Relationship Id="rId11" Type="http://schemas.openxmlformats.org/officeDocument/2006/relationships/notesSlide" Target="../notesSlides/notesSlide30.xml"/><Relationship Id="rId5" Type="http://schemas.openxmlformats.org/officeDocument/2006/relationships/tags" Target="../tags/tag131.xml"/><Relationship Id="rId15" Type="http://schemas.openxmlformats.org/officeDocument/2006/relationships/slide" Target="slide22.xml"/><Relationship Id="rId10" Type="http://schemas.openxmlformats.org/officeDocument/2006/relationships/slideLayout" Target="../slideLayouts/slideLayout5.xml"/><Relationship Id="rId4" Type="http://schemas.openxmlformats.org/officeDocument/2006/relationships/tags" Target="../tags/tag130.xml"/><Relationship Id="rId9" Type="http://schemas.openxmlformats.org/officeDocument/2006/relationships/tags" Target="../tags/tag135.xml"/><Relationship Id="rId14" Type="http://schemas.openxmlformats.org/officeDocument/2006/relationships/slide" Target="slide4.xml"/></Relationships>
</file>

<file path=ppt/slides/_rels/slide36.xml.rels><?xml version="1.0" encoding="UTF-8" standalone="yes"?>
<Relationships xmlns="http://schemas.openxmlformats.org/package/2006/relationships"><Relationship Id="rId8" Type="http://schemas.openxmlformats.org/officeDocument/2006/relationships/tags" Target="../tags/tag143.xml"/><Relationship Id="rId13" Type="http://schemas.openxmlformats.org/officeDocument/2006/relationships/image" Target="../media/image3.emf"/><Relationship Id="rId18" Type="http://schemas.openxmlformats.org/officeDocument/2006/relationships/slide" Target="slide54.xml"/><Relationship Id="rId3" Type="http://schemas.openxmlformats.org/officeDocument/2006/relationships/tags" Target="../tags/tag138.xml"/><Relationship Id="rId7" Type="http://schemas.openxmlformats.org/officeDocument/2006/relationships/tags" Target="../tags/tag142.xml"/><Relationship Id="rId12" Type="http://schemas.openxmlformats.org/officeDocument/2006/relationships/oleObject" Target="../embeddings/oleObject41.bin"/><Relationship Id="rId17" Type="http://schemas.openxmlformats.org/officeDocument/2006/relationships/slide" Target="slide37.xml"/><Relationship Id="rId2" Type="http://schemas.openxmlformats.org/officeDocument/2006/relationships/tags" Target="../tags/tag137.xml"/><Relationship Id="rId16" Type="http://schemas.openxmlformats.org/officeDocument/2006/relationships/slide" Target="slide30.xml"/><Relationship Id="rId1" Type="http://schemas.openxmlformats.org/officeDocument/2006/relationships/tags" Target="../tags/tag136.xml"/><Relationship Id="rId6" Type="http://schemas.openxmlformats.org/officeDocument/2006/relationships/tags" Target="../tags/tag141.xml"/><Relationship Id="rId11" Type="http://schemas.openxmlformats.org/officeDocument/2006/relationships/notesSlide" Target="../notesSlides/notesSlide31.xml"/><Relationship Id="rId5" Type="http://schemas.openxmlformats.org/officeDocument/2006/relationships/tags" Target="../tags/tag140.xml"/><Relationship Id="rId15" Type="http://schemas.openxmlformats.org/officeDocument/2006/relationships/slide" Target="slide22.xml"/><Relationship Id="rId10" Type="http://schemas.openxmlformats.org/officeDocument/2006/relationships/slideLayout" Target="../slideLayouts/slideLayout5.xml"/><Relationship Id="rId4" Type="http://schemas.openxmlformats.org/officeDocument/2006/relationships/tags" Target="../tags/tag139.xml"/><Relationship Id="rId9" Type="http://schemas.openxmlformats.org/officeDocument/2006/relationships/tags" Target="../tags/tag144.xml"/><Relationship Id="rId14" Type="http://schemas.openxmlformats.org/officeDocument/2006/relationships/slide" Target="slide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145.xml"/><Relationship Id="rId6" Type="http://schemas.openxmlformats.org/officeDocument/2006/relationships/image" Target="../media/image12.emf"/><Relationship Id="rId5" Type="http://schemas.openxmlformats.org/officeDocument/2006/relationships/image" Target="../media/image3.emf"/><Relationship Id="rId4" Type="http://schemas.openxmlformats.org/officeDocument/2006/relationships/oleObject" Target="../embeddings/oleObject42.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146.xml"/><Relationship Id="rId6" Type="http://schemas.openxmlformats.org/officeDocument/2006/relationships/image" Target="../media/image13.emf"/><Relationship Id="rId5" Type="http://schemas.openxmlformats.org/officeDocument/2006/relationships/image" Target="../media/image3.emf"/><Relationship Id="rId4" Type="http://schemas.openxmlformats.org/officeDocument/2006/relationships/oleObject" Target="../embeddings/oleObject43.bin"/></Relationships>
</file>

<file path=ppt/slides/_rels/slide39.xml.rels><?xml version="1.0" encoding="UTF-8" standalone="yes"?>
<Relationships xmlns="http://schemas.openxmlformats.org/package/2006/relationships"><Relationship Id="rId8" Type="http://schemas.openxmlformats.org/officeDocument/2006/relationships/tags" Target="../tags/tag154.xml"/><Relationship Id="rId13" Type="http://schemas.openxmlformats.org/officeDocument/2006/relationships/image" Target="../media/image3.emf"/><Relationship Id="rId18" Type="http://schemas.openxmlformats.org/officeDocument/2006/relationships/slide" Target="slide54.xml"/><Relationship Id="rId3" Type="http://schemas.openxmlformats.org/officeDocument/2006/relationships/tags" Target="../tags/tag149.xml"/><Relationship Id="rId7" Type="http://schemas.openxmlformats.org/officeDocument/2006/relationships/tags" Target="../tags/tag153.xml"/><Relationship Id="rId12" Type="http://schemas.openxmlformats.org/officeDocument/2006/relationships/oleObject" Target="../embeddings/oleObject44.bin"/><Relationship Id="rId17" Type="http://schemas.openxmlformats.org/officeDocument/2006/relationships/slide" Target="slide35.xml"/><Relationship Id="rId2" Type="http://schemas.openxmlformats.org/officeDocument/2006/relationships/tags" Target="../tags/tag148.xml"/><Relationship Id="rId16" Type="http://schemas.openxmlformats.org/officeDocument/2006/relationships/slide" Target="slide30.xml"/><Relationship Id="rId1" Type="http://schemas.openxmlformats.org/officeDocument/2006/relationships/tags" Target="../tags/tag147.xml"/><Relationship Id="rId6" Type="http://schemas.openxmlformats.org/officeDocument/2006/relationships/tags" Target="../tags/tag152.xml"/><Relationship Id="rId11" Type="http://schemas.openxmlformats.org/officeDocument/2006/relationships/notesSlide" Target="../notesSlides/notesSlide34.xml"/><Relationship Id="rId5" Type="http://schemas.openxmlformats.org/officeDocument/2006/relationships/tags" Target="../tags/tag151.xml"/><Relationship Id="rId15" Type="http://schemas.openxmlformats.org/officeDocument/2006/relationships/slide" Target="slide22.xml"/><Relationship Id="rId10" Type="http://schemas.openxmlformats.org/officeDocument/2006/relationships/slideLayout" Target="../slideLayouts/slideLayout5.xml"/><Relationship Id="rId4" Type="http://schemas.openxmlformats.org/officeDocument/2006/relationships/tags" Target="../tags/tag150.xml"/><Relationship Id="rId9" Type="http://schemas.openxmlformats.org/officeDocument/2006/relationships/tags" Target="../tags/tag155.xml"/><Relationship Id="rId14" Type="http://schemas.openxmlformats.org/officeDocument/2006/relationships/slide" Target="slide4.xml"/></Relationships>
</file>

<file path=ppt/slides/_rels/slide4.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image" Target="../media/image3.emf"/><Relationship Id="rId18" Type="http://schemas.openxmlformats.org/officeDocument/2006/relationships/slide" Target="slide30.xml"/><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oleObject" Target="../embeddings/oleObject10.bin"/><Relationship Id="rId17" Type="http://schemas.openxmlformats.org/officeDocument/2006/relationships/slide" Target="slide22.xml"/><Relationship Id="rId2" Type="http://schemas.openxmlformats.org/officeDocument/2006/relationships/tags" Target="../tags/tag13.xml"/><Relationship Id="rId16" Type="http://schemas.openxmlformats.org/officeDocument/2006/relationships/slide" Target="slide14.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notesSlide" Target="../notesSlides/notesSlide4.xml"/><Relationship Id="rId5" Type="http://schemas.openxmlformats.org/officeDocument/2006/relationships/tags" Target="../tags/tag16.xml"/><Relationship Id="rId15" Type="http://schemas.openxmlformats.org/officeDocument/2006/relationships/slide" Target="slide9.xml"/><Relationship Id="rId10" Type="http://schemas.openxmlformats.org/officeDocument/2006/relationships/slideLayout" Target="../slideLayouts/slideLayout5.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slide" Target="slide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156.xml"/><Relationship Id="rId5" Type="http://schemas.openxmlformats.org/officeDocument/2006/relationships/image" Target="../media/image3.emf"/><Relationship Id="rId4" Type="http://schemas.openxmlformats.org/officeDocument/2006/relationships/oleObject" Target="../embeddings/oleObject45.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157.xml"/><Relationship Id="rId5" Type="http://schemas.openxmlformats.org/officeDocument/2006/relationships/image" Target="../media/image3.emf"/><Relationship Id="rId4" Type="http://schemas.openxmlformats.org/officeDocument/2006/relationships/oleObject" Target="../embeddings/oleObject46.bin"/></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158.xml"/><Relationship Id="rId5" Type="http://schemas.openxmlformats.org/officeDocument/2006/relationships/image" Target="../media/image3.emf"/><Relationship Id="rId4" Type="http://schemas.openxmlformats.org/officeDocument/2006/relationships/oleObject" Target="../embeddings/oleObject47.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159.xml"/><Relationship Id="rId5" Type="http://schemas.openxmlformats.org/officeDocument/2006/relationships/image" Target="../media/image3.emf"/><Relationship Id="rId4" Type="http://schemas.openxmlformats.org/officeDocument/2006/relationships/oleObject" Target="../embeddings/oleObject48.bin"/></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4.xml"/><Relationship Id="rId1" Type="http://schemas.openxmlformats.org/officeDocument/2006/relationships/tags" Target="../tags/tag160.xml"/><Relationship Id="rId4" Type="http://schemas.openxmlformats.org/officeDocument/2006/relationships/image" Target="../media/image14.emf"/></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161.xml"/><Relationship Id="rId5" Type="http://schemas.openxmlformats.org/officeDocument/2006/relationships/image" Target="../media/image3.emf"/><Relationship Id="rId4" Type="http://schemas.openxmlformats.org/officeDocument/2006/relationships/oleObject" Target="../embeddings/oleObject50.bin"/></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4.xml"/><Relationship Id="rId1" Type="http://schemas.openxmlformats.org/officeDocument/2006/relationships/tags" Target="../tags/tag162.xml"/><Relationship Id="rId4" Type="http://schemas.openxmlformats.org/officeDocument/2006/relationships/image" Target="../media/image14.e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4.xml"/><Relationship Id="rId1" Type="http://schemas.openxmlformats.org/officeDocument/2006/relationships/tags" Target="../tags/tag163.xml"/><Relationship Id="rId4" Type="http://schemas.openxmlformats.org/officeDocument/2006/relationships/image" Target="../media/image14.emf"/></Relationships>
</file>

<file path=ppt/slides/_rels/slide48.xml.rels><?xml version="1.0" encoding="UTF-8" standalone="yes"?>
<Relationships xmlns="http://schemas.openxmlformats.org/package/2006/relationships"><Relationship Id="rId8" Type="http://schemas.openxmlformats.org/officeDocument/2006/relationships/tags" Target="../tags/tag171.xml"/><Relationship Id="rId13" Type="http://schemas.openxmlformats.org/officeDocument/2006/relationships/oleObject" Target="../embeddings/oleObject53.bin"/><Relationship Id="rId18" Type="http://schemas.openxmlformats.org/officeDocument/2006/relationships/slide" Target="slide48.xml"/><Relationship Id="rId3" Type="http://schemas.openxmlformats.org/officeDocument/2006/relationships/tags" Target="../tags/tag166.xml"/><Relationship Id="rId21" Type="http://schemas.openxmlformats.org/officeDocument/2006/relationships/slide" Target="slide54.xml"/><Relationship Id="rId7" Type="http://schemas.openxmlformats.org/officeDocument/2006/relationships/tags" Target="../tags/tag170.xml"/><Relationship Id="rId12" Type="http://schemas.openxmlformats.org/officeDocument/2006/relationships/notesSlide" Target="../notesSlides/notesSlide40.xml"/><Relationship Id="rId17" Type="http://schemas.openxmlformats.org/officeDocument/2006/relationships/slide" Target="slide30.xml"/><Relationship Id="rId2" Type="http://schemas.openxmlformats.org/officeDocument/2006/relationships/tags" Target="../tags/tag165.xml"/><Relationship Id="rId16" Type="http://schemas.openxmlformats.org/officeDocument/2006/relationships/slide" Target="slide22.xml"/><Relationship Id="rId20" Type="http://schemas.openxmlformats.org/officeDocument/2006/relationships/slide" Target="slide52.xml"/><Relationship Id="rId1" Type="http://schemas.openxmlformats.org/officeDocument/2006/relationships/tags" Target="../tags/tag164.xml"/><Relationship Id="rId6" Type="http://schemas.openxmlformats.org/officeDocument/2006/relationships/tags" Target="../tags/tag169.xml"/><Relationship Id="rId11" Type="http://schemas.openxmlformats.org/officeDocument/2006/relationships/slideLayout" Target="../slideLayouts/slideLayout5.xml"/><Relationship Id="rId5" Type="http://schemas.openxmlformats.org/officeDocument/2006/relationships/tags" Target="../tags/tag168.xml"/><Relationship Id="rId15" Type="http://schemas.openxmlformats.org/officeDocument/2006/relationships/slide" Target="slide4.xml"/><Relationship Id="rId10" Type="http://schemas.openxmlformats.org/officeDocument/2006/relationships/tags" Target="../tags/tag173.xml"/><Relationship Id="rId19" Type="http://schemas.openxmlformats.org/officeDocument/2006/relationships/slide" Target="slide50.xml"/><Relationship Id="rId4" Type="http://schemas.openxmlformats.org/officeDocument/2006/relationships/tags" Target="../tags/tag167.xml"/><Relationship Id="rId9" Type="http://schemas.openxmlformats.org/officeDocument/2006/relationships/tags" Target="../tags/tag172.xml"/><Relationship Id="rId14" Type="http://schemas.openxmlformats.org/officeDocument/2006/relationships/image" Target="../media/image3.emf"/></Relationships>
</file>

<file path=ppt/slides/_rels/slide49.xml.rels><?xml version="1.0" encoding="UTF-8" standalone="yes"?>
<Relationships xmlns="http://schemas.openxmlformats.org/package/2006/relationships"><Relationship Id="rId8" Type="http://schemas.openxmlformats.org/officeDocument/2006/relationships/tags" Target="../tags/tag181.xml"/><Relationship Id="rId13" Type="http://schemas.openxmlformats.org/officeDocument/2006/relationships/oleObject" Target="../embeddings/oleObject54.bin"/><Relationship Id="rId18" Type="http://schemas.openxmlformats.org/officeDocument/2006/relationships/slide" Target="slide50.xml"/><Relationship Id="rId3" Type="http://schemas.openxmlformats.org/officeDocument/2006/relationships/tags" Target="../tags/tag176.xml"/><Relationship Id="rId7" Type="http://schemas.openxmlformats.org/officeDocument/2006/relationships/tags" Target="../tags/tag180.xml"/><Relationship Id="rId12" Type="http://schemas.openxmlformats.org/officeDocument/2006/relationships/notesSlide" Target="../notesSlides/notesSlide41.xml"/><Relationship Id="rId17" Type="http://schemas.openxmlformats.org/officeDocument/2006/relationships/slide" Target="slide30.xml"/><Relationship Id="rId2" Type="http://schemas.openxmlformats.org/officeDocument/2006/relationships/tags" Target="../tags/tag175.xml"/><Relationship Id="rId16" Type="http://schemas.openxmlformats.org/officeDocument/2006/relationships/slide" Target="slide22.xml"/><Relationship Id="rId20" Type="http://schemas.openxmlformats.org/officeDocument/2006/relationships/slide" Target="slide54.xm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slideLayout" Target="../slideLayouts/slideLayout5.xml"/><Relationship Id="rId5" Type="http://schemas.openxmlformats.org/officeDocument/2006/relationships/tags" Target="../tags/tag178.xml"/><Relationship Id="rId15" Type="http://schemas.openxmlformats.org/officeDocument/2006/relationships/slide" Target="slide4.xml"/><Relationship Id="rId10" Type="http://schemas.openxmlformats.org/officeDocument/2006/relationships/tags" Target="../tags/tag183.xml"/><Relationship Id="rId19" Type="http://schemas.openxmlformats.org/officeDocument/2006/relationships/slide" Target="slide52.xml"/><Relationship Id="rId4" Type="http://schemas.openxmlformats.org/officeDocument/2006/relationships/tags" Target="../tags/tag177.xml"/><Relationship Id="rId9" Type="http://schemas.openxmlformats.org/officeDocument/2006/relationships/tags" Target="../tags/tag182.xml"/><Relationship Id="rId14" Type="http://schemas.openxmlformats.org/officeDocument/2006/relationships/image" Target="../media/image3.emf"/></Relationships>
</file>

<file path=ppt/slides/_rels/slide5.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notesSlide" Target="../notesSlides/notesSlide5.xml"/><Relationship Id="rId18" Type="http://schemas.openxmlformats.org/officeDocument/2006/relationships/slide" Target="slide14.xml"/><Relationship Id="rId3" Type="http://schemas.openxmlformats.org/officeDocument/2006/relationships/tags" Target="../tags/tag23.xml"/><Relationship Id="rId21" Type="http://schemas.openxmlformats.org/officeDocument/2006/relationships/slide" Target="slide30.xml"/><Relationship Id="rId7" Type="http://schemas.openxmlformats.org/officeDocument/2006/relationships/tags" Target="../tags/tag27.xml"/><Relationship Id="rId12" Type="http://schemas.openxmlformats.org/officeDocument/2006/relationships/slideLayout" Target="../slideLayouts/slideLayout5.xml"/><Relationship Id="rId17" Type="http://schemas.openxmlformats.org/officeDocument/2006/relationships/slide" Target="slide9.xml"/><Relationship Id="rId2" Type="http://schemas.openxmlformats.org/officeDocument/2006/relationships/tags" Target="../tags/tag22.xml"/><Relationship Id="rId16" Type="http://schemas.openxmlformats.org/officeDocument/2006/relationships/slide" Target="slide4.xml"/><Relationship Id="rId20" Type="http://schemas.openxmlformats.org/officeDocument/2006/relationships/slide" Target="slide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tags" Target="../tags/tag31.xml"/><Relationship Id="rId5" Type="http://schemas.openxmlformats.org/officeDocument/2006/relationships/tags" Target="../tags/tag25.xml"/><Relationship Id="rId15" Type="http://schemas.openxmlformats.org/officeDocument/2006/relationships/image" Target="../media/image3.emf"/><Relationship Id="rId10" Type="http://schemas.openxmlformats.org/officeDocument/2006/relationships/tags" Target="../tags/tag30.xml"/><Relationship Id="rId19" Type="http://schemas.openxmlformats.org/officeDocument/2006/relationships/slide" Target="slide21.xml"/><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oleObject" Target="../embeddings/oleObject11.bin"/><Relationship Id="rId22" Type="http://schemas.openxmlformats.org/officeDocument/2006/relationships/slide" Target="slide5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184.xml"/><Relationship Id="rId6" Type="http://schemas.openxmlformats.org/officeDocument/2006/relationships/image" Target="../media/image3.emf"/><Relationship Id="rId5" Type="http://schemas.openxmlformats.org/officeDocument/2006/relationships/oleObject" Target="../embeddings/oleObject55.bin"/><Relationship Id="rId4" Type="http://schemas.openxmlformats.org/officeDocument/2006/relationships/image" Target="../media/image15.emf"/></Relationships>
</file>

<file path=ppt/slides/_rels/slide51.xml.rels><?xml version="1.0" encoding="UTF-8" standalone="yes"?>
<Relationships xmlns="http://schemas.openxmlformats.org/package/2006/relationships"><Relationship Id="rId8" Type="http://schemas.openxmlformats.org/officeDocument/2006/relationships/tags" Target="../tags/tag192.xml"/><Relationship Id="rId13" Type="http://schemas.openxmlformats.org/officeDocument/2006/relationships/oleObject" Target="../embeddings/oleObject56.bin"/><Relationship Id="rId18" Type="http://schemas.openxmlformats.org/officeDocument/2006/relationships/slide" Target="slide48.xml"/><Relationship Id="rId3" Type="http://schemas.openxmlformats.org/officeDocument/2006/relationships/tags" Target="../tags/tag187.xml"/><Relationship Id="rId7" Type="http://schemas.openxmlformats.org/officeDocument/2006/relationships/tags" Target="../tags/tag191.xml"/><Relationship Id="rId12" Type="http://schemas.openxmlformats.org/officeDocument/2006/relationships/notesSlide" Target="../notesSlides/notesSlide43.xml"/><Relationship Id="rId17" Type="http://schemas.openxmlformats.org/officeDocument/2006/relationships/slide" Target="slide30.xml"/><Relationship Id="rId2" Type="http://schemas.openxmlformats.org/officeDocument/2006/relationships/tags" Target="../tags/tag186.xml"/><Relationship Id="rId16" Type="http://schemas.openxmlformats.org/officeDocument/2006/relationships/slide" Target="slide22.xml"/><Relationship Id="rId20" Type="http://schemas.openxmlformats.org/officeDocument/2006/relationships/slide" Target="slide54.xml"/><Relationship Id="rId1" Type="http://schemas.openxmlformats.org/officeDocument/2006/relationships/tags" Target="../tags/tag185.xml"/><Relationship Id="rId6" Type="http://schemas.openxmlformats.org/officeDocument/2006/relationships/tags" Target="../tags/tag190.xml"/><Relationship Id="rId11" Type="http://schemas.openxmlformats.org/officeDocument/2006/relationships/slideLayout" Target="../slideLayouts/slideLayout5.xml"/><Relationship Id="rId5" Type="http://schemas.openxmlformats.org/officeDocument/2006/relationships/tags" Target="../tags/tag189.xml"/><Relationship Id="rId15" Type="http://schemas.openxmlformats.org/officeDocument/2006/relationships/slide" Target="slide4.xml"/><Relationship Id="rId10" Type="http://schemas.openxmlformats.org/officeDocument/2006/relationships/tags" Target="../tags/tag194.xml"/><Relationship Id="rId19" Type="http://schemas.openxmlformats.org/officeDocument/2006/relationships/slide" Target="slide52.xml"/><Relationship Id="rId4" Type="http://schemas.openxmlformats.org/officeDocument/2006/relationships/tags" Target="../tags/tag188.xml"/><Relationship Id="rId9" Type="http://schemas.openxmlformats.org/officeDocument/2006/relationships/tags" Target="../tags/tag193.xml"/><Relationship Id="rId14" Type="http://schemas.openxmlformats.org/officeDocument/2006/relationships/image" Target="../media/image3.emf"/></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tags" Target="../tags/tag195.xml"/><Relationship Id="rId6" Type="http://schemas.openxmlformats.org/officeDocument/2006/relationships/image" Target="../media/image16.jpeg"/><Relationship Id="rId5" Type="http://schemas.openxmlformats.org/officeDocument/2006/relationships/image" Target="../media/image3.emf"/><Relationship Id="rId4" Type="http://schemas.openxmlformats.org/officeDocument/2006/relationships/oleObject" Target="../embeddings/oleObject57.bin"/></Relationships>
</file>

<file path=ppt/slides/_rels/slide53.xml.rels><?xml version="1.0" encoding="UTF-8" standalone="yes"?>
<Relationships xmlns="http://schemas.openxmlformats.org/package/2006/relationships"><Relationship Id="rId8" Type="http://schemas.openxmlformats.org/officeDocument/2006/relationships/tags" Target="../tags/tag203.xml"/><Relationship Id="rId13" Type="http://schemas.openxmlformats.org/officeDocument/2006/relationships/oleObject" Target="../embeddings/oleObject58.bin"/><Relationship Id="rId18" Type="http://schemas.openxmlformats.org/officeDocument/2006/relationships/slide" Target="slide48.xml"/><Relationship Id="rId3" Type="http://schemas.openxmlformats.org/officeDocument/2006/relationships/tags" Target="../tags/tag198.xml"/><Relationship Id="rId7" Type="http://schemas.openxmlformats.org/officeDocument/2006/relationships/tags" Target="../tags/tag202.xml"/><Relationship Id="rId12" Type="http://schemas.openxmlformats.org/officeDocument/2006/relationships/notesSlide" Target="../notesSlides/notesSlide45.xml"/><Relationship Id="rId17" Type="http://schemas.openxmlformats.org/officeDocument/2006/relationships/slide" Target="slide30.xml"/><Relationship Id="rId2" Type="http://schemas.openxmlformats.org/officeDocument/2006/relationships/tags" Target="../tags/tag197.xml"/><Relationship Id="rId16" Type="http://schemas.openxmlformats.org/officeDocument/2006/relationships/slide" Target="slide22.xml"/><Relationship Id="rId20" Type="http://schemas.openxmlformats.org/officeDocument/2006/relationships/slide" Target="slide54.xml"/><Relationship Id="rId1" Type="http://schemas.openxmlformats.org/officeDocument/2006/relationships/tags" Target="../tags/tag196.xml"/><Relationship Id="rId6" Type="http://schemas.openxmlformats.org/officeDocument/2006/relationships/tags" Target="../tags/tag201.xml"/><Relationship Id="rId11" Type="http://schemas.openxmlformats.org/officeDocument/2006/relationships/slideLayout" Target="../slideLayouts/slideLayout5.xml"/><Relationship Id="rId5" Type="http://schemas.openxmlformats.org/officeDocument/2006/relationships/tags" Target="../tags/tag200.xml"/><Relationship Id="rId15" Type="http://schemas.openxmlformats.org/officeDocument/2006/relationships/slide" Target="slide4.xml"/><Relationship Id="rId10" Type="http://schemas.openxmlformats.org/officeDocument/2006/relationships/tags" Target="../tags/tag205.xml"/><Relationship Id="rId19" Type="http://schemas.openxmlformats.org/officeDocument/2006/relationships/slide" Target="slide50.xml"/><Relationship Id="rId4" Type="http://schemas.openxmlformats.org/officeDocument/2006/relationships/tags" Target="../tags/tag199.xml"/><Relationship Id="rId9" Type="http://schemas.openxmlformats.org/officeDocument/2006/relationships/tags" Target="../tags/tag204.xml"/><Relationship Id="rId14" Type="http://schemas.openxmlformats.org/officeDocument/2006/relationships/image" Target="../media/image3.emf"/></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tags" Target="../tags/tag206.xml"/><Relationship Id="rId6" Type="http://schemas.openxmlformats.org/officeDocument/2006/relationships/image" Target="../media/image17.jpeg"/><Relationship Id="rId5" Type="http://schemas.openxmlformats.org/officeDocument/2006/relationships/image" Target="../media/image3.emf"/><Relationship Id="rId4" Type="http://schemas.openxmlformats.org/officeDocument/2006/relationships/oleObject" Target="../embeddings/oleObject59.bin"/></Relationships>
</file>

<file path=ppt/slides/_rels/slide55.xml.rels><?xml version="1.0" encoding="UTF-8" standalone="yes"?>
<Relationships xmlns="http://schemas.openxmlformats.org/package/2006/relationships"><Relationship Id="rId8" Type="http://schemas.openxmlformats.org/officeDocument/2006/relationships/tags" Target="../tags/tag214.xml"/><Relationship Id="rId13" Type="http://schemas.openxmlformats.org/officeDocument/2006/relationships/notesSlide" Target="../notesSlides/notesSlide47.xml"/><Relationship Id="rId18" Type="http://schemas.openxmlformats.org/officeDocument/2006/relationships/slide" Target="slide30.xml"/><Relationship Id="rId3" Type="http://schemas.openxmlformats.org/officeDocument/2006/relationships/tags" Target="../tags/tag209.xml"/><Relationship Id="rId21" Type="http://schemas.openxmlformats.org/officeDocument/2006/relationships/slide" Target="slide63.xml"/><Relationship Id="rId7" Type="http://schemas.openxmlformats.org/officeDocument/2006/relationships/tags" Target="../tags/tag213.xml"/><Relationship Id="rId12" Type="http://schemas.openxmlformats.org/officeDocument/2006/relationships/slideLayout" Target="../slideLayouts/slideLayout5.xml"/><Relationship Id="rId17" Type="http://schemas.openxmlformats.org/officeDocument/2006/relationships/slide" Target="slide22.xml"/><Relationship Id="rId2" Type="http://schemas.openxmlformats.org/officeDocument/2006/relationships/tags" Target="../tags/tag208.xml"/><Relationship Id="rId16" Type="http://schemas.openxmlformats.org/officeDocument/2006/relationships/slide" Target="slide4.xml"/><Relationship Id="rId20" Type="http://schemas.openxmlformats.org/officeDocument/2006/relationships/slide" Target="slide60.xml"/><Relationship Id="rId1" Type="http://schemas.openxmlformats.org/officeDocument/2006/relationships/tags" Target="../tags/tag207.xml"/><Relationship Id="rId6" Type="http://schemas.openxmlformats.org/officeDocument/2006/relationships/tags" Target="../tags/tag212.xml"/><Relationship Id="rId11" Type="http://schemas.openxmlformats.org/officeDocument/2006/relationships/tags" Target="../tags/tag217.xml"/><Relationship Id="rId5" Type="http://schemas.openxmlformats.org/officeDocument/2006/relationships/tags" Target="../tags/tag211.xml"/><Relationship Id="rId15" Type="http://schemas.openxmlformats.org/officeDocument/2006/relationships/image" Target="../media/image3.emf"/><Relationship Id="rId10" Type="http://schemas.openxmlformats.org/officeDocument/2006/relationships/tags" Target="../tags/tag216.xml"/><Relationship Id="rId19" Type="http://schemas.openxmlformats.org/officeDocument/2006/relationships/slide" Target="slide55.xml"/><Relationship Id="rId4" Type="http://schemas.openxmlformats.org/officeDocument/2006/relationships/tags" Target="../tags/tag210.xml"/><Relationship Id="rId9" Type="http://schemas.openxmlformats.org/officeDocument/2006/relationships/tags" Target="../tags/tag215.xml"/><Relationship Id="rId14" Type="http://schemas.openxmlformats.org/officeDocument/2006/relationships/oleObject" Target="../embeddings/oleObject60.bin"/></Relationships>
</file>

<file path=ppt/slides/_rels/slide56.xml.rels><?xml version="1.0" encoding="UTF-8" standalone="yes"?>
<Relationships xmlns="http://schemas.openxmlformats.org/package/2006/relationships"><Relationship Id="rId8" Type="http://schemas.openxmlformats.org/officeDocument/2006/relationships/tags" Target="../tags/tag225.xml"/><Relationship Id="rId13" Type="http://schemas.openxmlformats.org/officeDocument/2006/relationships/notesSlide" Target="../notesSlides/notesSlide48.xml"/><Relationship Id="rId18" Type="http://schemas.openxmlformats.org/officeDocument/2006/relationships/slide" Target="slide30.xml"/><Relationship Id="rId3" Type="http://schemas.openxmlformats.org/officeDocument/2006/relationships/tags" Target="../tags/tag220.xml"/><Relationship Id="rId21" Type="http://schemas.openxmlformats.org/officeDocument/2006/relationships/slide" Target="slide63.xml"/><Relationship Id="rId7" Type="http://schemas.openxmlformats.org/officeDocument/2006/relationships/tags" Target="../tags/tag224.xml"/><Relationship Id="rId12" Type="http://schemas.openxmlformats.org/officeDocument/2006/relationships/slideLayout" Target="../slideLayouts/slideLayout5.xml"/><Relationship Id="rId17" Type="http://schemas.openxmlformats.org/officeDocument/2006/relationships/slide" Target="slide22.xml"/><Relationship Id="rId2" Type="http://schemas.openxmlformats.org/officeDocument/2006/relationships/tags" Target="../tags/tag219.xml"/><Relationship Id="rId16" Type="http://schemas.openxmlformats.org/officeDocument/2006/relationships/slide" Target="slide4.xml"/><Relationship Id="rId20" Type="http://schemas.openxmlformats.org/officeDocument/2006/relationships/slide" Target="slide60.xml"/><Relationship Id="rId1" Type="http://schemas.openxmlformats.org/officeDocument/2006/relationships/tags" Target="../tags/tag218.xml"/><Relationship Id="rId6" Type="http://schemas.openxmlformats.org/officeDocument/2006/relationships/tags" Target="../tags/tag223.xml"/><Relationship Id="rId11" Type="http://schemas.openxmlformats.org/officeDocument/2006/relationships/tags" Target="../tags/tag228.xml"/><Relationship Id="rId5" Type="http://schemas.openxmlformats.org/officeDocument/2006/relationships/tags" Target="../tags/tag222.xml"/><Relationship Id="rId15" Type="http://schemas.openxmlformats.org/officeDocument/2006/relationships/image" Target="../media/image3.emf"/><Relationship Id="rId10" Type="http://schemas.openxmlformats.org/officeDocument/2006/relationships/tags" Target="../tags/tag227.xml"/><Relationship Id="rId19" Type="http://schemas.openxmlformats.org/officeDocument/2006/relationships/slide" Target="slide54.xml"/><Relationship Id="rId4" Type="http://schemas.openxmlformats.org/officeDocument/2006/relationships/tags" Target="../tags/tag221.xml"/><Relationship Id="rId9" Type="http://schemas.openxmlformats.org/officeDocument/2006/relationships/tags" Target="../tags/tag226.xml"/><Relationship Id="rId14" Type="http://schemas.openxmlformats.org/officeDocument/2006/relationships/oleObject" Target="../embeddings/oleObject61.bin"/></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tags" Target="../tags/tag229.xml"/><Relationship Id="rId5" Type="http://schemas.openxmlformats.org/officeDocument/2006/relationships/image" Target="../media/image3.emf"/><Relationship Id="rId4" Type="http://schemas.openxmlformats.org/officeDocument/2006/relationships/oleObject" Target="../embeddings/oleObject62.bin"/></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tags" Target="../tags/tag230.xml"/><Relationship Id="rId5" Type="http://schemas.openxmlformats.org/officeDocument/2006/relationships/image" Target="../media/image3.emf"/><Relationship Id="rId4" Type="http://schemas.openxmlformats.org/officeDocument/2006/relationships/oleObject" Target="../embeddings/oleObject63.bin"/></Relationships>
</file>

<file path=ppt/slides/_rels/slide59.xml.rels><?xml version="1.0" encoding="UTF-8" standalone="yes"?>
<Relationships xmlns="http://schemas.openxmlformats.org/package/2006/relationships"><Relationship Id="rId8" Type="http://schemas.openxmlformats.org/officeDocument/2006/relationships/tags" Target="../tags/tag238.xml"/><Relationship Id="rId13" Type="http://schemas.openxmlformats.org/officeDocument/2006/relationships/notesSlide" Target="../notesSlides/notesSlide51.xml"/><Relationship Id="rId18" Type="http://schemas.openxmlformats.org/officeDocument/2006/relationships/slide" Target="slide30.xml"/><Relationship Id="rId3" Type="http://schemas.openxmlformats.org/officeDocument/2006/relationships/tags" Target="../tags/tag233.xml"/><Relationship Id="rId21" Type="http://schemas.openxmlformats.org/officeDocument/2006/relationships/slide" Target="slide60.xml"/><Relationship Id="rId7" Type="http://schemas.openxmlformats.org/officeDocument/2006/relationships/tags" Target="../tags/tag237.xml"/><Relationship Id="rId12" Type="http://schemas.openxmlformats.org/officeDocument/2006/relationships/slideLayout" Target="../slideLayouts/slideLayout5.xml"/><Relationship Id="rId17" Type="http://schemas.openxmlformats.org/officeDocument/2006/relationships/slide" Target="slide22.xml"/><Relationship Id="rId2" Type="http://schemas.openxmlformats.org/officeDocument/2006/relationships/tags" Target="../tags/tag232.xml"/><Relationship Id="rId16" Type="http://schemas.openxmlformats.org/officeDocument/2006/relationships/slide" Target="slide4.xml"/><Relationship Id="rId20" Type="http://schemas.openxmlformats.org/officeDocument/2006/relationships/slide" Target="slide55.xml"/><Relationship Id="rId1" Type="http://schemas.openxmlformats.org/officeDocument/2006/relationships/tags" Target="../tags/tag231.xml"/><Relationship Id="rId6" Type="http://schemas.openxmlformats.org/officeDocument/2006/relationships/tags" Target="../tags/tag236.xml"/><Relationship Id="rId11" Type="http://schemas.openxmlformats.org/officeDocument/2006/relationships/tags" Target="../tags/tag241.xml"/><Relationship Id="rId5" Type="http://schemas.openxmlformats.org/officeDocument/2006/relationships/tags" Target="../tags/tag235.xml"/><Relationship Id="rId15" Type="http://schemas.openxmlformats.org/officeDocument/2006/relationships/image" Target="../media/image3.emf"/><Relationship Id="rId10" Type="http://schemas.openxmlformats.org/officeDocument/2006/relationships/tags" Target="../tags/tag240.xml"/><Relationship Id="rId19" Type="http://schemas.openxmlformats.org/officeDocument/2006/relationships/slide" Target="slide54.xml"/><Relationship Id="rId4" Type="http://schemas.openxmlformats.org/officeDocument/2006/relationships/tags" Target="../tags/tag234.xml"/><Relationship Id="rId9" Type="http://schemas.openxmlformats.org/officeDocument/2006/relationships/tags" Target="../tags/tag239.xml"/><Relationship Id="rId14" Type="http://schemas.openxmlformats.org/officeDocument/2006/relationships/oleObject" Target="../embeddings/oleObject64.bin"/><Relationship Id="rId22" Type="http://schemas.openxmlformats.org/officeDocument/2006/relationships/slide" Target="slide6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32.xml"/><Relationship Id="rId6" Type="http://schemas.openxmlformats.org/officeDocument/2006/relationships/image" Target="../media/image6.png"/><Relationship Id="rId5" Type="http://schemas.openxmlformats.org/officeDocument/2006/relationships/image" Target="../media/image3.emf"/><Relationship Id="rId4" Type="http://schemas.openxmlformats.org/officeDocument/2006/relationships/oleObject" Target="../embeddings/oleObject12.bin"/></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tags" Target="../tags/tag242.xml"/><Relationship Id="rId6" Type="http://schemas.openxmlformats.org/officeDocument/2006/relationships/image" Target="../media/image3.emf"/><Relationship Id="rId5" Type="http://schemas.openxmlformats.org/officeDocument/2006/relationships/oleObject" Target="../embeddings/oleObject65.bin"/><Relationship Id="rId4" Type="http://schemas.openxmlformats.org/officeDocument/2006/relationships/image" Target="../media/image18.png"/></Relationships>
</file>

<file path=ppt/slides/_rels/slide61.xml.rels><?xml version="1.0" encoding="UTF-8" standalone="yes"?>
<Relationships xmlns="http://schemas.openxmlformats.org/package/2006/relationships"><Relationship Id="rId8" Type="http://schemas.openxmlformats.org/officeDocument/2006/relationships/tags" Target="../tags/tag250.xml"/><Relationship Id="rId13" Type="http://schemas.openxmlformats.org/officeDocument/2006/relationships/notesSlide" Target="../notesSlides/notesSlide53.xml"/><Relationship Id="rId18" Type="http://schemas.openxmlformats.org/officeDocument/2006/relationships/slide" Target="slide30.xml"/><Relationship Id="rId3" Type="http://schemas.openxmlformats.org/officeDocument/2006/relationships/tags" Target="../tags/tag245.xml"/><Relationship Id="rId21" Type="http://schemas.openxmlformats.org/officeDocument/2006/relationships/slide" Target="slide63.xml"/><Relationship Id="rId7" Type="http://schemas.openxmlformats.org/officeDocument/2006/relationships/tags" Target="../tags/tag249.xml"/><Relationship Id="rId12" Type="http://schemas.openxmlformats.org/officeDocument/2006/relationships/slideLayout" Target="../slideLayouts/slideLayout5.xml"/><Relationship Id="rId17" Type="http://schemas.openxmlformats.org/officeDocument/2006/relationships/slide" Target="slide22.xml"/><Relationship Id="rId2" Type="http://schemas.openxmlformats.org/officeDocument/2006/relationships/tags" Target="../tags/tag244.xml"/><Relationship Id="rId16" Type="http://schemas.openxmlformats.org/officeDocument/2006/relationships/slide" Target="slide4.xml"/><Relationship Id="rId20" Type="http://schemas.openxmlformats.org/officeDocument/2006/relationships/slide" Target="slide55.xml"/><Relationship Id="rId1" Type="http://schemas.openxmlformats.org/officeDocument/2006/relationships/tags" Target="../tags/tag243.xml"/><Relationship Id="rId6" Type="http://schemas.openxmlformats.org/officeDocument/2006/relationships/tags" Target="../tags/tag248.xml"/><Relationship Id="rId11" Type="http://schemas.openxmlformats.org/officeDocument/2006/relationships/tags" Target="../tags/tag253.xml"/><Relationship Id="rId5" Type="http://schemas.openxmlformats.org/officeDocument/2006/relationships/tags" Target="../tags/tag247.xml"/><Relationship Id="rId15" Type="http://schemas.openxmlformats.org/officeDocument/2006/relationships/image" Target="../media/image3.emf"/><Relationship Id="rId10" Type="http://schemas.openxmlformats.org/officeDocument/2006/relationships/tags" Target="../tags/tag252.xml"/><Relationship Id="rId19" Type="http://schemas.openxmlformats.org/officeDocument/2006/relationships/slide" Target="slide54.xml"/><Relationship Id="rId4" Type="http://schemas.openxmlformats.org/officeDocument/2006/relationships/tags" Target="../tags/tag246.xml"/><Relationship Id="rId9" Type="http://schemas.openxmlformats.org/officeDocument/2006/relationships/tags" Target="../tags/tag251.xml"/><Relationship Id="rId14" Type="http://schemas.openxmlformats.org/officeDocument/2006/relationships/oleObject" Target="../embeddings/oleObject66.bin"/></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tags" Target="../tags/tag254.xml"/><Relationship Id="rId5" Type="http://schemas.openxmlformats.org/officeDocument/2006/relationships/image" Target="../media/image3.emf"/><Relationship Id="rId4" Type="http://schemas.openxmlformats.org/officeDocument/2006/relationships/oleObject" Target="../embeddings/oleObject67.bin"/></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tags" Target="../tags/tag255.xml"/><Relationship Id="rId5" Type="http://schemas.openxmlformats.org/officeDocument/2006/relationships/image" Target="../media/image3.emf"/><Relationship Id="rId4" Type="http://schemas.openxmlformats.org/officeDocument/2006/relationships/oleObject" Target="../embeddings/oleObject68.bin"/></Relationships>
</file>

<file path=ppt/slides/_rels/slide64.xml.rels><?xml version="1.0" encoding="UTF-8" standalone="yes"?>
<Relationships xmlns="http://schemas.openxmlformats.org/package/2006/relationships"><Relationship Id="rId8" Type="http://schemas.openxmlformats.org/officeDocument/2006/relationships/tags" Target="../tags/tag263.xml"/><Relationship Id="rId13" Type="http://schemas.openxmlformats.org/officeDocument/2006/relationships/notesSlide" Target="../notesSlides/notesSlide56.xml"/><Relationship Id="rId18" Type="http://schemas.openxmlformats.org/officeDocument/2006/relationships/slide" Target="slide30.xml"/><Relationship Id="rId3" Type="http://schemas.openxmlformats.org/officeDocument/2006/relationships/tags" Target="../tags/tag258.xml"/><Relationship Id="rId21" Type="http://schemas.openxmlformats.org/officeDocument/2006/relationships/slide" Target="slide60.xml"/><Relationship Id="rId7" Type="http://schemas.openxmlformats.org/officeDocument/2006/relationships/tags" Target="../tags/tag262.xml"/><Relationship Id="rId12" Type="http://schemas.openxmlformats.org/officeDocument/2006/relationships/slideLayout" Target="../slideLayouts/slideLayout5.xml"/><Relationship Id="rId17" Type="http://schemas.openxmlformats.org/officeDocument/2006/relationships/slide" Target="slide22.xml"/><Relationship Id="rId2" Type="http://schemas.openxmlformats.org/officeDocument/2006/relationships/tags" Target="../tags/tag257.xml"/><Relationship Id="rId16" Type="http://schemas.openxmlformats.org/officeDocument/2006/relationships/slide" Target="slide4.xml"/><Relationship Id="rId20" Type="http://schemas.openxmlformats.org/officeDocument/2006/relationships/slide" Target="slide55.xml"/><Relationship Id="rId1" Type="http://schemas.openxmlformats.org/officeDocument/2006/relationships/tags" Target="../tags/tag256.xml"/><Relationship Id="rId6" Type="http://schemas.openxmlformats.org/officeDocument/2006/relationships/tags" Target="../tags/tag261.xml"/><Relationship Id="rId11" Type="http://schemas.openxmlformats.org/officeDocument/2006/relationships/tags" Target="../tags/tag266.xml"/><Relationship Id="rId5" Type="http://schemas.openxmlformats.org/officeDocument/2006/relationships/tags" Target="../tags/tag260.xml"/><Relationship Id="rId15" Type="http://schemas.openxmlformats.org/officeDocument/2006/relationships/image" Target="../media/image3.emf"/><Relationship Id="rId10" Type="http://schemas.openxmlformats.org/officeDocument/2006/relationships/tags" Target="../tags/tag265.xml"/><Relationship Id="rId19" Type="http://schemas.openxmlformats.org/officeDocument/2006/relationships/slide" Target="slide54.xml"/><Relationship Id="rId4" Type="http://schemas.openxmlformats.org/officeDocument/2006/relationships/tags" Target="../tags/tag259.xml"/><Relationship Id="rId9" Type="http://schemas.openxmlformats.org/officeDocument/2006/relationships/tags" Target="../tags/tag264.xml"/><Relationship Id="rId14" Type="http://schemas.openxmlformats.org/officeDocument/2006/relationships/oleObject" Target="../embeddings/oleObject69.bin"/></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tags" Target="../tags/tag267.xml"/><Relationship Id="rId5" Type="http://schemas.openxmlformats.org/officeDocument/2006/relationships/image" Target="../media/image3.emf"/><Relationship Id="rId4" Type="http://schemas.openxmlformats.org/officeDocument/2006/relationships/oleObject" Target="../embeddings/oleObject70.bin"/></Relationships>
</file>

<file path=ppt/slides/_rels/slide66.xml.rels><?xml version="1.0" encoding="UTF-8" standalone="yes"?>
<Relationships xmlns="http://schemas.openxmlformats.org/package/2006/relationships"><Relationship Id="rId8" Type="http://schemas.openxmlformats.org/officeDocument/2006/relationships/tags" Target="../tags/tag275.xml"/><Relationship Id="rId13" Type="http://schemas.openxmlformats.org/officeDocument/2006/relationships/slide" Target="slide4.xml"/><Relationship Id="rId3" Type="http://schemas.openxmlformats.org/officeDocument/2006/relationships/tags" Target="../tags/tag270.xml"/><Relationship Id="rId7" Type="http://schemas.openxmlformats.org/officeDocument/2006/relationships/tags" Target="../tags/tag274.xml"/><Relationship Id="rId12" Type="http://schemas.openxmlformats.org/officeDocument/2006/relationships/image" Target="../media/image3.emf"/><Relationship Id="rId17" Type="http://schemas.openxmlformats.org/officeDocument/2006/relationships/slide" Target="slide55.xml"/><Relationship Id="rId2" Type="http://schemas.openxmlformats.org/officeDocument/2006/relationships/tags" Target="../tags/tag269.xml"/><Relationship Id="rId16" Type="http://schemas.openxmlformats.org/officeDocument/2006/relationships/slide" Target="slide48.xml"/><Relationship Id="rId1" Type="http://schemas.openxmlformats.org/officeDocument/2006/relationships/tags" Target="../tags/tag268.xml"/><Relationship Id="rId6" Type="http://schemas.openxmlformats.org/officeDocument/2006/relationships/tags" Target="../tags/tag273.xml"/><Relationship Id="rId11" Type="http://schemas.openxmlformats.org/officeDocument/2006/relationships/oleObject" Target="../embeddings/oleObject69.bin"/><Relationship Id="rId5" Type="http://schemas.openxmlformats.org/officeDocument/2006/relationships/tags" Target="../tags/tag272.xml"/><Relationship Id="rId15" Type="http://schemas.openxmlformats.org/officeDocument/2006/relationships/slide" Target="slide35.xml"/><Relationship Id="rId10" Type="http://schemas.openxmlformats.org/officeDocument/2006/relationships/notesSlide" Target="../notesSlides/notesSlide58.xml"/><Relationship Id="rId4" Type="http://schemas.openxmlformats.org/officeDocument/2006/relationships/tags" Target="../tags/tag271.xml"/><Relationship Id="rId9" Type="http://schemas.openxmlformats.org/officeDocument/2006/relationships/slideLayout" Target="../slideLayouts/slideLayout5.xml"/><Relationship Id="rId14" Type="http://schemas.openxmlformats.org/officeDocument/2006/relationships/slide" Target="slide23.xml"/></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slideLayout" Target="../slideLayouts/slideLayout7.xml"/><Relationship Id="rId1" Type="http://schemas.openxmlformats.org/officeDocument/2006/relationships/tags" Target="../tags/tag276.xml"/><Relationship Id="rId5" Type="http://schemas.openxmlformats.org/officeDocument/2006/relationships/image" Target="../media/image19.emf"/><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33.xml"/><Relationship Id="rId5" Type="http://schemas.openxmlformats.org/officeDocument/2006/relationships/image" Target="../media/image3.emf"/><Relationship Id="rId4" Type="http://schemas.openxmlformats.org/officeDocument/2006/relationships/oleObject" Target="../embeddings/oleObject13.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34.xml"/><Relationship Id="rId5" Type="http://schemas.openxmlformats.org/officeDocument/2006/relationships/image" Target="../media/image3.emf"/><Relationship Id="rId4" Type="http://schemas.openxmlformats.org/officeDocument/2006/relationships/oleObject" Target="../embeddings/oleObject14.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35.xml"/><Relationship Id="rId6" Type="http://schemas.openxmlformats.org/officeDocument/2006/relationships/image" Target="../media/image7.emf"/><Relationship Id="rId5" Type="http://schemas.openxmlformats.org/officeDocument/2006/relationships/image" Target="../media/image1.emf"/><Relationship Id="rId4" Type="http://schemas.openxmlformats.org/officeDocument/2006/relationships/oleObject" Target="../embeddings/oleObject1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E7E71-39FB-1551-2461-66534664EF3F}"/>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7EA2CA49-72F3-ECA1-95BC-6460C9B268BD}"/>
              </a:ext>
            </a:extLst>
          </p:cNvPr>
          <p:cNvSpPr/>
          <p:nvPr/>
        </p:nvSpPr>
        <p:spPr>
          <a:xfrm>
            <a:off x="590547" y="6598799"/>
            <a:ext cx="612648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Rectangle 15">
            <a:extLst>
              <a:ext uri="{FF2B5EF4-FFF2-40B4-BE49-F238E27FC236}">
                <a16:creationId xmlns:a16="http://schemas.microsoft.com/office/drawing/2014/main" id="{82396E99-8CCF-A499-4C57-64EA55B49517}"/>
              </a:ext>
            </a:extLst>
          </p:cNvPr>
          <p:cNvSpPr/>
          <p:nvPr/>
        </p:nvSpPr>
        <p:spPr>
          <a:xfrm>
            <a:off x="590547" y="5855499"/>
            <a:ext cx="466344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Rectangle 14">
            <a:extLst>
              <a:ext uri="{FF2B5EF4-FFF2-40B4-BE49-F238E27FC236}">
                <a16:creationId xmlns:a16="http://schemas.microsoft.com/office/drawing/2014/main" id="{ADAA73F3-8EF4-6812-B6B0-0BE6256248E2}"/>
              </a:ext>
            </a:extLst>
          </p:cNvPr>
          <p:cNvSpPr/>
          <p:nvPr/>
        </p:nvSpPr>
        <p:spPr>
          <a:xfrm>
            <a:off x="2392680" y="5645433"/>
            <a:ext cx="676656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Rectangle 13">
            <a:extLst>
              <a:ext uri="{FF2B5EF4-FFF2-40B4-BE49-F238E27FC236}">
                <a16:creationId xmlns:a16="http://schemas.microsoft.com/office/drawing/2014/main" id="{A8FD06E5-BF90-5096-FF07-E588AB4BE79C}"/>
              </a:ext>
            </a:extLst>
          </p:cNvPr>
          <p:cNvSpPr/>
          <p:nvPr/>
        </p:nvSpPr>
        <p:spPr>
          <a:xfrm>
            <a:off x="1808244" y="4523639"/>
            <a:ext cx="1519637"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Rectangle 12">
            <a:extLst>
              <a:ext uri="{FF2B5EF4-FFF2-40B4-BE49-F238E27FC236}">
                <a16:creationId xmlns:a16="http://schemas.microsoft.com/office/drawing/2014/main" id="{7AC9B766-4726-65D7-CE26-476D2685B3CA}"/>
              </a:ext>
            </a:extLst>
          </p:cNvPr>
          <p:cNvSpPr/>
          <p:nvPr/>
        </p:nvSpPr>
        <p:spPr>
          <a:xfrm>
            <a:off x="1074407" y="3869786"/>
            <a:ext cx="768096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Rectangle 11">
            <a:extLst>
              <a:ext uri="{FF2B5EF4-FFF2-40B4-BE49-F238E27FC236}">
                <a16:creationId xmlns:a16="http://schemas.microsoft.com/office/drawing/2014/main" id="{97B0B6DA-5E79-7BAF-3321-B52509422DD9}"/>
              </a:ext>
            </a:extLst>
          </p:cNvPr>
          <p:cNvSpPr/>
          <p:nvPr/>
        </p:nvSpPr>
        <p:spPr>
          <a:xfrm>
            <a:off x="631483" y="2726345"/>
            <a:ext cx="402336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Rectangle 10">
            <a:extLst>
              <a:ext uri="{FF2B5EF4-FFF2-40B4-BE49-F238E27FC236}">
                <a16:creationId xmlns:a16="http://schemas.microsoft.com/office/drawing/2014/main" id="{B8BF67FE-1ABF-A001-50BF-148EBDF76130}"/>
              </a:ext>
            </a:extLst>
          </p:cNvPr>
          <p:cNvSpPr/>
          <p:nvPr/>
        </p:nvSpPr>
        <p:spPr>
          <a:xfrm>
            <a:off x="2209278" y="1925159"/>
            <a:ext cx="146892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Rectangle 9">
            <a:extLst>
              <a:ext uri="{FF2B5EF4-FFF2-40B4-BE49-F238E27FC236}">
                <a16:creationId xmlns:a16="http://schemas.microsoft.com/office/drawing/2014/main" id="{8561FF74-D7E8-C73E-09B1-B4C7210D8E00}"/>
              </a:ext>
            </a:extLst>
          </p:cNvPr>
          <p:cNvSpPr/>
          <p:nvPr/>
        </p:nvSpPr>
        <p:spPr>
          <a:xfrm>
            <a:off x="1890848" y="1140305"/>
            <a:ext cx="4493319"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Rectangle 10">
            <a:extLst>
              <a:ext uri="{FF2B5EF4-FFF2-40B4-BE49-F238E27FC236}">
                <a16:creationId xmlns:a16="http://schemas.microsoft.com/office/drawing/2014/main" id="{39F4BCF1-F51F-701B-797E-BE9E29F46892}"/>
              </a:ext>
            </a:extLst>
          </p:cNvPr>
          <p:cNvSpPr/>
          <p:nvPr/>
        </p:nvSpPr>
        <p:spPr>
          <a:xfrm>
            <a:off x="1808244" y="2425476"/>
            <a:ext cx="79200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graphicFrame>
        <p:nvGraphicFramePr>
          <p:cNvPr id="9" name="think-cell data - do not delete" hidden="1">
            <a:extLst>
              <a:ext uri="{FF2B5EF4-FFF2-40B4-BE49-F238E27FC236}">
                <a16:creationId xmlns:a16="http://schemas.microsoft.com/office/drawing/2014/main" id="{ABD3A6AE-0D32-2599-EAED-E8F89ACB5075}"/>
              </a:ext>
            </a:extLst>
          </p:cNvPr>
          <p:cNvGraphicFramePr>
            <a:graphicFrameLocks/>
          </p:cNvGraphicFramePr>
          <p:nvPr>
            <p:custDataLst>
              <p:tags r:id="rId1"/>
            </p:custDataLst>
            <p:extLst>
              <p:ext uri="{D42A27DB-BD31-4B8C-83A1-F6EECF244321}">
                <p14:modId xmlns:p14="http://schemas.microsoft.com/office/powerpoint/2010/main" val="39850255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467" imgH="467" progId="TCLayout.ActiveDocument.1">
                  <p:embed/>
                </p:oleObj>
              </mc:Choice>
              <mc:Fallback>
                <p:oleObj name="think-cellスライド" r:id="rId4" imgW="467" imgH="467" progId="TCLayout.ActiveDocument.1">
                  <p:embed/>
                  <p:pic>
                    <p:nvPicPr>
                      <p:cNvPr id="9" name="think-cell data - do not delete" hidden="1">
                        <a:extLst>
                          <a:ext uri="{FF2B5EF4-FFF2-40B4-BE49-F238E27FC236}">
                            <a16:creationId xmlns:a16="http://schemas.microsoft.com/office/drawing/2014/main" id="{ABD3A6AE-0D32-2599-EAED-E8F89ACB507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Content Placeholder 5">
            <a:extLst>
              <a:ext uri="{FF2B5EF4-FFF2-40B4-BE49-F238E27FC236}">
                <a16:creationId xmlns:a16="http://schemas.microsoft.com/office/drawing/2014/main" id="{F5CB6149-AA7B-D06B-F0E4-323B25CE68F0}"/>
              </a:ext>
            </a:extLst>
          </p:cNvPr>
          <p:cNvSpPr>
            <a:spLocks noGrp="1"/>
          </p:cNvSpPr>
          <p:nvPr>
            <p:ph sz="quarter" idx="10"/>
          </p:nvPr>
        </p:nvSpPr>
        <p:spPr>
          <a:xfrm>
            <a:off x="201000" y="633226"/>
            <a:ext cx="9616639" cy="5604061"/>
          </a:xfrm>
        </p:spPr>
        <p:txBody>
          <a:bodyPr vert="horz" lIns="90000" tIns="46800" rIns="90000" bIns="46800" rtlCol="0" anchor="t">
            <a:noAutofit/>
          </a:bodyPr>
          <a:lstStyle/>
          <a:p>
            <a:pPr marL="278130" indent="-278130">
              <a:spcBef>
                <a:spcPts val="0"/>
              </a:spcBef>
              <a:spcAft>
                <a:spcPts val="600"/>
              </a:spcAft>
              <a:buFont typeface="Arial" panose="020B0604020202020204" pitchFamily="34" charset="0"/>
              <a:buChar char="•"/>
            </a:pPr>
            <a:r>
              <a:rPr lang="ja-JP" altLang="en-US" sz="1400" dirty="0">
                <a:solidFill>
                  <a:schemeClr val="accent1"/>
                </a:solidFill>
              </a:rPr>
              <a:t>本資料に記載している項目に必要情報を入力し、「成長投資計画書」を作成してください。</a:t>
            </a:r>
            <a:endParaRPr lang="en-US" altLang="ja-JP" sz="1400" dirty="0">
              <a:solidFill>
                <a:schemeClr val="accent1"/>
              </a:solidFill>
            </a:endParaRPr>
          </a:p>
          <a:p>
            <a:pPr marL="278130" indent="-278130">
              <a:spcBef>
                <a:spcPts val="0"/>
              </a:spcBef>
              <a:spcAft>
                <a:spcPts val="600"/>
              </a:spcAft>
              <a:buFont typeface="Arial" panose="020B0604020202020204" pitchFamily="34" charset="0"/>
              <a:buChar char="•"/>
            </a:pPr>
            <a:r>
              <a:rPr lang="ja-JP" altLang="en-US" sz="1400" b="1" dirty="0">
                <a:solidFill>
                  <a:schemeClr val="accent1"/>
                </a:solidFill>
              </a:rPr>
              <a:t>申請にあたっては、</a:t>
            </a:r>
            <a:r>
              <a:rPr lang="en-US" altLang="ja-JP" sz="1400" b="1" dirty="0">
                <a:solidFill>
                  <a:schemeClr val="accent1"/>
                </a:solidFill>
              </a:rPr>
              <a:t>PPT</a:t>
            </a:r>
            <a:r>
              <a:rPr lang="ja-JP" altLang="en-US" sz="1400" b="1" dirty="0">
                <a:solidFill>
                  <a:schemeClr val="accent1"/>
                </a:solidFill>
              </a:rPr>
              <a:t>形式のファイルに加えて、</a:t>
            </a:r>
            <a:r>
              <a:rPr lang="en-US" altLang="ja-JP" sz="1400" b="1" dirty="0">
                <a:solidFill>
                  <a:schemeClr val="accent1"/>
                </a:solidFill>
              </a:rPr>
              <a:t>PDF</a:t>
            </a:r>
            <a:r>
              <a:rPr lang="ja-JP" altLang="en-US" sz="1400" b="1" dirty="0">
                <a:solidFill>
                  <a:schemeClr val="accent1"/>
                </a:solidFill>
              </a:rPr>
              <a:t>形式に変換したファイルも提出してください</a:t>
            </a:r>
            <a:r>
              <a:rPr lang="ja-JP" altLang="en-US" sz="1400" dirty="0">
                <a:solidFill>
                  <a:schemeClr val="accent1"/>
                </a:solidFill>
              </a:rPr>
              <a:t>。</a:t>
            </a:r>
          </a:p>
          <a:p>
            <a:pPr marL="278130" indent="-278130">
              <a:spcBef>
                <a:spcPts val="0"/>
              </a:spcBef>
              <a:spcAft>
                <a:spcPts val="600"/>
              </a:spcAft>
              <a:buFont typeface="Arial" panose="020B0604020202020204" pitchFamily="34" charset="0"/>
              <a:buChar char="•"/>
            </a:pPr>
            <a:r>
              <a:rPr lang="ja-JP" altLang="en-US" sz="1400" dirty="0">
                <a:solidFill>
                  <a:schemeClr val="accent1"/>
                </a:solidFill>
                <a:latin typeface="Yu Gothic UI"/>
                <a:ea typeface="Yu Gothic UI"/>
              </a:rPr>
              <a:t>コンソーシアム形式で申請する場合は、指定があるスライドについては、各スライドをコピーし、</a:t>
            </a:r>
            <a:br>
              <a:rPr lang="en-US" altLang="ja-JP" sz="1400" dirty="0"/>
            </a:br>
            <a:r>
              <a:rPr lang="ja-JP" altLang="en-US" sz="1400" dirty="0">
                <a:solidFill>
                  <a:schemeClr val="accent1"/>
                </a:solidFill>
                <a:latin typeface="Yu Gothic UI"/>
                <a:ea typeface="Yu Gothic UI"/>
              </a:rPr>
              <a:t>社名を補記したうえで事業者ごとにスライドを作成ください。（指定がない場合は、コンソーシアム全体で１スライドを作成ください。）</a:t>
            </a:r>
            <a:endParaRPr lang="en-US" altLang="ja-JP" sz="1400" dirty="0">
              <a:solidFill>
                <a:schemeClr val="accent1"/>
              </a:solidFill>
            </a:endParaRPr>
          </a:p>
          <a:p>
            <a:pPr marL="278130" indent="-278130">
              <a:spcBef>
                <a:spcPts val="0"/>
              </a:spcBef>
              <a:spcAft>
                <a:spcPts val="600"/>
              </a:spcAft>
              <a:buFont typeface="Arial" panose="020B0604020202020204" pitchFamily="34" charset="0"/>
              <a:buChar char="•"/>
            </a:pPr>
            <a:r>
              <a:rPr lang="ja-JP" altLang="en-US" sz="1400" dirty="0">
                <a:solidFill>
                  <a:schemeClr val="accent1"/>
                </a:solidFill>
                <a:latin typeface="Yu Gothic UI"/>
                <a:ea typeface="Yu Gothic UI"/>
              </a:rPr>
              <a:t>独自スライドの追加は、</a:t>
            </a:r>
            <a:r>
              <a:rPr lang="en-US" altLang="ja-JP" sz="1400" b="1" dirty="0">
                <a:solidFill>
                  <a:schemeClr val="accent1"/>
                </a:solidFill>
                <a:latin typeface="Yu Gothic UI"/>
                <a:ea typeface="Yu Gothic UI"/>
              </a:rPr>
              <a:t>10</a:t>
            </a:r>
            <a:r>
              <a:rPr lang="ja-JP" altLang="en-US" sz="1400" b="1" dirty="0">
                <a:solidFill>
                  <a:schemeClr val="accent1"/>
                </a:solidFill>
                <a:latin typeface="Yu Gothic UI"/>
                <a:ea typeface="Yu Gothic UI"/>
              </a:rPr>
              <a:t>ページ以内で作成</a:t>
            </a:r>
            <a:r>
              <a:rPr lang="ja-JP" altLang="en-US" sz="1400" dirty="0">
                <a:solidFill>
                  <a:schemeClr val="accent1"/>
                </a:solidFill>
                <a:latin typeface="Yu Gothic UI"/>
                <a:ea typeface="Yu Gothic UI"/>
              </a:rPr>
              <a:t>してください。ページ数が超過している場合、審査を行わない場合があります。</a:t>
            </a:r>
            <a:br>
              <a:rPr lang="en-US" altLang="ja-JP" sz="1400" dirty="0"/>
            </a:br>
            <a:r>
              <a:rPr lang="ja-JP" altLang="en-US" sz="1400" dirty="0">
                <a:solidFill>
                  <a:schemeClr val="accent1"/>
                </a:solidFill>
                <a:latin typeface="Yu Gothic UI"/>
                <a:ea typeface="Yu Gothic UI"/>
              </a:rPr>
              <a:t>（コンソーシアム形式において、当該フォーマットをコピーした事業者ごとのスライドは上記追加スライドには該当しません。）</a:t>
            </a:r>
            <a:endParaRPr lang="en-US" altLang="ja-JP" sz="1400" dirty="0">
              <a:solidFill>
                <a:schemeClr val="accent1"/>
              </a:solidFill>
            </a:endParaRPr>
          </a:p>
          <a:p>
            <a:pPr marL="278130" indent="-278130">
              <a:spcBef>
                <a:spcPts val="0"/>
              </a:spcBef>
              <a:spcAft>
                <a:spcPts val="600"/>
              </a:spcAft>
              <a:buFont typeface="Arial" panose="020B0604020202020204" pitchFamily="34" charset="0"/>
              <a:buChar char="•"/>
            </a:pPr>
            <a:r>
              <a:rPr lang="ja-JP" altLang="en-US" sz="1400" dirty="0">
                <a:solidFill>
                  <a:schemeClr val="accent1"/>
                </a:solidFill>
              </a:rPr>
              <a:t>ファイルのサイズは</a:t>
            </a:r>
            <a:r>
              <a:rPr lang="en-US" altLang="ja-JP" sz="1400" b="1" dirty="0">
                <a:solidFill>
                  <a:schemeClr val="accent1"/>
                </a:solidFill>
              </a:rPr>
              <a:t>30MB</a:t>
            </a:r>
            <a:r>
              <a:rPr lang="ja-JP" altLang="en-US" sz="1400" b="1" dirty="0">
                <a:solidFill>
                  <a:schemeClr val="accent1"/>
                </a:solidFill>
              </a:rPr>
              <a:t>以下</a:t>
            </a:r>
            <a:r>
              <a:rPr lang="ja-JP" altLang="en-US" sz="1400" dirty="0">
                <a:solidFill>
                  <a:schemeClr val="accent1"/>
                </a:solidFill>
              </a:rPr>
              <a:t>にしてください。</a:t>
            </a:r>
          </a:p>
          <a:p>
            <a:pPr marL="278130" indent="-278130">
              <a:spcBef>
                <a:spcPts val="0"/>
              </a:spcBef>
              <a:spcAft>
                <a:spcPts val="600"/>
              </a:spcAft>
              <a:buFont typeface="Arial" panose="020B0604020202020204" pitchFamily="34" charset="0"/>
              <a:buChar char="•"/>
            </a:pPr>
            <a:r>
              <a:rPr lang="ja-JP" altLang="en-US" sz="1400" b="1" dirty="0">
                <a:solidFill>
                  <a:schemeClr val="accent1"/>
                </a:solidFill>
              </a:rPr>
              <a:t>目次に示した各ページのタイトル・順番の変更はできません。</a:t>
            </a:r>
          </a:p>
          <a:p>
            <a:pPr marL="278130" indent="-278130">
              <a:spcBef>
                <a:spcPts val="0"/>
              </a:spcBef>
              <a:spcAft>
                <a:spcPts val="600"/>
              </a:spcAft>
              <a:buFont typeface="Arial" panose="020B0604020202020204" pitchFamily="34" charset="0"/>
              <a:buChar char="•"/>
            </a:pPr>
            <a:r>
              <a:rPr lang="ja-JP" altLang="en-US" sz="1400" dirty="0">
                <a:solidFill>
                  <a:schemeClr val="accent1"/>
                </a:solidFill>
                <a:latin typeface="Yu Gothic UI"/>
                <a:ea typeface="Yu Gothic UI"/>
              </a:rPr>
              <a:t>各ページのフォーマットを原則踏襲してください。ただし、不都合がある場合、資料の体裁（文字サイズ、図の大きさ）・分量を変えること（既存の中期経営計画・経営ビジョン等の引用・挿入等を含む）を妨げません。具体的な例として、</a:t>
            </a:r>
            <a:r>
              <a:rPr lang="en-US" altLang="ja-JP" sz="1400" dirty="0">
                <a:solidFill>
                  <a:schemeClr val="accent1"/>
                </a:solidFill>
                <a:latin typeface="Yu Gothic UI"/>
                <a:ea typeface="Yu Gothic UI"/>
              </a:rPr>
              <a:t>PPM</a:t>
            </a:r>
            <a:r>
              <a:rPr lang="ja-JP" altLang="en-US" sz="1400" dirty="0">
                <a:solidFill>
                  <a:schemeClr val="accent1"/>
                </a:solidFill>
                <a:latin typeface="Yu Gothic UI"/>
                <a:ea typeface="Yu Gothic UI"/>
              </a:rPr>
              <a:t>（プロダクト・ポートフォリオ・マネジメント）をフォーマットとして記載しておりますが、会社全体の事業ポートフォリオを整理するフレームワークの一例として掲載しておりますので、各象限・軸等を加筆・変更したり、別のフレームワークにより整理いただくことは構いません。</a:t>
            </a:r>
            <a:br>
              <a:rPr lang="en-US" altLang="ja-JP" sz="1400" dirty="0"/>
            </a:br>
            <a:r>
              <a:rPr lang="ja-JP" altLang="en-US" sz="1400" dirty="0">
                <a:solidFill>
                  <a:schemeClr val="accent1"/>
                </a:solidFill>
                <a:latin typeface="Yu Gothic UI"/>
                <a:ea typeface="Yu Gothic UI"/>
              </a:rPr>
              <a:t>なお、</a:t>
            </a:r>
            <a:r>
              <a:rPr lang="ja-JP" altLang="en-US" sz="1400" b="1" dirty="0">
                <a:solidFill>
                  <a:schemeClr val="accent1"/>
                </a:solidFill>
                <a:latin typeface="Yu Gothic UI"/>
                <a:ea typeface="Yu Gothic UI"/>
              </a:rPr>
              <a:t>各ページの記載ガイドについて十分な言及がない場合は、審査において十分に評価されない可能性があります</a:t>
            </a:r>
            <a:r>
              <a:rPr lang="ja-JP" altLang="en-US" sz="1400" dirty="0">
                <a:solidFill>
                  <a:schemeClr val="accent1"/>
                </a:solidFill>
                <a:latin typeface="Yu Gothic UI"/>
                <a:ea typeface="Yu Gothic UI"/>
              </a:rPr>
              <a:t>。</a:t>
            </a:r>
            <a:br>
              <a:rPr lang="en-US" altLang="ja-JP" sz="1400" dirty="0"/>
            </a:br>
            <a:r>
              <a:rPr lang="ja-JP" altLang="en-US" sz="1400" dirty="0">
                <a:solidFill>
                  <a:schemeClr val="accent1"/>
                </a:solidFill>
                <a:latin typeface="Yu Gothic UI"/>
                <a:ea typeface="Yu Gothic UI"/>
              </a:rPr>
              <a:t>また、事実・データ等の記載は、その出典を明記してください。</a:t>
            </a:r>
            <a:endParaRPr lang="en-US" altLang="ja-JP" sz="1400" dirty="0">
              <a:solidFill>
                <a:schemeClr val="accent1"/>
              </a:solidFill>
            </a:endParaRPr>
          </a:p>
          <a:p>
            <a:pPr marL="278130" indent="-278130">
              <a:spcBef>
                <a:spcPts val="0"/>
              </a:spcBef>
              <a:spcAft>
                <a:spcPts val="600"/>
              </a:spcAft>
              <a:buFont typeface="Arial" panose="020B0604020202020204" pitchFamily="34" charset="0"/>
              <a:buChar char="•"/>
            </a:pPr>
            <a:r>
              <a:rPr lang="ja-JP" altLang="en-US" sz="1400" dirty="0">
                <a:solidFill>
                  <a:schemeClr val="accent1"/>
                </a:solidFill>
                <a:latin typeface="Yu Gothic UI"/>
                <a:ea typeface="Yu Gothic UI"/>
              </a:rPr>
              <a:t>記載する数値は、成長投資計画書別紙（</a:t>
            </a:r>
            <a:r>
              <a:rPr lang="en-US" altLang="ja-JP" sz="1400" dirty="0">
                <a:solidFill>
                  <a:schemeClr val="accent1"/>
                </a:solidFill>
                <a:latin typeface="Yu Gothic UI"/>
                <a:ea typeface="Yu Gothic UI"/>
              </a:rPr>
              <a:t>Excel</a:t>
            </a:r>
            <a:r>
              <a:rPr lang="ja-JP" altLang="en-US" sz="1400" dirty="0">
                <a:solidFill>
                  <a:schemeClr val="accent1"/>
                </a:solidFill>
                <a:latin typeface="Yu Gothic UI"/>
                <a:ea typeface="Yu Gothic UI"/>
              </a:rPr>
              <a:t>）と整合を取ってください。（様式１と様式２において数値の整合性が確認</a:t>
            </a:r>
            <a:br>
              <a:rPr lang="en-US" altLang="ja-JP" sz="1400" dirty="0"/>
            </a:br>
            <a:r>
              <a:rPr lang="ja-JP" altLang="en-US" sz="1400" dirty="0">
                <a:solidFill>
                  <a:schemeClr val="accent1"/>
                </a:solidFill>
                <a:latin typeface="Yu Gothic UI"/>
                <a:ea typeface="Yu Gothic UI"/>
              </a:rPr>
              <a:t>できない場合は、</a:t>
            </a:r>
            <a:r>
              <a:rPr lang="ja-JP" altLang="en-US" sz="1400" b="1" dirty="0">
                <a:solidFill>
                  <a:schemeClr val="accent1"/>
                </a:solidFill>
                <a:latin typeface="Yu Gothic UI"/>
                <a:ea typeface="Yu Gothic UI"/>
              </a:rPr>
              <a:t>様式２を正として審査</a:t>
            </a:r>
            <a:r>
              <a:rPr lang="ja-JP" altLang="en-US" sz="1400" dirty="0">
                <a:solidFill>
                  <a:schemeClr val="accent1"/>
                </a:solidFill>
                <a:latin typeface="Yu Gothic UI"/>
                <a:ea typeface="Yu Gothic UI"/>
              </a:rPr>
              <a:t>を実施したうえで、プレゼン審査にて審査員よりご説明を求める場合がございます。）</a:t>
            </a:r>
          </a:p>
          <a:p>
            <a:pPr marL="278130" indent="-278130">
              <a:spcBef>
                <a:spcPts val="0"/>
              </a:spcBef>
              <a:spcAft>
                <a:spcPts val="600"/>
              </a:spcAft>
              <a:buFont typeface="Arial" panose="020B0604020202020204" pitchFamily="34" charset="0"/>
              <a:buChar char="•"/>
            </a:pPr>
            <a:r>
              <a:rPr lang="ja-JP" altLang="en-US" sz="1400" dirty="0">
                <a:solidFill>
                  <a:schemeClr val="accent1"/>
                </a:solidFill>
              </a:rPr>
              <a:t>各ページの記載ガイド・吹き出しは提出時に削除してください。</a:t>
            </a:r>
          </a:p>
          <a:p>
            <a:pPr marL="278130" indent="-278130">
              <a:spcBef>
                <a:spcPts val="0"/>
              </a:spcBef>
              <a:spcAft>
                <a:spcPts val="600"/>
              </a:spcAft>
              <a:buFont typeface="Arial" panose="020B0604020202020204" pitchFamily="34" charset="0"/>
              <a:buChar char="•"/>
            </a:pPr>
            <a:r>
              <a:rPr lang="ja-JP" altLang="en-US" sz="1400" dirty="0">
                <a:solidFill>
                  <a:schemeClr val="accent1"/>
                </a:solidFill>
                <a:latin typeface="Yu Gothic UI"/>
                <a:ea typeface="Yu Gothic UI"/>
              </a:rPr>
              <a:t>必要に応じて、参考資料（自由様式）を挿入してください。</a:t>
            </a:r>
            <a:br>
              <a:rPr lang="en-US" altLang="ja-JP" sz="1400" dirty="0"/>
            </a:br>
            <a:r>
              <a:rPr lang="ja-JP" altLang="en-US" sz="1400" dirty="0">
                <a:solidFill>
                  <a:schemeClr val="accent1"/>
                </a:solidFill>
                <a:latin typeface="Yu Gothic UI"/>
                <a:ea typeface="Yu Gothic UI"/>
              </a:rPr>
              <a:t>（補助事業に関する事業計画（</a:t>
            </a:r>
            <a:r>
              <a:rPr lang="en-US" altLang="ja-JP" sz="1400" dirty="0">
                <a:solidFill>
                  <a:schemeClr val="accent1"/>
                </a:solidFill>
                <a:latin typeface="Yu Gothic UI"/>
                <a:ea typeface="Yu Gothic UI"/>
              </a:rPr>
              <a:t>PL</a:t>
            </a:r>
            <a:r>
              <a:rPr lang="ja-JP" altLang="en-US" sz="1400" dirty="0">
                <a:solidFill>
                  <a:schemeClr val="accent1"/>
                </a:solidFill>
                <a:latin typeface="Yu Gothic UI"/>
                <a:ea typeface="Yu Gothic UI"/>
              </a:rPr>
              <a:t>・</a:t>
            </a:r>
            <a:r>
              <a:rPr lang="en-US" altLang="ja-JP" sz="1400" dirty="0">
                <a:solidFill>
                  <a:schemeClr val="accent1"/>
                </a:solidFill>
                <a:latin typeface="Yu Gothic UI"/>
                <a:ea typeface="Yu Gothic UI"/>
              </a:rPr>
              <a:t>CF</a:t>
            </a:r>
            <a:r>
              <a:rPr lang="ja-JP" altLang="en-US" sz="1400" dirty="0">
                <a:solidFill>
                  <a:schemeClr val="accent1"/>
                </a:solidFill>
                <a:latin typeface="Yu Gothic UI"/>
                <a:ea typeface="Yu Gothic UI"/>
              </a:rPr>
              <a:t>など）・</a:t>
            </a:r>
            <a:r>
              <a:rPr lang="en-US" altLang="ja-JP" sz="1400" dirty="0">
                <a:solidFill>
                  <a:schemeClr val="accent1"/>
                </a:solidFill>
                <a:latin typeface="Yu Gothic UI"/>
                <a:ea typeface="Yu Gothic UI"/>
              </a:rPr>
              <a:t>DCF</a:t>
            </a:r>
            <a:r>
              <a:rPr lang="ja-JP" altLang="en-US" sz="1400" dirty="0">
                <a:solidFill>
                  <a:schemeClr val="accent1"/>
                </a:solidFill>
                <a:latin typeface="Yu Gothic UI"/>
                <a:ea typeface="Yu Gothic UI"/>
              </a:rPr>
              <a:t>法等による投資の収益性評価など）</a:t>
            </a:r>
          </a:p>
          <a:p>
            <a:pPr marL="278130" indent="-278130">
              <a:spcBef>
                <a:spcPts val="0"/>
              </a:spcBef>
              <a:spcAft>
                <a:spcPts val="600"/>
              </a:spcAft>
              <a:buFont typeface="Arial" panose="020B0604020202020204" pitchFamily="34" charset="0"/>
              <a:buChar char="•"/>
            </a:pPr>
            <a:r>
              <a:rPr lang="ja-JP" altLang="en-US" sz="1400" dirty="0">
                <a:solidFill>
                  <a:schemeClr val="accent1"/>
                </a:solidFill>
                <a:latin typeface="Yu Gothic UI"/>
                <a:ea typeface="Yu Gothic UI"/>
              </a:rPr>
              <a:t>成長投資計画書のうち、</a:t>
            </a:r>
            <a:r>
              <a:rPr lang="ja-JP" altLang="en-US" sz="1400" b="1" dirty="0">
                <a:solidFill>
                  <a:schemeClr val="accent1"/>
                </a:solidFill>
                <a:latin typeface="Yu Gothic UI"/>
                <a:ea typeface="Yu Gothic UI"/>
              </a:rPr>
              <a:t>「本スライドは採択された場合、交付決定後に</a:t>
            </a:r>
            <a:r>
              <a:rPr lang="en-US" altLang="ja-JP" sz="1400" b="1" dirty="0">
                <a:solidFill>
                  <a:schemeClr val="accent1"/>
                </a:solidFill>
                <a:latin typeface="Yu Gothic UI"/>
                <a:ea typeface="Yu Gothic UI"/>
              </a:rPr>
              <a:t>HP</a:t>
            </a:r>
            <a:r>
              <a:rPr lang="ja-JP" altLang="en-US" sz="1400" b="1" dirty="0">
                <a:solidFill>
                  <a:schemeClr val="accent1"/>
                </a:solidFill>
                <a:latin typeface="Yu Gothic UI"/>
                <a:ea typeface="Yu Gothic UI"/>
              </a:rPr>
              <a:t>上で掲載します」と記載があるスライドについては、</a:t>
            </a:r>
            <a:br>
              <a:rPr lang="en-US" altLang="ja-JP" sz="1400" b="1" dirty="0"/>
            </a:br>
            <a:r>
              <a:rPr lang="ja-JP" altLang="en-US" sz="1400" b="1" dirty="0">
                <a:solidFill>
                  <a:schemeClr val="accent1"/>
                </a:solidFill>
                <a:latin typeface="Yu Gothic UI"/>
                <a:ea typeface="Yu Gothic UI"/>
              </a:rPr>
              <a:t>事務局の</a:t>
            </a:r>
            <a:r>
              <a:rPr lang="en-US" altLang="ja-JP" sz="1400" b="1" dirty="0">
                <a:solidFill>
                  <a:schemeClr val="accent1"/>
                </a:solidFill>
                <a:latin typeface="Yu Gothic UI"/>
                <a:ea typeface="Yu Gothic UI"/>
              </a:rPr>
              <a:t>HP</a:t>
            </a:r>
            <a:r>
              <a:rPr lang="ja-JP" altLang="en-US" sz="1400" b="1" dirty="0">
                <a:solidFill>
                  <a:schemeClr val="accent1"/>
                </a:solidFill>
                <a:latin typeface="Yu Gothic UI"/>
                <a:ea typeface="Yu Gothic UI"/>
              </a:rPr>
              <a:t>に公開する予定ですので、記載内容にご留意ください</a:t>
            </a:r>
            <a:r>
              <a:rPr lang="ja-JP" altLang="en-US" sz="1400" dirty="0">
                <a:solidFill>
                  <a:schemeClr val="accent1"/>
                </a:solidFill>
                <a:latin typeface="Yu Gothic UI"/>
                <a:ea typeface="Yu Gothic UI"/>
              </a:rPr>
              <a:t>。</a:t>
            </a:r>
            <a:br>
              <a:rPr lang="en-US" altLang="ja-JP" sz="1400" dirty="0"/>
            </a:br>
            <a:r>
              <a:rPr lang="ja-JP" altLang="en-US" sz="1400" dirty="0">
                <a:solidFill>
                  <a:schemeClr val="accent1"/>
                </a:solidFill>
                <a:latin typeface="Yu Gothic UI"/>
                <a:ea typeface="Yu Gothic UI"/>
              </a:rPr>
              <a:t>なお、公表できない部分をマスキングする等の対応はいたしかねます。</a:t>
            </a:r>
          </a:p>
          <a:p>
            <a:pPr marL="278130" indent="-278130">
              <a:spcBef>
                <a:spcPts val="0"/>
              </a:spcBef>
              <a:spcAft>
                <a:spcPts val="600"/>
              </a:spcAft>
              <a:buFont typeface="Arial" panose="020B0604020202020204" pitchFamily="34" charset="0"/>
              <a:buChar char="•"/>
            </a:pPr>
            <a:r>
              <a:rPr lang="ja-JP" altLang="en-US" sz="1400" dirty="0">
                <a:solidFill>
                  <a:schemeClr val="accent1"/>
                </a:solidFill>
                <a:latin typeface="Yu Gothic UI"/>
                <a:ea typeface="Yu Gothic UI"/>
              </a:rPr>
              <a:t>応募にあたっては、公募要領及び交付規程をご覧ください。</a:t>
            </a:r>
            <a:br>
              <a:rPr lang="en-US" altLang="ja-JP" sz="1400" dirty="0"/>
            </a:br>
            <a:r>
              <a:rPr lang="ja-JP" altLang="en-US" sz="1400" b="1" dirty="0">
                <a:solidFill>
                  <a:schemeClr val="accent1"/>
                </a:solidFill>
                <a:latin typeface="Yu Gothic UI"/>
                <a:ea typeface="Yu Gothic UI"/>
              </a:rPr>
              <a:t>審査の結果、採択され、事業を実施するには、公募要領及び交付規程の内容に従って</a:t>
            </a:r>
            <a:r>
              <a:rPr lang="ja-JP" altLang="en-US" sz="1400" dirty="0">
                <a:solidFill>
                  <a:schemeClr val="accent1"/>
                </a:solidFill>
                <a:latin typeface="Yu Gothic UI"/>
                <a:ea typeface="Yu Gothic UI"/>
              </a:rPr>
              <a:t>いただくことが必要です。</a:t>
            </a:r>
          </a:p>
        </p:txBody>
      </p:sp>
      <p:sp>
        <p:nvSpPr>
          <p:cNvPr id="5" name="Title 4">
            <a:extLst>
              <a:ext uri="{FF2B5EF4-FFF2-40B4-BE49-F238E27FC236}">
                <a16:creationId xmlns:a16="http://schemas.microsoft.com/office/drawing/2014/main" id="{E446C90A-7153-0A59-3BBD-01734E762BC0}"/>
              </a:ext>
            </a:extLst>
          </p:cNvPr>
          <p:cNvSpPr>
            <a:spLocks noGrp="1"/>
          </p:cNvSpPr>
          <p:nvPr>
            <p:ph type="title"/>
          </p:nvPr>
        </p:nvSpPr>
        <p:spPr>
          <a:xfrm>
            <a:off x="201000" y="259200"/>
            <a:ext cx="9504000" cy="380480"/>
          </a:xfrm>
        </p:spPr>
        <p:txBody>
          <a:bodyPr vert="horz"/>
          <a:lstStyle/>
          <a:p>
            <a:r>
              <a:rPr lang="ja-JP" altLang="en-US"/>
              <a:t>成長投資計画書作成における留意事項 </a:t>
            </a:r>
            <a:r>
              <a:rPr lang="en-US" altLang="ja-JP"/>
              <a:t>【</a:t>
            </a:r>
            <a:r>
              <a:rPr lang="ja-JP" altLang="en-US">
                <a:solidFill>
                  <a:schemeClr val="accent5"/>
                </a:solidFill>
              </a:rPr>
              <a:t>本スライドは提出前に削除してください</a:t>
            </a:r>
            <a:r>
              <a:rPr lang="en-US" altLang="ja-JP"/>
              <a:t>】</a:t>
            </a:r>
            <a:endParaRPr lang="ja-JP" altLang="en-US"/>
          </a:p>
        </p:txBody>
      </p:sp>
      <p:sp>
        <p:nvSpPr>
          <p:cNvPr id="7" name="正方形/長方形 6">
            <a:extLst>
              <a:ext uri="{FF2B5EF4-FFF2-40B4-BE49-F238E27FC236}">
                <a16:creationId xmlns:a16="http://schemas.microsoft.com/office/drawing/2014/main" id="{951D5504-A62E-3B5A-ED46-3E91FB353C00}"/>
              </a:ext>
            </a:extLst>
          </p:cNvPr>
          <p:cNvSpPr/>
          <p:nvPr/>
        </p:nvSpPr>
        <p:spPr>
          <a:xfrm>
            <a:off x="0" y="0"/>
            <a:ext cx="9906000" cy="6876326"/>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dirty="0">
                <a:solidFill>
                  <a:srgbClr val="575757"/>
                </a:solidFill>
                <a:latin typeface="Meiryo UI" panose="020B0604030504040204" pitchFamily="50" charset="-128"/>
                <a:ea typeface="Meiryo UI" panose="020B0604030504040204" pitchFamily="50" charset="-128"/>
              </a:rPr>
              <a:t>h</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4016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0" name="Text Placeholder 2">
            <a:hlinkClick r:id="rId16" action="ppaction://hlinksldjump"/>
            <a:extLst>
              <a:ext uri="{FF2B5EF4-FFF2-40B4-BE49-F238E27FC236}">
                <a16:creationId xmlns:a16="http://schemas.microsoft.com/office/drawing/2014/main" id="{2487F90E-204F-E52A-DF4A-40EE26CCFB2F}"/>
              </a:ext>
            </a:extLst>
          </p:cNvPr>
          <p:cNvSpPr>
            <a:spLocks/>
          </p:cNvSpPr>
          <p:nvPr>
            <p:custDataLst>
              <p:tags r:id="rId2"/>
            </p:custDataLst>
          </p:nvPr>
        </p:nvSpPr>
        <p:spPr bwMode="auto">
          <a:xfrm>
            <a:off x="1752600" y="193516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21" name="Text Placeholder 2">
            <a:hlinkClick r:id="rId17" action="ppaction://hlinksldjump"/>
            <a:extLst>
              <a:ext uri="{FF2B5EF4-FFF2-40B4-BE49-F238E27FC236}">
                <a16:creationId xmlns:a16="http://schemas.microsoft.com/office/drawing/2014/main" id="{8CC4EDB0-AAA2-258D-3762-B710E74D9023}"/>
              </a:ext>
            </a:extLst>
          </p:cNvPr>
          <p:cNvSpPr>
            <a:spLocks/>
          </p:cNvSpPr>
          <p:nvPr>
            <p:custDataLst>
              <p:tags r:id="rId3"/>
            </p:custDataLst>
          </p:nvPr>
        </p:nvSpPr>
        <p:spPr bwMode="auto">
          <a:xfrm>
            <a:off x="1752600" y="2341563"/>
            <a:ext cx="6477000" cy="35560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8" name="Text Placeholder 2">
            <a:extLst>
              <a:ext uri="{FF2B5EF4-FFF2-40B4-BE49-F238E27FC236}">
                <a16:creationId xmlns:a16="http://schemas.microsoft.com/office/drawing/2014/main" id="{231696DE-5755-F936-8249-E9ACB9C7C1C4}"/>
              </a:ext>
            </a:extLst>
          </p:cNvPr>
          <p:cNvSpPr>
            <a:spLocks/>
          </p:cNvSpPr>
          <p:nvPr>
            <p:custDataLst>
              <p:tags r:id="rId4"/>
            </p:custDataLst>
          </p:nvPr>
        </p:nvSpPr>
        <p:spPr bwMode="auto">
          <a:xfrm>
            <a:off x="1752600" y="2697162"/>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18" action="ppaction://hlinksldjump"/>
            <a:extLst>
              <a:ext uri="{FF2B5EF4-FFF2-40B4-BE49-F238E27FC236}">
                <a16:creationId xmlns:a16="http://schemas.microsoft.com/office/drawing/2014/main" id="{98FD895F-2BE6-E228-A952-26F0B6823849}"/>
              </a:ext>
            </a:extLst>
          </p:cNvPr>
          <p:cNvSpPr>
            <a:spLocks/>
          </p:cNvSpPr>
          <p:nvPr>
            <p:custDataLst>
              <p:tags r:id="rId5"/>
            </p:custDataLst>
          </p:nvPr>
        </p:nvSpPr>
        <p:spPr bwMode="auto">
          <a:xfrm>
            <a:off x="1752600" y="3052763"/>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69850"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7" name="Text Placeholder 2">
            <a:hlinkClick r:id="rId19" action="ppaction://hlinksldjump"/>
            <a:extLst>
              <a:ext uri="{FF2B5EF4-FFF2-40B4-BE49-F238E27FC236}">
                <a16:creationId xmlns:a16="http://schemas.microsoft.com/office/drawing/2014/main" id="{65817D55-42B3-6953-F4F0-D8D45FC2EDAC}"/>
              </a:ext>
            </a:extLst>
          </p:cNvPr>
          <p:cNvSpPr>
            <a:spLocks/>
          </p:cNvSpPr>
          <p:nvPr>
            <p:custDataLst>
              <p:tags r:id="rId6"/>
            </p:custDataLst>
          </p:nvPr>
        </p:nvSpPr>
        <p:spPr bwMode="auto">
          <a:xfrm>
            <a:off x="1752600" y="3371850"/>
            <a:ext cx="6477000" cy="2889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Text Placeholder 2">
            <a:hlinkClick r:id="rId20" action="ppaction://hlinksldjump"/>
            <a:extLst>
              <a:ext uri="{FF2B5EF4-FFF2-40B4-BE49-F238E27FC236}">
                <a16:creationId xmlns:a16="http://schemas.microsoft.com/office/drawing/2014/main" id="{B4D907A8-0A02-A126-74BF-3684DAAE2A4C}"/>
              </a:ext>
            </a:extLst>
          </p:cNvPr>
          <p:cNvSpPr>
            <a:spLocks/>
          </p:cNvSpPr>
          <p:nvPr>
            <p:custDataLst>
              <p:tags r:id="rId7"/>
            </p:custDataLst>
          </p:nvPr>
        </p:nvSpPr>
        <p:spPr bwMode="auto">
          <a:xfrm>
            <a:off x="1752600" y="366077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21" action="ppaction://hlinksldjump"/>
            <a:extLst>
              <a:ext uri="{FF2B5EF4-FFF2-40B4-BE49-F238E27FC236}">
                <a16:creationId xmlns:a16="http://schemas.microsoft.com/office/drawing/2014/main" id="{05D52C26-8AC6-553A-3C8B-7A46A7A5C465}"/>
              </a:ext>
            </a:extLst>
          </p:cNvPr>
          <p:cNvSpPr>
            <a:spLocks/>
          </p:cNvSpPr>
          <p:nvPr>
            <p:custDataLst>
              <p:tags r:id="rId8"/>
            </p:custDataLst>
          </p:nvPr>
        </p:nvSpPr>
        <p:spPr bwMode="auto">
          <a:xfrm>
            <a:off x="1752600" y="39862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7A170BF2-5653-AD30-9CB3-79B8A935776B}"/>
              </a:ext>
            </a:extLst>
          </p:cNvPr>
          <p:cNvSpPr>
            <a:spLocks/>
          </p:cNvSpPr>
          <p:nvPr>
            <p:custDataLst>
              <p:tags r:id="rId9"/>
            </p:custDataLst>
          </p:nvPr>
        </p:nvSpPr>
        <p:spPr bwMode="auto">
          <a:xfrm>
            <a:off x="1752600" y="431165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22" action="ppaction://hlinksldjump"/>
            <a:extLst>
              <a:ext uri="{FF2B5EF4-FFF2-40B4-BE49-F238E27FC236}">
                <a16:creationId xmlns:a16="http://schemas.microsoft.com/office/drawing/2014/main" id="{9A895746-FE11-79EC-D739-EEA86197932B}"/>
              </a:ext>
            </a:extLst>
          </p:cNvPr>
          <p:cNvSpPr>
            <a:spLocks/>
          </p:cNvSpPr>
          <p:nvPr>
            <p:custDataLst>
              <p:tags r:id="rId10"/>
            </p:custDataLst>
          </p:nvPr>
        </p:nvSpPr>
        <p:spPr bwMode="auto">
          <a:xfrm>
            <a:off x="1752600" y="4615873"/>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t">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22" action="ppaction://hlinksldjump"/>
            <a:extLst>
              <a:ext uri="{FF2B5EF4-FFF2-40B4-BE49-F238E27FC236}">
                <a16:creationId xmlns:a16="http://schemas.microsoft.com/office/drawing/2014/main" id="{1E6B8395-680D-D2A7-E37F-54E35B624876}"/>
              </a:ext>
            </a:extLst>
          </p:cNvPr>
          <p:cNvSpPr>
            <a:spLocks/>
          </p:cNvSpPr>
          <p:nvPr>
            <p:custDataLst>
              <p:tags r:id="rId11"/>
            </p:custDataLst>
          </p:nvPr>
        </p:nvSpPr>
        <p:spPr bwMode="auto">
          <a:xfrm>
            <a:off x="1752600" y="4922838"/>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2" name="正方形/長方形 11">
            <a:extLst>
              <a:ext uri="{FF2B5EF4-FFF2-40B4-BE49-F238E27FC236}">
                <a16:creationId xmlns:a16="http://schemas.microsoft.com/office/drawing/2014/main" id="{D075C981-47B7-8B8A-AEF8-76FA5D471E6A}"/>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979569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48A328-CB28-FF5E-E916-68096BBD543D}"/>
            </a:ext>
          </a:extLst>
        </p:cNvPr>
        <p:cNvGrpSpPr/>
        <p:nvPr/>
      </p:nvGrpSpPr>
      <p:grpSpPr>
        <a:xfrm>
          <a:off x="0" y="0"/>
          <a:ext cx="0" cy="0"/>
          <a:chOff x="0" y="0"/>
          <a:chExt cx="0" cy="0"/>
        </a:xfrm>
      </p:grpSpPr>
      <p:graphicFrame>
        <p:nvGraphicFramePr>
          <p:cNvPr id="25" name="think-cell data - do not delete" hidden="1">
            <a:extLst>
              <a:ext uri="{FF2B5EF4-FFF2-40B4-BE49-F238E27FC236}">
                <a16:creationId xmlns:a16="http://schemas.microsoft.com/office/drawing/2014/main" id="{4D4E631E-EC16-4DFA-331C-78A7D45298DE}"/>
              </a:ext>
            </a:extLst>
          </p:cNvPr>
          <p:cNvGraphicFramePr>
            <a:graphicFrameLocks/>
          </p:cNvGraphicFramePr>
          <p:nvPr>
            <p:custDataLst>
              <p:tags r:id="rId1"/>
            </p:custDataLst>
            <p:extLst>
              <p:ext uri="{D42A27DB-BD31-4B8C-83A1-F6EECF244321}">
                <p14:modId xmlns:p14="http://schemas.microsoft.com/office/powerpoint/2010/main" val="15578371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561" imgH="561" progId="TCLayout.ActiveDocument.1">
                  <p:embed/>
                </p:oleObj>
              </mc:Choice>
              <mc:Fallback>
                <p:oleObj name="think-cellスライド" r:id="rId3" imgW="561" imgH="561" progId="TCLayout.ActiveDocument.1">
                  <p:embed/>
                  <p:pic>
                    <p:nvPicPr>
                      <p:cNvPr id="25" name="think-cell data - do not delete" hidden="1">
                        <a:extLst>
                          <a:ext uri="{FF2B5EF4-FFF2-40B4-BE49-F238E27FC236}">
                            <a16:creationId xmlns:a16="http://schemas.microsoft.com/office/drawing/2014/main" id="{4D4E631E-EC16-4DFA-331C-78A7D45298D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8D0D35FC-02E4-47ED-CBF9-2FC637178573}"/>
              </a:ext>
            </a:extLst>
          </p:cNvPr>
          <p:cNvSpPr>
            <a:spLocks noGrp="1"/>
          </p:cNvSpPr>
          <p:nvPr>
            <p:ph type="title"/>
          </p:nvPr>
        </p:nvSpPr>
        <p:spPr>
          <a:xfrm>
            <a:off x="201000" y="259200"/>
            <a:ext cx="9504000" cy="673200"/>
          </a:xfrm>
        </p:spPr>
        <p:txBody>
          <a:bodyPr vert="horz" rIns="0">
            <a:spAutoFit/>
          </a:bodyPr>
          <a:lstStyle/>
          <a:p>
            <a:endParaRPr lang="ja-JP" altLang="en-US"/>
          </a:p>
        </p:txBody>
      </p:sp>
      <p:sp>
        <p:nvSpPr>
          <p:cNvPr id="5" name="Text Placeholder 6">
            <a:extLst>
              <a:ext uri="{FF2B5EF4-FFF2-40B4-BE49-F238E27FC236}">
                <a16:creationId xmlns:a16="http://schemas.microsoft.com/office/drawing/2014/main" id="{23D7B5DF-64F6-B90A-EC2F-84DD22291DAC}"/>
              </a:ext>
            </a:extLst>
          </p:cNvPr>
          <p:cNvSpPr>
            <a:spLocks noGrp="1"/>
          </p:cNvSpPr>
          <p:nvPr>
            <p:ph type="body" sz="quarter" idx="12"/>
          </p:nvPr>
        </p:nvSpPr>
        <p:spPr>
          <a:xfrm>
            <a:off x="201000" y="259200"/>
            <a:ext cx="9504000" cy="288925"/>
          </a:xfrm>
        </p:spPr>
        <p:txBody>
          <a:bodyPr/>
          <a:lstStyle/>
          <a:p>
            <a:r>
              <a:rPr lang="ja-JP" altLang="en-US"/>
              <a:t>①経営力（イ）事業戦略</a:t>
            </a:r>
          </a:p>
        </p:txBody>
      </p:sp>
      <p:sp>
        <p:nvSpPr>
          <p:cNvPr id="18" name="四角形: メモ 1">
            <a:extLst>
              <a:ext uri="{FF2B5EF4-FFF2-40B4-BE49-F238E27FC236}">
                <a16:creationId xmlns:a16="http://schemas.microsoft.com/office/drawing/2014/main" id="{D6DC738D-B819-AF9E-89A9-0FB27BE3B5F5}"/>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53" name="正方形/長方形 6">
            <a:extLst>
              <a:ext uri="{FF2B5EF4-FFF2-40B4-BE49-F238E27FC236}">
                <a16:creationId xmlns:a16="http://schemas.microsoft.com/office/drawing/2014/main" id="{2B659787-C429-C0D9-DDEF-6B69885DD900}"/>
              </a:ext>
            </a:extLst>
          </p:cNvPr>
          <p:cNvSpPr/>
          <p:nvPr/>
        </p:nvSpPr>
        <p:spPr>
          <a:xfrm>
            <a:off x="6832600" y="11074"/>
            <a:ext cx="3073400" cy="156632"/>
          </a:xfrm>
          <a:prstGeom prst="rect">
            <a:avLst/>
          </a:prstGeom>
          <a:solidFill>
            <a:schemeClr val="accent3">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本スライドは採択された場合、交付決定後に</a:t>
            </a: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HP</a:t>
            </a: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上で掲載します</a:t>
            </a:r>
          </a:p>
        </p:txBody>
      </p:sp>
      <p:sp>
        <p:nvSpPr>
          <p:cNvPr id="55" name="四角形: メモ 54">
            <a:extLst>
              <a:ext uri="{FF2B5EF4-FFF2-40B4-BE49-F238E27FC236}">
                <a16:creationId xmlns:a16="http://schemas.microsoft.com/office/drawing/2014/main" id="{C5B9C56A-E5BD-7148-9C00-8CF24C356B3B}"/>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grpSp>
        <p:nvGrpSpPr>
          <p:cNvPr id="2" name="RectangleWithLineGroup">
            <a:extLst>
              <a:ext uri="{FF2B5EF4-FFF2-40B4-BE49-F238E27FC236}">
                <a16:creationId xmlns:a16="http://schemas.microsoft.com/office/drawing/2014/main" id="{63428D34-FF0C-BD99-8B61-BCCA1E4D21B8}"/>
              </a:ext>
            </a:extLst>
          </p:cNvPr>
          <p:cNvGrpSpPr/>
          <p:nvPr/>
        </p:nvGrpSpPr>
        <p:grpSpPr>
          <a:xfrm>
            <a:off x="381000" y="914400"/>
            <a:ext cx="9144000" cy="380480"/>
            <a:chOff x="2073603" y="1702803"/>
            <a:chExt cx="2160003" cy="360000"/>
          </a:xfrm>
          <a:noFill/>
        </p:grpSpPr>
        <p:sp>
          <p:nvSpPr>
            <p:cNvPr id="3" name="Rectangle 14">
              <a:extLst>
                <a:ext uri="{FF2B5EF4-FFF2-40B4-BE49-F238E27FC236}">
                  <a16:creationId xmlns:a16="http://schemas.microsoft.com/office/drawing/2014/main" id="{011A930F-AD37-362E-094E-EF8DD2146A4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補助事業の概要</a:t>
              </a:r>
            </a:p>
          </p:txBody>
        </p:sp>
        <p:cxnSp>
          <p:nvCxnSpPr>
            <p:cNvPr id="17" name="Straight Connector 15">
              <a:extLst>
                <a:ext uri="{FF2B5EF4-FFF2-40B4-BE49-F238E27FC236}">
                  <a16:creationId xmlns:a16="http://schemas.microsoft.com/office/drawing/2014/main" id="{1E1E1580-6D64-9B9A-43C4-CA8309936891}"/>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1" name="正方形/長方形 20">
            <a:extLst>
              <a:ext uri="{FF2B5EF4-FFF2-40B4-BE49-F238E27FC236}">
                <a16:creationId xmlns:a16="http://schemas.microsoft.com/office/drawing/2014/main" id="{F7E6A85C-2531-69E9-DB6D-F8E704037CEA}"/>
              </a:ext>
            </a:extLst>
          </p:cNvPr>
          <p:cNvSpPr/>
          <p:nvPr/>
        </p:nvSpPr>
        <p:spPr>
          <a:xfrm>
            <a:off x="834209" y="1411076"/>
            <a:ext cx="5757366" cy="94947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065" indent="-139065">
              <a:buFont typeface="EYInterstate" panose="02000503020000020004" pitchFamily="2" charset="0"/>
              <a:buChar char="•"/>
            </a:pPr>
            <a:r>
              <a:rPr kumimoji="1" lang="ja-JP" altLang="en-US" sz="1200">
                <a:solidFill>
                  <a:schemeClr val="tx1"/>
                </a:solidFill>
                <a:latin typeface="Yu Gothic UI"/>
                <a:ea typeface="Yu Gothic UI"/>
                <a:sym typeface="Yu Gothic UI" panose="020B0500000000000000" pitchFamily="50" charset="-128"/>
              </a:rPr>
              <a:t>補助事業の背景・目的</a:t>
            </a:r>
            <a:r>
              <a:rPr lang="ja-JP" altLang="en-US" sz="1200">
                <a:solidFill>
                  <a:schemeClr val="tx1"/>
                </a:solidFill>
                <a:latin typeface="Yu Gothic UI"/>
                <a:ea typeface="Yu Gothic UI"/>
                <a:sym typeface="Yu Gothic UI" panose="020B0500000000000000" pitchFamily="50" charset="-128"/>
              </a:rPr>
              <a:t>、及び</a:t>
            </a:r>
            <a:r>
              <a:rPr kumimoji="1" lang="ja-JP" altLang="en-US" sz="1200">
                <a:solidFill>
                  <a:schemeClr val="tx1"/>
                </a:solidFill>
                <a:latin typeface="Yu Gothic UI"/>
                <a:ea typeface="Yu Gothic UI"/>
                <a:sym typeface="Yu Gothic UI" panose="020B0500000000000000" pitchFamily="50" charset="-128"/>
              </a:rPr>
              <a:t>現在抱えている課題についても記載してください。</a:t>
            </a:r>
            <a:endParaRPr lang="en-US" altLang="ja-JP">
              <a:solidFill>
                <a:schemeClr val="tx1"/>
              </a:solidFill>
              <a:latin typeface="Yu Gothic UI"/>
              <a:ea typeface="Yu Gothic UI"/>
            </a:endParaRPr>
          </a:p>
        </p:txBody>
      </p:sp>
      <p:sp>
        <p:nvSpPr>
          <p:cNvPr id="23" name="正方形/長方形 13">
            <a:extLst>
              <a:ext uri="{FF2B5EF4-FFF2-40B4-BE49-F238E27FC236}">
                <a16:creationId xmlns:a16="http://schemas.microsoft.com/office/drawing/2014/main" id="{8E0660D9-104A-5F2E-5CD0-9F0C87A9A929}"/>
              </a:ext>
            </a:extLst>
          </p:cNvPr>
          <p:cNvSpPr/>
          <p:nvPr/>
        </p:nvSpPr>
        <p:spPr>
          <a:xfrm>
            <a:off x="204208" y="1415710"/>
            <a:ext cx="630000" cy="94648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課題</a:t>
            </a:r>
          </a:p>
        </p:txBody>
      </p:sp>
      <p:cxnSp>
        <p:nvCxnSpPr>
          <p:cNvPr id="26" name="直線コネクタ 25">
            <a:extLst>
              <a:ext uri="{FF2B5EF4-FFF2-40B4-BE49-F238E27FC236}">
                <a16:creationId xmlns:a16="http://schemas.microsoft.com/office/drawing/2014/main" id="{607FC24C-82B2-9555-EDAF-C8366A188F95}"/>
              </a:ext>
            </a:extLst>
          </p:cNvPr>
          <p:cNvCxnSpPr>
            <a:cxnSpLocks/>
          </p:cNvCxnSpPr>
          <p:nvPr/>
        </p:nvCxnSpPr>
        <p:spPr>
          <a:xfrm flipH="1">
            <a:off x="910707" y="2418662"/>
            <a:ext cx="5867392"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7" name="正方形/長方形 2051">
            <a:extLst>
              <a:ext uri="{FF2B5EF4-FFF2-40B4-BE49-F238E27FC236}">
                <a16:creationId xmlns:a16="http://schemas.microsoft.com/office/drawing/2014/main" id="{96205465-F954-A26F-D7AF-9F6AE19890D6}"/>
              </a:ext>
            </a:extLst>
          </p:cNvPr>
          <p:cNvSpPr/>
          <p:nvPr/>
        </p:nvSpPr>
        <p:spPr>
          <a:xfrm>
            <a:off x="859208" y="5258525"/>
            <a:ext cx="5973391" cy="134027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設備投資の内容を記載してください。</a:t>
            </a:r>
            <a:endPar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139303" indent="-139303">
              <a:buFont typeface="EYInterstate" panose="02000503020000020004" pitchFamily="2" charset="0"/>
              <a:buChar char="•"/>
            </a:pP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設備投資が課題を解決し得ること、労働生産性向上につながる点も記載してください。</a:t>
            </a:r>
            <a:endPar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8" name="正方形/長方形 2052">
            <a:extLst>
              <a:ext uri="{FF2B5EF4-FFF2-40B4-BE49-F238E27FC236}">
                <a16:creationId xmlns:a16="http://schemas.microsoft.com/office/drawing/2014/main" id="{D21BBB3F-9AC3-612D-C39F-153BD15272DD}"/>
              </a:ext>
            </a:extLst>
          </p:cNvPr>
          <p:cNvSpPr/>
          <p:nvPr/>
        </p:nvSpPr>
        <p:spPr>
          <a:xfrm>
            <a:off x="204208" y="5258524"/>
            <a:ext cx="630000" cy="1340276"/>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投資の</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内容</a:t>
            </a:r>
          </a:p>
        </p:txBody>
      </p:sp>
      <p:sp>
        <p:nvSpPr>
          <p:cNvPr id="29" name="正方形/長方形 2058">
            <a:extLst>
              <a:ext uri="{FF2B5EF4-FFF2-40B4-BE49-F238E27FC236}">
                <a16:creationId xmlns:a16="http://schemas.microsoft.com/office/drawing/2014/main" id="{3FD88AD9-ABB1-2625-9893-170EF7359868}"/>
              </a:ext>
            </a:extLst>
          </p:cNvPr>
          <p:cNvSpPr/>
          <p:nvPr/>
        </p:nvSpPr>
        <p:spPr>
          <a:xfrm>
            <a:off x="6914176" y="2101354"/>
            <a:ext cx="2795782" cy="2115759"/>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rgbClr val="575757"/>
                </a:solidFill>
                <a:latin typeface="Yu Gothic UI"/>
                <a:ea typeface="Yu Gothic UI"/>
                <a:sym typeface="Yu Gothic UI" panose="020B0500000000000000" pitchFamily="50" charset="-128"/>
              </a:rPr>
              <a:t>写真等を活用し、設備投資内容が</a:t>
            </a:r>
            <a:br>
              <a:rPr lang="en-US" altLang="ja-JP" sz="1200">
                <a:latin typeface="Yu Gothic UI" panose="020B0500000000000000" pitchFamily="50" charset="-128"/>
                <a:ea typeface="Yu Gothic UI" panose="020B0500000000000000" pitchFamily="50" charset="-128"/>
              </a:rPr>
            </a:br>
            <a:r>
              <a:rPr kumimoji="1" lang="ja-JP" altLang="en-US" sz="1200">
                <a:solidFill>
                  <a:srgbClr val="575757"/>
                </a:solidFill>
                <a:latin typeface="Yu Gothic UI"/>
                <a:ea typeface="Yu Gothic UI"/>
                <a:sym typeface="Yu Gothic UI" panose="020B0500000000000000" pitchFamily="50" charset="-128"/>
              </a:rPr>
              <a:t>伝わりやすいよう工夫</a:t>
            </a:r>
            <a:r>
              <a:rPr lang="ja-JP" altLang="en-US" sz="1200">
                <a:solidFill>
                  <a:srgbClr val="575757"/>
                </a:solidFill>
                <a:latin typeface="Yu Gothic UI"/>
                <a:ea typeface="Yu Gothic UI"/>
                <a:sym typeface="Yu Gothic UI" panose="020B0500000000000000" pitchFamily="50" charset="-128"/>
              </a:rPr>
              <a:t>して</a:t>
            </a:r>
            <a:r>
              <a:rPr kumimoji="1" lang="ja-JP" altLang="en-US" sz="1200">
                <a:solidFill>
                  <a:srgbClr val="575757"/>
                </a:solidFill>
                <a:latin typeface="Yu Gothic UI"/>
                <a:ea typeface="Yu Gothic UI"/>
                <a:sym typeface="Yu Gothic UI" panose="020B0500000000000000" pitchFamily="50" charset="-128"/>
              </a:rPr>
              <a:t>ください。</a:t>
            </a:r>
          </a:p>
        </p:txBody>
      </p:sp>
      <p:sp>
        <p:nvSpPr>
          <p:cNvPr id="31" name="正方形/長方形 2051">
            <a:extLst>
              <a:ext uri="{FF2B5EF4-FFF2-40B4-BE49-F238E27FC236}">
                <a16:creationId xmlns:a16="http://schemas.microsoft.com/office/drawing/2014/main" id="{E98F6976-FC0B-8C0C-842A-12A679C46BA1}"/>
              </a:ext>
            </a:extLst>
          </p:cNvPr>
          <p:cNvSpPr/>
          <p:nvPr/>
        </p:nvSpPr>
        <p:spPr>
          <a:xfrm>
            <a:off x="834208" y="2461720"/>
            <a:ext cx="5418597" cy="266809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065" indent="-139065">
              <a:buFont typeface="EYInterstate" panose="02000503020000020004" pitchFamily="2" charset="0"/>
              <a:buChar char="•"/>
            </a:pPr>
            <a:r>
              <a:rPr kumimoji="1" lang="ja-JP" altLang="en-US" sz="12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当該補助事業が事業戦略に効果的に組み込まれていることを記載してください。</a:t>
            </a:r>
            <a:endParaRPr lang="en-US" altLang="ja-JP" dirty="0"/>
          </a:p>
          <a:p>
            <a:r>
              <a:rPr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例）</a:t>
            </a:r>
          </a:p>
          <a:p>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①</a:t>
            </a: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工場の新設</a:t>
            </a:r>
          </a:p>
          <a:p>
            <a:pPr marL="139065" indent="-139065">
              <a:buFont typeface="EYInterstate" panose="02000503020000020004" pitchFamily="2" charset="0"/>
              <a:buChar char="•"/>
            </a:pPr>
            <a:r>
              <a:rPr kumimoji="1" lang="ja-JP" altLang="en-US" sz="800" dirty="0">
                <a:solidFill>
                  <a:schemeClr val="tx1"/>
                </a:solidFill>
                <a:latin typeface="Yu Gothic UI"/>
                <a:ea typeface="Yu Gothic UI"/>
                <a:sym typeface="Yu Gothic UI" panose="020B0500000000000000" pitchFamily="50" charset="-128"/>
              </a:rPr>
              <a:t>需要が供給力を</a:t>
            </a:r>
            <a:r>
              <a:rPr lang="ja-JP" altLang="en-US" sz="800" dirty="0">
                <a:solidFill>
                  <a:schemeClr val="tx1"/>
                </a:solidFill>
                <a:latin typeface="Yu Gothic UI"/>
                <a:ea typeface="Yu Gothic UI"/>
                <a:sym typeface="Yu Gothic UI" panose="020B0500000000000000" pitchFamily="50" charset="-128"/>
              </a:rPr>
              <a:t>１</a:t>
            </a:r>
            <a:r>
              <a:rPr kumimoji="1" lang="ja-JP" altLang="en-US" sz="800" dirty="0">
                <a:solidFill>
                  <a:schemeClr val="tx1"/>
                </a:solidFill>
                <a:latin typeface="Yu Gothic UI"/>
                <a:ea typeface="Yu Gothic UI"/>
                <a:sym typeface="Yu Gothic UI" panose="020B0500000000000000" pitchFamily="50" charset="-128"/>
              </a:rPr>
              <a:t>日あたり○○百個上回っているため、</a:t>
            </a:r>
            <a:r>
              <a:rPr kumimoji="1" lang="en-US" altLang="ja-JP" sz="800" dirty="0">
                <a:solidFill>
                  <a:schemeClr val="tx1"/>
                </a:solidFill>
                <a:latin typeface="Yu Gothic UI"/>
                <a:ea typeface="Yu Gothic UI"/>
                <a:sym typeface="Yu Gothic UI" panose="020B0500000000000000" pitchFamily="50" charset="-128"/>
              </a:rPr>
              <a:t>A</a:t>
            </a:r>
            <a:r>
              <a:rPr kumimoji="1" lang="ja-JP" altLang="en-US" sz="800" dirty="0">
                <a:solidFill>
                  <a:schemeClr val="tx1"/>
                </a:solidFill>
                <a:latin typeface="Yu Gothic UI"/>
                <a:ea typeface="Yu Gothic UI"/>
                <a:sym typeface="Yu Gothic UI" panose="020B0500000000000000" pitchFamily="50" charset="-128"/>
              </a:rPr>
              <a:t>工場を新設し、供給力２倍を実現。</a:t>
            </a:r>
            <a:endParaRPr lang="ja-JP" altLang="en-US" sz="800" dirty="0">
              <a:solidFill>
                <a:schemeClr val="tx1"/>
              </a:solidFill>
              <a:latin typeface="Yu Gothic UI"/>
              <a:ea typeface="Yu Gothic UI"/>
            </a:endParaRPr>
          </a:p>
          <a:p>
            <a:pPr marL="139065" indent="-139065">
              <a:buFont typeface="EYInterstate" panose="02000503020000020004" pitchFamily="2" charset="0"/>
              <a:buChar char="•"/>
            </a:pP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工場は○○県や○○地域へのアクセスが良く、これまで未進出地域であった○○市の消費を取り込む。</a:t>
            </a:r>
            <a:endParaRPr lang="ja-JP" altLang="en-US" sz="800" dirty="0">
              <a:solidFill>
                <a:schemeClr val="tx1"/>
              </a:solidFill>
              <a:latin typeface="Yu Gothic UI" panose="020B0500000000000000" pitchFamily="50" charset="-128"/>
              <a:ea typeface="Yu Gothic UI" panose="020B0500000000000000" pitchFamily="50" charset="-128"/>
            </a:endParaRPr>
          </a:p>
          <a:p>
            <a:pPr marL="139065" indent="-139065">
              <a:buFont typeface="EYInterstate" panose="02000503020000020004" pitchFamily="2" charset="0"/>
              <a:buChar char="•"/>
            </a:pPr>
            <a:r>
              <a:rPr lang="ja-JP" altLang="en-US" sz="800" dirty="0">
                <a:solidFill>
                  <a:schemeClr val="tx1"/>
                </a:solidFill>
                <a:latin typeface="Yu Gothic UI"/>
                <a:ea typeface="Yu Gothic UI"/>
                <a:sym typeface="Yu Gothic UI" panose="020B0500000000000000" pitchFamily="50" charset="-128"/>
              </a:rPr>
              <a:t>１</a:t>
            </a:r>
            <a:r>
              <a:rPr kumimoji="1" lang="ja-JP" altLang="en-US" sz="800" dirty="0">
                <a:solidFill>
                  <a:schemeClr val="tx1"/>
                </a:solidFill>
                <a:latin typeface="Yu Gothic UI"/>
                <a:ea typeface="Yu Gothic UI"/>
                <a:sym typeface="Yu Gothic UI" panose="020B0500000000000000" pitchFamily="50" charset="-128"/>
              </a:rPr>
              <a:t>日あたりの生産量は○○百個、従業員は○○人ほどが勤務予定。</a:t>
            </a:r>
            <a:endParaRPr lang="ja-JP" altLang="en-US" sz="800" dirty="0">
              <a:solidFill>
                <a:schemeClr val="tx1"/>
              </a:solidFill>
            </a:endParaRPr>
          </a:p>
          <a:p>
            <a:pPr marL="139065" indent="-139065">
              <a:buFont typeface="EYInterstate" panose="02000503020000020004" pitchFamily="2" charset="0"/>
              <a:buChar char="•"/>
            </a:pP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将来的には分散している工場を</a:t>
            </a: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工場を中心に集約を図り、</a:t>
            </a:r>
            <a:r>
              <a:rPr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さらに</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生産効率化</a:t>
            </a:r>
            <a:r>
              <a:rPr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t>
            </a:r>
            <a:endParaRPr lang="ja-JP" altLang="en-US" sz="800" dirty="0">
              <a:solidFill>
                <a:schemeClr val="tx1"/>
              </a:solidFill>
              <a:latin typeface="Yu Gothic UI" panose="020B0500000000000000" pitchFamily="50" charset="-128"/>
              <a:ea typeface="Yu Gothic UI" panose="020B0500000000000000" pitchFamily="50" charset="-128"/>
            </a:endParaRPr>
          </a:p>
          <a:p>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②建設現場の省力化を実現</a:t>
            </a:r>
          </a:p>
          <a:p>
            <a:pPr marL="139065" indent="-139065">
              <a:buFont typeface="EYInterstate" panose="02000503020000020004" pitchFamily="2" charset="0"/>
              <a:buChar char="•"/>
            </a:pP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現場あたりの作業員数は○○人。今後需要を</a:t>
            </a:r>
            <a:r>
              <a:rPr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取り込む</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ためには</a:t>
            </a: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ICT</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建機導入が不可欠</a:t>
            </a:r>
            <a:endParaRPr lang="ja-JP" altLang="en-US" sz="800" dirty="0">
              <a:solidFill>
                <a:schemeClr val="tx1"/>
              </a:solidFill>
              <a:latin typeface="Yu Gothic UI" panose="020B0500000000000000" pitchFamily="50" charset="-128"/>
              <a:ea typeface="Yu Gothic UI" panose="020B0500000000000000" pitchFamily="50" charset="-128"/>
            </a:endParaRPr>
          </a:p>
          <a:p>
            <a:pPr marL="139065" indent="-139065">
              <a:buFont typeface="EYInterstate" panose="02000503020000020004" pitchFamily="2" charset="0"/>
              <a:buChar char="•"/>
            </a:pP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○○領域への進出に適した</a:t>
            </a: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ICT</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建機を導入。</a:t>
            </a:r>
            <a:endParaRPr lang="ja-JP" altLang="en-US" sz="800" dirty="0">
              <a:solidFill>
                <a:schemeClr val="tx1"/>
              </a:solidFill>
              <a:latin typeface="Yu Gothic UI" panose="020B0500000000000000" pitchFamily="50" charset="-128"/>
              <a:ea typeface="Yu Gothic UI" panose="020B0500000000000000" pitchFamily="50" charset="-128"/>
            </a:endParaRPr>
          </a:p>
          <a:p>
            <a:pPr marL="139065" indent="-139065">
              <a:buFont typeface="EYInterstate" panose="02000503020000020004" pitchFamily="2" charset="0"/>
              <a:buChar char="•"/>
            </a:pP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既存建機を</a:t>
            </a: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ICT</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建機に置き換えることで、省人省力化を実現。</a:t>
            </a:r>
            <a:endParaRPr lang="ja-JP" altLang="en-US" sz="800" dirty="0">
              <a:solidFill>
                <a:schemeClr val="tx1"/>
              </a:solidFill>
              <a:latin typeface="Yu Gothic UI" panose="020B0500000000000000" pitchFamily="50" charset="-128"/>
              <a:ea typeface="Yu Gothic UI" panose="020B0500000000000000" pitchFamily="50" charset="-128"/>
            </a:endParaRPr>
          </a:p>
          <a:p>
            <a:pPr marL="139065" indent="-139065">
              <a:buFont typeface="EYInterstate" panose="02000503020000020004" pitchFamily="2" charset="0"/>
              <a:buChar char="•"/>
            </a:pP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ICT</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建機導入により作業員数は○○人で対応可能に。</a:t>
            </a:r>
            <a:endParaRPr lang="ja-JP" altLang="en-US" sz="800" dirty="0">
              <a:solidFill>
                <a:schemeClr val="tx1"/>
              </a:solidFill>
              <a:latin typeface="Yu Gothic UI" panose="020B0500000000000000" pitchFamily="50" charset="-128"/>
              <a:ea typeface="Yu Gothic UI" panose="020B0500000000000000" pitchFamily="50" charset="-128"/>
            </a:endParaRPr>
          </a:p>
          <a:p>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③既存工場</a:t>
            </a: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におけるスマートファクトリー化</a:t>
            </a:r>
          </a:p>
          <a:p>
            <a:pPr marL="139065" indent="-139065">
              <a:buFont typeface="EYInterstate" panose="02000503020000020004" pitchFamily="2" charset="0"/>
              <a:buChar char="•"/>
            </a:pPr>
            <a:r>
              <a:rPr kumimoji="1" lang="ja-JP" altLang="en-US" sz="800" dirty="0">
                <a:solidFill>
                  <a:schemeClr val="tx1"/>
                </a:solidFill>
                <a:latin typeface="Yu Gothic UI"/>
                <a:ea typeface="Yu Gothic UI"/>
                <a:sym typeface="Yu Gothic UI" panose="020B0500000000000000" pitchFamily="50" charset="-128"/>
              </a:rPr>
              <a:t>既存工場</a:t>
            </a:r>
            <a:r>
              <a:rPr kumimoji="1" lang="en-US" altLang="ja-JP" sz="800" dirty="0">
                <a:solidFill>
                  <a:schemeClr val="tx1"/>
                </a:solidFill>
                <a:latin typeface="Yu Gothic UI"/>
                <a:ea typeface="Yu Gothic UI"/>
                <a:sym typeface="Yu Gothic UI" panose="020B0500000000000000" pitchFamily="50" charset="-128"/>
              </a:rPr>
              <a:t>B</a:t>
            </a:r>
            <a:r>
              <a:rPr kumimoji="1" lang="ja-JP" altLang="en-US" sz="800" dirty="0">
                <a:solidFill>
                  <a:schemeClr val="tx1"/>
                </a:solidFill>
                <a:latin typeface="Yu Gothic UI"/>
                <a:ea typeface="Yu Gothic UI"/>
                <a:sym typeface="Yu Gothic UI" panose="020B0500000000000000" pitchFamily="50" charset="-128"/>
              </a:rPr>
              <a:t>では、</a:t>
            </a:r>
            <a:r>
              <a:rPr lang="ja-JP" altLang="en-US" sz="800" dirty="0">
                <a:solidFill>
                  <a:schemeClr val="tx1"/>
                </a:solidFill>
                <a:latin typeface="Yu Gothic UI"/>
                <a:ea typeface="Yu Gothic UI"/>
                <a:sym typeface="Yu Gothic UI" panose="020B0500000000000000" pitchFamily="50" charset="-128"/>
              </a:rPr>
              <a:t>１</a:t>
            </a:r>
            <a:r>
              <a:rPr kumimoji="1" lang="ja-JP" altLang="en-US" sz="800" dirty="0">
                <a:solidFill>
                  <a:schemeClr val="tx1"/>
                </a:solidFill>
                <a:latin typeface="Yu Gothic UI"/>
                <a:ea typeface="Yu Gothic UI"/>
                <a:sym typeface="Yu Gothic UI" panose="020B0500000000000000" pitchFamily="50" charset="-128"/>
              </a:rPr>
              <a:t>日あたりの生産量が○百個。周辺地域に新設工場用地を確保できない状態。</a:t>
            </a:r>
            <a:endParaRPr lang="ja-JP" altLang="en-US" sz="800" dirty="0">
              <a:solidFill>
                <a:schemeClr val="tx1"/>
              </a:solidFill>
              <a:latin typeface="Yu Gothic UI"/>
              <a:ea typeface="Yu Gothic UI"/>
            </a:endParaRPr>
          </a:p>
          <a:p>
            <a:pPr marL="139065" indent="-139065">
              <a:buFont typeface="EYInterstate" panose="02000503020000020004" pitchFamily="2" charset="0"/>
              <a:buChar char="•"/>
            </a:pPr>
            <a:r>
              <a:rPr kumimoji="1" lang="ja-JP" altLang="en-US" sz="800" dirty="0">
                <a:solidFill>
                  <a:schemeClr val="tx1"/>
                </a:solidFill>
                <a:latin typeface="Yu Gothic UI"/>
                <a:ea typeface="Yu Gothic UI"/>
                <a:sym typeface="Yu Gothic UI" panose="020B0500000000000000" pitchFamily="50" charset="-128"/>
              </a:rPr>
              <a:t>既存工場</a:t>
            </a:r>
            <a:r>
              <a:rPr kumimoji="1" lang="en-US" altLang="ja-JP" sz="800" dirty="0">
                <a:solidFill>
                  <a:schemeClr val="tx1"/>
                </a:solidFill>
                <a:latin typeface="Yu Gothic UI"/>
                <a:ea typeface="Yu Gothic UI"/>
                <a:sym typeface="Yu Gothic UI" panose="020B0500000000000000" pitchFamily="50" charset="-128"/>
              </a:rPr>
              <a:t>B</a:t>
            </a:r>
            <a:r>
              <a:rPr kumimoji="1" lang="ja-JP" altLang="en-US" sz="800" dirty="0">
                <a:solidFill>
                  <a:schemeClr val="tx1"/>
                </a:solidFill>
                <a:latin typeface="Yu Gothic UI"/>
                <a:ea typeface="Yu Gothic UI"/>
                <a:sym typeface="Yu Gothic UI" panose="020B0500000000000000" pitchFamily="50" charset="-128"/>
              </a:rPr>
              <a:t>に、</a:t>
            </a:r>
            <a:r>
              <a:rPr kumimoji="1" lang="en-US" altLang="ja-JP" sz="800" dirty="0">
                <a:solidFill>
                  <a:schemeClr val="tx1"/>
                </a:solidFill>
                <a:latin typeface="Yu Gothic UI"/>
                <a:ea typeface="Yu Gothic UI"/>
                <a:sym typeface="Yu Gothic UI" panose="020B0500000000000000" pitchFamily="50" charset="-128"/>
              </a:rPr>
              <a:t>AI</a:t>
            </a:r>
            <a:r>
              <a:rPr kumimoji="1" lang="ja-JP" altLang="en-US" sz="800" dirty="0">
                <a:solidFill>
                  <a:schemeClr val="tx1"/>
                </a:solidFill>
                <a:latin typeface="Yu Gothic UI"/>
                <a:ea typeface="Yu Gothic UI"/>
                <a:sym typeface="Yu Gothic UI" panose="020B0500000000000000" pitchFamily="50" charset="-128"/>
              </a:rPr>
              <a:t>・ロボットを導入。スマートファクトリー化することで、</a:t>
            </a:r>
            <a:r>
              <a:rPr lang="ja-JP" altLang="en-US" sz="800" dirty="0">
                <a:solidFill>
                  <a:schemeClr val="tx1"/>
                </a:solidFill>
                <a:latin typeface="Yu Gothic UI"/>
                <a:ea typeface="Yu Gothic UI"/>
                <a:sym typeface="Yu Gothic UI" panose="020B0500000000000000" pitchFamily="50" charset="-128"/>
              </a:rPr>
              <a:t>１</a:t>
            </a:r>
            <a:r>
              <a:rPr kumimoji="1" lang="ja-JP" altLang="en-US" sz="800" dirty="0">
                <a:solidFill>
                  <a:schemeClr val="tx1"/>
                </a:solidFill>
                <a:latin typeface="Yu Gothic UI"/>
                <a:ea typeface="Yu Gothic UI"/>
                <a:sym typeface="Yu Gothic UI" panose="020B0500000000000000" pitchFamily="50" charset="-128"/>
              </a:rPr>
              <a:t>日あたりの生産量を○百個へ○倍に。</a:t>
            </a:r>
            <a:endParaRPr lang="ja-JP" altLang="en-US" sz="800" dirty="0">
              <a:solidFill>
                <a:schemeClr val="tx1"/>
              </a:solidFill>
              <a:latin typeface="Yu Gothic UI"/>
              <a:ea typeface="Yu Gothic UI"/>
            </a:endParaRPr>
          </a:p>
          <a:p>
            <a:pPr marL="139065" indent="-139065">
              <a:buFont typeface="EYInterstate" panose="02000503020000020004" pitchFamily="2" charset="0"/>
              <a:buChar char="•"/>
            </a:pP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空いたスペースには</a:t>
            </a: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EC</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用の配送スペースを新設するなど、更なる販路拡大を図る</a:t>
            </a:r>
            <a:endParaRPr lang="ja-JP" altLang="en-US" sz="800" dirty="0">
              <a:solidFill>
                <a:schemeClr val="tx1"/>
              </a:solidFill>
              <a:latin typeface="Yu Gothic UI" panose="020B0500000000000000" pitchFamily="50" charset="-128"/>
              <a:ea typeface="Yu Gothic UI" panose="020B0500000000000000" pitchFamily="50" charset="-128"/>
            </a:endParaRPr>
          </a:p>
          <a:p>
            <a:pPr marL="139065" indent="-139065">
              <a:buFont typeface="EYInterstate" panose="02000503020000020004" pitchFamily="2" charset="0"/>
              <a:buChar char="•"/>
            </a:pPr>
            <a:r>
              <a:rPr kumimoji="1" lang="ja-JP" altLang="en-US" sz="800" dirty="0">
                <a:solidFill>
                  <a:schemeClr val="tx1"/>
                </a:solidFill>
                <a:latin typeface="Yu Gothic UI"/>
                <a:ea typeface="Yu Gothic UI"/>
                <a:sym typeface="Yu Gothic UI" panose="020B0500000000000000" pitchFamily="50" charset="-128"/>
              </a:rPr>
              <a:t>従来は、従業員○人を要していたところ○人で、工場</a:t>
            </a:r>
            <a:r>
              <a:rPr kumimoji="1" lang="en-US" altLang="ja-JP" sz="800" dirty="0">
                <a:solidFill>
                  <a:schemeClr val="tx1"/>
                </a:solidFill>
                <a:latin typeface="Yu Gothic UI"/>
                <a:ea typeface="Yu Gothic UI"/>
                <a:sym typeface="Yu Gothic UI" panose="020B0500000000000000" pitchFamily="50" charset="-128"/>
              </a:rPr>
              <a:t>B</a:t>
            </a:r>
            <a:r>
              <a:rPr kumimoji="1" lang="ja-JP" altLang="en-US" sz="800" dirty="0">
                <a:solidFill>
                  <a:schemeClr val="tx1"/>
                </a:solidFill>
                <a:latin typeface="Yu Gothic UI"/>
                <a:ea typeface="Yu Gothic UI"/>
                <a:sym typeface="Yu Gothic UI" panose="020B0500000000000000" pitchFamily="50" charset="-128"/>
              </a:rPr>
              <a:t>の売上は○倍、</a:t>
            </a:r>
            <a:r>
              <a:rPr lang="ja-JP" altLang="en-US" sz="800" dirty="0">
                <a:solidFill>
                  <a:schemeClr val="tx1"/>
                </a:solidFill>
                <a:latin typeface="Yu Gothic UI"/>
                <a:ea typeface="Yu Gothic UI"/>
                <a:sym typeface="Yu Gothic UI" panose="020B0500000000000000" pitchFamily="50" charset="-128"/>
              </a:rPr>
              <a:t>１</a:t>
            </a:r>
            <a:r>
              <a:rPr kumimoji="1" lang="ja-JP" altLang="en-US" sz="800" dirty="0">
                <a:solidFill>
                  <a:schemeClr val="tx1"/>
                </a:solidFill>
                <a:latin typeface="Yu Gothic UI"/>
                <a:ea typeface="Yu Gothic UI"/>
                <a:sym typeface="Yu Gothic UI" panose="020B0500000000000000" pitchFamily="50" charset="-128"/>
              </a:rPr>
              <a:t>人あたりの生産量は○倍を実現</a:t>
            </a:r>
            <a:endParaRPr lang="ja-JP" altLang="en-US" sz="800" dirty="0">
              <a:solidFill>
                <a:schemeClr val="tx1"/>
              </a:solidFill>
              <a:latin typeface="Yu Gothic UI"/>
              <a:ea typeface="Yu Gothic UI"/>
            </a:endParaRPr>
          </a:p>
        </p:txBody>
      </p:sp>
      <p:sp>
        <p:nvSpPr>
          <p:cNvPr id="33" name="正方形/長方形 2052">
            <a:extLst>
              <a:ext uri="{FF2B5EF4-FFF2-40B4-BE49-F238E27FC236}">
                <a16:creationId xmlns:a16="http://schemas.microsoft.com/office/drawing/2014/main" id="{692192E1-B1E0-BF5E-1E5B-67D58E3EFA64}"/>
              </a:ext>
            </a:extLst>
          </p:cNvPr>
          <p:cNvSpPr/>
          <p:nvPr/>
        </p:nvSpPr>
        <p:spPr>
          <a:xfrm>
            <a:off x="204208" y="2475127"/>
            <a:ext cx="630000" cy="2670468"/>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事業の内容</a:t>
            </a:r>
          </a:p>
        </p:txBody>
      </p:sp>
      <p:grpSp>
        <p:nvGrpSpPr>
          <p:cNvPr id="34" name="グループ化 33">
            <a:extLst>
              <a:ext uri="{FF2B5EF4-FFF2-40B4-BE49-F238E27FC236}">
                <a16:creationId xmlns:a16="http://schemas.microsoft.com/office/drawing/2014/main" id="{76266418-8ECC-A3F8-DD80-8951B1CD66E7}"/>
              </a:ext>
            </a:extLst>
          </p:cNvPr>
          <p:cNvGrpSpPr/>
          <p:nvPr/>
        </p:nvGrpSpPr>
        <p:grpSpPr>
          <a:xfrm>
            <a:off x="6914176" y="1420304"/>
            <a:ext cx="2797096" cy="538672"/>
            <a:chOff x="6914176" y="1420303"/>
            <a:chExt cx="2797096" cy="939421"/>
          </a:xfrm>
        </p:grpSpPr>
        <p:sp>
          <p:nvSpPr>
            <p:cNvPr id="35" name="正方形/長方形 7">
              <a:extLst>
                <a:ext uri="{FF2B5EF4-FFF2-40B4-BE49-F238E27FC236}">
                  <a16:creationId xmlns:a16="http://schemas.microsoft.com/office/drawing/2014/main" id="{038B3529-E09F-A900-9955-B1943F5A60D3}"/>
                </a:ext>
              </a:extLst>
            </p:cNvPr>
            <p:cNvSpPr/>
            <p:nvPr/>
          </p:nvSpPr>
          <p:spPr>
            <a:xfrm>
              <a:off x="7923384" y="1420303"/>
              <a:ext cx="1787888" cy="93918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百万円</a:t>
              </a:r>
              <a:endPar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algn="ctr"/>
              <a:r>
                <a:rPr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XXX</a:t>
              </a:r>
              <a:r>
                <a:rPr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百万円）</a:t>
              </a:r>
              <a:endParaRPr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正方形/長方形 13">
              <a:extLst>
                <a:ext uri="{FF2B5EF4-FFF2-40B4-BE49-F238E27FC236}">
                  <a16:creationId xmlns:a16="http://schemas.microsoft.com/office/drawing/2014/main" id="{1A588D4B-B436-C2A8-F834-3C19A59D0253}"/>
                </a:ext>
              </a:extLst>
            </p:cNvPr>
            <p:cNvSpPr/>
            <p:nvPr/>
          </p:nvSpPr>
          <p:spPr>
            <a:xfrm>
              <a:off x="6914176" y="1420303"/>
              <a:ext cx="1020071" cy="939421"/>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事業費</a:t>
              </a:r>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（補助申請額）</a:t>
              </a:r>
            </a:p>
          </p:txBody>
        </p:sp>
      </p:grpSp>
      <p:graphicFrame>
        <p:nvGraphicFramePr>
          <p:cNvPr id="38" name="表 15">
            <a:extLst>
              <a:ext uri="{FF2B5EF4-FFF2-40B4-BE49-F238E27FC236}">
                <a16:creationId xmlns:a16="http://schemas.microsoft.com/office/drawing/2014/main" id="{5BDDEA25-C4D5-8DEB-E7E7-CD8BA69EB824}"/>
              </a:ext>
            </a:extLst>
          </p:cNvPr>
          <p:cNvGraphicFramePr>
            <a:graphicFrameLocks noGrp="1"/>
          </p:cNvGraphicFramePr>
          <p:nvPr>
            <p:extLst>
              <p:ext uri="{D42A27DB-BD31-4B8C-83A1-F6EECF244321}">
                <p14:modId xmlns:p14="http://schemas.microsoft.com/office/powerpoint/2010/main" val="1406931234"/>
              </p:ext>
            </p:extLst>
          </p:nvPr>
        </p:nvGraphicFramePr>
        <p:xfrm>
          <a:off x="6914176" y="4374478"/>
          <a:ext cx="2797782" cy="1613154"/>
        </p:xfrm>
        <a:graphic>
          <a:graphicData uri="http://schemas.openxmlformats.org/drawingml/2006/table">
            <a:tbl>
              <a:tblPr firstRow="1" bandRow="1">
                <a:tableStyleId>{5C22544A-7EE6-4342-B048-85BDC9FD1C3A}</a:tableStyleId>
              </a:tblPr>
              <a:tblGrid>
                <a:gridCol w="945220">
                  <a:extLst>
                    <a:ext uri="{9D8B030D-6E8A-4147-A177-3AD203B41FA5}">
                      <a16:colId xmlns:a16="http://schemas.microsoft.com/office/drawing/2014/main" val="574974242"/>
                    </a:ext>
                  </a:extLst>
                </a:gridCol>
                <a:gridCol w="804544">
                  <a:extLst>
                    <a:ext uri="{9D8B030D-6E8A-4147-A177-3AD203B41FA5}">
                      <a16:colId xmlns:a16="http://schemas.microsoft.com/office/drawing/2014/main" val="2166087666"/>
                    </a:ext>
                  </a:extLst>
                </a:gridCol>
                <a:gridCol w="1048018">
                  <a:extLst>
                    <a:ext uri="{9D8B030D-6E8A-4147-A177-3AD203B41FA5}">
                      <a16:colId xmlns:a16="http://schemas.microsoft.com/office/drawing/2014/main" val="2826815550"/>
                    </a:ext>
                  </a:extLst>
                </a:gridCol>
              </a:tblGrid>
              <a:tr h="141606">
                <a:tc gridSpan="3">
                  <a:txBody>
                    <a:bodyPr/>
                    <a:lstStyle/>
                    <a:p>
                      <a:pPr algn="ctr"/>
                      <a:r>
                        <a:rPr kumimoji="1" lang="ja-JP" altLang="en-US" sz="1200" b="1" i="0" u="none" strike="noStrike" kern="1200" cap="none" spc="0" normalizeH="0" baseline="0" noProof="0" dirty="0">
                          <a:ln>
                            <a:noFill/>
                          </a:ln>
                          <a:solidFill>
                            <a:prstClr val="black"/>
                          </a:solidFill>
                          <a:effectLst/>
                          <a:uLnTx/>
                          <a:uFillTx/>
                          <a:latin typeface="+mn-ea"/>
                          <a:ea typeface="+mn-ea"/>
                          <a:cs typeface="+mn-cs"/>
                        </a:rPr>
                        <a:t>補助事業における目標値</a:t>
                      </a: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BEEF4"/>
                    </a:solidFill>
                  </a:tcPr>
                </a:tc>
                <a:tc hMerge="1">
                  <a:txBody>
                    <a:bodyPr/>
                    <a:lstStyle/>
                    <a:p>
                      <a:pPr algn="ctr"/>
                      <a:endParaRPr kumimoji="1" lang="ja-JP" altLang="en-US" sz="900">
                        <a:solidFill>
                          <a:schemeClr val="tx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BEEF4"/>
                    </a:solidFill>
                  </a:tcPr>
                </a:tc>
                <a:tc hMerge="1">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900">
                        <a:solidFill>
                          <a:schemeClr val="tx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BEEF4"/>
                    </a:solidFill>
                  </a:tcPr>
                </a:tc>
                <a:extLst>
                  <a:ext uri="{0D108BD9-81ED-4DB2-BD59-A6C34878D82A}">
                    <a16:rowId xmlns:a16="http://schemas.microsoft.com/office/drawing/2014/main" val="2704517666"/>
                  </a:ext>
                </a:extLst>
              </a:tr>
              <a:tr h="106204">
                <a:tc>
                  <a:txBody>
                    <a:bodyPr/>
                    <a:lstStyle/>
                    <a:p>
                      <a:pPr algn="ctr"/>
                      <a:r>
                        <a:rPr kumimoji="1" lang="ja-JP" altLang="en-US" sz="900" b="1" dirty="0">
                          <a:solidFill>
                            <a:schemeClr val="tx1"/>
                          </a:solidFill>
                          <a:latin typeface="+mn-ea"/>
                          <a:ea typeface="+mn-ea"/>
                        </a:rPr>
                        <a:t>項目</a:t>
                      </a:r>
                      <a:endParaRPr kumimoji="1" lang="ja-JP" altLang="en-US" sz="900" b="1" i="0" u="none" strike="noStrike" kern="1200" cap="none" spc="0" normalizeH="0" baseline="0" noProof="0" dirty="0">
                        <a:ln>
                          <a:noFill/>
                        </a:ln>
                        <a:solidFill>
                          <a:prstClr val="black"/>
                        </a:solidFill>
                        <a:effectLst/>
                        <a:uLnTx/>
                        <a:uFillTx/>
                        <a:latin typeface="+mn-ea"/>
                        <a:ea typeface="+mn-ea"/>
                        <a:cs typeface="+mn-cs"/>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BEEF4"/>
                    </a:solidFill>
                  </a:tcPr>
                </a:tc>
                <a:tc>
                  <a:txBody>
                    <a:bodyPr/>
                    <a:lstStyle/>
                    <a:p>
                      <a:pPr algn="ctr"/>
                      <a:r>
                        <a:rPr kumimoji="1" lang="ja-JP" altLang="en-US" sz="900" b="1" i="0" u="none" strike="noStrike" kern="1200" cap="none" spc="0" normalizeH="0" baseline="0" noProof="0">
                          <a:ln>
                            <a:noFill/>
                          </a:ln>
                          <a:solidFill>
                            <a:schemeClr val="tx1"/>
                          </a:solidFill>
                          <a:effectLst/>
                          <a:uLnTx/>
                          <a:uFillTx/>
                          <a:latin typeface="+mn-ea"/>
                          <a:ea typeface="+mn-ea"/>
                          <a:cs typeface="+mn-cs"/>
                        </a:rPr>
                        <a:t>基準年度</a:t>
                      </a:r>
                      <a:endParaRPr kumimoji="1" lang="ja-JP" altLang="en-US" sz="900">
                        <a:solidFill>
                          <a:schemeClr val="tx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BEEF4"/>
                    </a:solidFill>
                  </a:tcPr>
                </a:tc>
                <a:tc>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chemeClr val="tx1"/>
                          </a:solidFill>
                          <a:effectLst/>
                          <a:uLnTx/>
                          <a:uFillTx/>
                          <a:latin typeface="+mn-ea"/>
                          <a:ea typeface="+mn-ea"/>
                          <a:cs typeface="+mn-cs"/>
                        </a:rPr>
                        <a:t>事業化報告</a:t>
                      </a:r>
                      <a:r>
                        <a:rPr lang="ja-JP" altLang="en-US" sz="900" b="1" i="0" u="none" strike="noStrike" kern="1200" cap="none" spc="0" normalizeH="0" baseline="0" noProof="0" dirty="0">
                          <a:ln>
                            <a:noFill/>
                          </a:ln>
                          <a:solidFill>
                            <a:schemeClr val="tx1"/>
                          </a:solidFill>
                          <a:effectLst/>
                          <a:uLnTx/>
                          <a:uFillTx/>
                          <a:latin typeface="+mn-ea"/>
                          <a:ea typeface="+mn-ea"/>
                          <a:cs typeface="+mn-cs"/>
                        </a:rPr>
                        <a:t>３</a:t>
                      </a:r>
                      <a:r>
                        <a:rPr kumimoji="1" lang="ja-JP" altLang="en-US" sz="900" b="1" i="0" u="none" strike="noStrike" kern="1200" cap="none" spc="0" normalizeH="0" baseline="0" noProof="0" dirty="0">
                          <a:ln>
                            <a:noFill/>
                          </a:ln>
                          <a:solidFill>
                            <a:schemeClr val="tx1"/>
                          </a:solidFill>
                          <a:effectLst/>
                          <a:uLnTx/>
                          <a:uFillTx/>
                          <a:latin typeface="+mn-ea"/>
                          <a:ea typeface="+mn-ea"/>
                          <a:cs typeface="+mn-cs"/>
                        </a:rPr>
                        <a:t>年目</a:t>
                      </a:r>
                      <a:endParaRPr kumimoji="1" lang="ja-JP" altLang="en-US" sz="900" dirty="0">
                        <a:solidFill>
                          <a:schemeClr val="tx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BEEF4"/>
                    </a:solidFill>
                  </a:tcPr>
                </a:tc>
                <a:extLst>
                  <a:ext uri="{0D108BD9-81ED-4DB2-BD59-A6C34878D82A}">
                    <a16:rowId xmlns:a16="http://schemas.microsoft.com/office/drawing/2014/main" val="3721737215"/>
                  </a:ext>
                </a:extLst>
              </a:tr>
              <a:tr h="318613">
                <a:tc>
                  <a:txBody>
                    <a:bodyPr/>
                    <a:lstStyle/>
                    <a:p>
                      <a:pPr algn="ctr"/>
                      <a:r>
                        <a:rPr kumimoji="1" lang="ja-JP" altLang="en-US" sz="900" b="1" dirty="0">
                          <a:latin typeface="+mn-ea"/>
                          <a:ea typeface="+mn-ea"/>
                        </a:rPr>
                        <a:t>労働生産性</a:t>
                      </a:r>
                      <a:endParaRPr kumimoji="1" lang="en-US" altLang="ja-JP" sz="900" b="1" dirty="0">
                        <a:latin typeface="+mn-ea"/>
                        <a:ea typeface="+mn-ea"/>
                      </a:endParaRPr>
                    </a:p>
                    <a:p>
                      <a:pPr algn="ctr"/>
                      <a:r>
                        <a:rPr kumimoji="1" lang="ja-JP" altLang="en-US" sz="900" b="1" dirty="0">
                          <a:latin typeface="+mn-ea"/>
                          <a:ea typeface="+mn-ea"/>
                        </a:rPr>
                        <a:t>（千円</a:t>
                      </a:r>
                      <a:r>
                        <a:rPr kumimoji="1" lang="en-US" altLang="ja-JP" sz="900" b="1" dirty="0">
                          <a:latin typeface="+mn-ea"/>
                          <a:ea typeface="+mn-ea"/>
                        </a:rPr>
                        <a:t>/</a:t>
                      </a:r>
                      <a:r>
                        <a:rPr kumimoji="1" lang="ja-JP" altLang="en-US" sz="900" b="1" dirty="0">
                          <a:latin typeface="+mn-ea"/>
                          <a:ea typeface="+mn-ea"/>
                        </a:rPr>
                        <a:t>人）</a:t>
                      </a:r>
                      <a:endParaRPr kumimoji="1" lang="en-US" altLang="ja-JP" sz="900" b="1" dirty="0">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ctr"/>
                      <a:r>
                        <a:rPr kumimoji="1" lang="en-US" altLang="ja-JP" sz="900" dirty="0">
                          <a:latin typeface="+mn-ea"/>
                          <a:ea typeface="+mn-ea"/>
                        </a:rPr>
                        <a:t>XX</a:t>
                      </a:r>
                      <a:endParaRPr kumimoji="1" lang="ja-JP" altLang="en-US" sz="900" dirty="0">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kumimoji="1" lang="en-US" altLang="ja-JP" sz="900" dirty="0">
                          <a:latin typeface="+mn-ea"/>
                          <a:ea typeface="+mn-ea"/>
                        </a:rPr>
                        <a:t>XX</a:t>
                      </a:r>
                    </a:p>
                    <a:p>
                      <a:pPr algn="ctr"/>
                      <a:r>
                        <a:rPr kumimoji="1" lang="ja-JP" altLang="en-US" sz="900" dirty="0">
                          <a:latin typeface="+mn-ea"/>
                          <a:ea typeface="+mn-ea"/>
                        </a:rPr>
                        <a:t>（年平均上昇率</a:t>
                      </a:r>
                      <a:endParaRPr kumimoji="1" lang="en-US" altLang="ja-JP" sz="900" dirty="0">
                        <a:latin typeface="+mn-ea"/>
                        <a:ea typeface="+mn-ea"/>
                      </a:endParaRPr>
                    </a:p>
                    <a:p>
                      <a:pPr algn="ctr"/>
                      <a:r>
                        <a:rPr kumimoji="1" lang="ja-JP" altLang="en-US" sz="900" dirty="0">
                          <a:latin typeface="+mn-ea"/>
                          <a:ea typeface="+mn-ea"/>
                        </a:rPr>
                        <a:t>＋</a:t>
                      </a:r>
                      <a:r>
                        <a:rPr kumimoji="1" lang="en-US" altLang="ja-JP" sz="900" dirty="0">
                          <a:latin typeface="+mn-ea"/>
                          <a:ea typeface="+mn-ea"/>
                        </a:rPr>
                        <a:t>XX</a:t>
                      </a:r>
                      <a:r>
                        <a:rPr kumimoji="1" lang="ja-JP" altLang="en-US" sz="900" dirty="0">
                          <a:latin typeface="+mn-ea"/>
                          <a:ea typeface="+mn-ea"/>
                        </a:rPr>
                        <a:t>％）</a:t>
                      </a: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284154819"/>
                  </a:ext>
                </a:extLst>
              </a:tr>
              <a:tr h="341329">
                <a:tc>
                  <a:txBody>
                    <a:bodyPr/>
                    <a:lstStyle/>
                    <a:p>
                      <a:pPr algn="ctr" defTabSz="914400">
                        <a:lnSpc>
                          <a:spcPct val="110000"/>
                        </a:lnSpc>
                      </a:pPr>
                      <a:r>
                        <a:rPr lang="ja-JP" altLang="en-US" sz="900" b="1" dirty="0">
                          <a:solidFill>
                            <a:schemeClr val="tx1"/>
                          </a:solidFill>
                          <a:latin typeface="+mn-ea"/>
                          <a:ea typeface="+mn-ea"/>
                        </a:rPr>
                        <a:t>従業員１人当たり</a:t>
                      </a:r>
                      <a:br>
                        <a:rPr lang="en-US" altLang="ja-JP" sz="900" b="1" dirty="0">
                          <a:solidFill>
                            <a:srgbClr val="000000"/>
                          </a:solidFill>
                          <a:latin typeface="+mn-ea"/>
                          <a:ea typeface="+mn-ea"/>
                        </a:rPr>
                      </a:br>
                      <a:r>
                        <a:rPr lang="ja-JP" altLang="en-US" sz="900" b="1" dirty="0">
                          <a:solidFill>
                            <a:schemeClr val="tx1"/>
                          </a:solidFill>
                          <a:latin typeface="+mn-ea"/>
                          <a:ea typeface="+mn-ea"/>
                        </a:rPr>
                        <a:t>給与支給総額</a:t>
                      </a:r>
                      <a:endParaRPr lang="en-US" altLang="ja-JP" sz="900" b="1" dirty="0">
                        <a:solidFill>
                          <a:schemeClr val="tx1"/>
                        </a:solidFill>
                        <a:latin typeface="+mn-ea"/>
                        <a:ea typeface="+mn-ea"/>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900" b="1" dirty="0">
                          <a:latin typeface="+mn-ea"/>
                          <a:ea typeface="+mn-ea"/>
                        </a:rPr>
                        <a:t>（千円</a:t>
                      </a:r>
                      <a:r>
                        <a:rPr kumimoji="1" lang="en-US" altLang="ja-JP" sz="900" b="1" dirty="0">
                          <a:latin typeface="+mn-ea"/>
                          <a:ea typeface="+mn-ea"/>
                        </a:rPr>
                        <a:t>/</a:t>
                      </a:r>
                      <a:r>
                        <a:rPr kumimoji="1" lang="ja-JP" altLang="en-US" sz="900" b="1" dirty="0">
                          <a:latin typeface="+mn-ea"/>
                          <a:ea typeface="+mn-ea"/>
                        </a:rPr>
                        <a:t>人）</a:t>
                      </a:r>
                      <a:endParaRPr kumimoji="1" lang="en-US" altLang="ja-JP" sz="900" b="1" dirty="0">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solidFill>
                          <a:latin typeface="+mn-ea"/>
                          <a:ea typeface="+mn-ea"/>
                        </a:rPr>
                        <a:t>XX</a:t>
                      </a:r>
                      <a:endParaRPr kumimoji="1" lang="ja-JP" altLang="en-US" sz="900" dirty="0">
                        <a:solidFill>
                          <a:schemeClr val="tx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solidFill>
                          <a:latin typeface="+mn-ea"/>
                          <a:ea typeface="+mn-ea"/>
                        </a:rPr>
                        <a:t>XX</a:t>
                      </a:r>
                    </a:p>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900" dirty="0">
                          <a:solidFill>
                            <a:schemeClr val="tx1"/>
                          </a:solidFill>
                          <a:latin typeface="+mn-ea"/>
                          <a:ea typeface="+mn-ea"/>
                        </a:rPr>
                        <a:t>（年平均上昇率</a:t>
                      </a:r>
                      <a:endParaRPr kumimoji="1" lang="en-US" altLang="ja-JP" sz="900" dirty="0">
                        <a:solidFill>
                          <a:schemeClr val="tx1"/>
                        </a:solidFill>
                        <a:latin typeface="+mn-ea"/>
                        <a:ea typeface="+mn-ea"/>
                      </a:endParaRPr>
                    </a:p>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900" dirty="0">
                          <a:solidFill>
                            <a:schemeClr val="tx1"/>
                          </a:solidFill>
                          <a:latin typeface="+mn-ea"/>
                          <a:ea typeface="+mn-ea"/>
                        </a:rPr>
                        <a:t>＋</a:t>
                      </a:r>
                      <a:r>
                        <a:rPr kumimoji="1" lang="en-US" altLang="ja-JP" sz="900" dirty="0">
                          <a:solidFill>
                            <a:schemeClr val="tx1"/>
                          </a:solidFill>
                          <a:latin typeface="+mn-ea"/>
                          <a:ea typeface="+mn-ea"/>
                        </a:rPr>
                        <a:t>XX</a:t>
                      </a:r>
                      <a:r>
                        <a:rPr kumimoji="1" lang="ja-JP" altLang="en-US" sz="900" dirty="0">
                          <a:solidFill>
                            <a:schemeClr val="tx1"/>
                          </a:solidFill>
                          <a:latin typeface="+mn-ea"/>
                          <a:ea typeface="+mn-ea"/>
                        </a:rPr>
                        <a:t>％）</a:t>
                      </a: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9398420"/>
                  </a:ext>
                </a:extLst>
              </a:tr>
              <a:tr h="341329">
                <a:tc>
                  <a:txBody>
                    <a:bodyPr/>
                    <a:lstStyle/>
                    <a:p>
                      <a:pPr algn="ctr" defTabSz="914400">
                        <a:lnSpc>
                          <a:spcPct val="110000"/>
                        </a:lnSpc>
                      </a:pPr>
                      <a:r>
                        <a:rPr kumimoji="1" lang="ja-JP" altLang="en-US" sz="900" b="1" dirty="0">
                          <a:solidFill>
                            <a:schemeClr val="tx1"/>
                          </a:solidFill>
                          <a:latin typeface="+mn-ea"/>
                          <a:ea typeface="+mn-ea"/>
                        </a:rPr>
                        <a:t>補助事業に係る</a:t>
                      </a:r>
                      <a:br>
                        <a:rPr kumimoji="1" lang="en-US" altLang="ja-JP" sz="900" b="1" dirty="0">
                          <a:solidFill>
                            <a:srgbClr val="000000"/>
                          </a:solidFill>
                          <a:latin typeface="+mn-ea"/>
                          <a:ea typeface="+mn-ea"/>
                        </a:rPr>
                      </a:br>
                      <a:r>
                        <a:rPr kumimoji="1" lang="ja-JP" altLang="en-US" sz="900" b="1" dirty="0">
                          <a:solidFill>
                            <a:schemeClr val="tx1"/>
                          </a:solidFill>
                          <a:latin typeface="+mn-ea"/>
                          <a:ea typeface="+mn-ea"/>
                        </a:rPr>
                        <a:t>従業員数</a:t>
                      </a:r>
                      <a:endParaRPr kumimoji="1" lang="en-US" altLang="ja-JP" sz="900" b="1" dirty="0">
                        <a:solidFill>
                          <a:schemeClr val="tx1"/>
                        </a:solidFill>
                        <a:latin typeface="+mn-ea"/>
                        <a:ea typeface="+mn-ea"/>
                      </a:endParaRPr>
                    </a:p>
                    <a:p>
                      <a:pPr algn="ctr" defTabSz="914400">
                        <a:lnSpc>
                          <a:spcPct val="110000"/>
                        </a:lnSpc>
                      </a:pPr>
                      <a:r>
                        <a:rPr kumimoji="1" lang="ja-JP" altLang="en-US" sz="900" b="1" dirty="0">
                          <a:solidFill>
                            <a:schemeClr val="tx1"/>
                          </a:solidFill>
                          <a:latin typeface="+mn-ea"/>
                          <a:ea typeface="+mn-ea"/>
                        </a:rPr>
                        <a:t>（人）</a:t>
                      </a:r>
                      <a:endParaRPr kumimoji="1" lang="en-US" altLang="ja-JP" sz="900" b="1" dirty="0">
                        <a:solidFill>
                          <a:schemeClr val="tx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ctr"/>
                      <a:r>
                        <a:rPr kumimoji="1" lang="en-US" altLang="ja-JP" sz="900" dirty="0">
                          <a:solidFill>
                            <a:schemeClr val="tx1"/>
                          </a:solidFill>
                          <a:latin typeface="+mn-ea"/>
                          <a:ea typeface="+mn-ea"/>
                        </a:rPr>
                        <a:t>XX</a:t>
                      </a:r>
                      <a:endParaRPr kumimoji="1" lang="ja-JP" altLang="en-US" sz="900" dirty="0">
                        <a:solidFill>
                          <a:schemeClr val="tx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kumimoji="1" lang="en-US" altLang="ja-JP" sz="900" dirty="0">
                          <a:solidFill>
                            <a:schemeClr val="tx1"/>
                          </a:solidFill>
                          <a:latin typeface="+mn-ea"/>
                          <a:ea typeface="+mn-ea"/>
                        </a:rPr>
                        <a:t>XX</a:t>
                      </a:r>
                      <a:endParaRPr kumimoji="1" lang="ja-JP" altLang="en-US" sz="900" dirty="0">
                        <a:solidFill>
                          <a:schemeClr val="tx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2190298"/>
                  </a:ext>
                </a:extLst>
              </a:tr>
            </a:tbl>
          </a:graphicData>
        </a:graphic>
      </p:graphicFrame>
      <p:cxnSp>
        <p:nvCxnSpPr>
          <p:cNvPr id="40" name="直線コネクタ 25">
            <a:extLst>
              <a:ext uri="{FF2B5EF4-FFF2-40B4-BE49-F238E27FC236}">
                <a16:creationId xmlns:a16="http://schemas.microsoft.com/office/drawing/2014/main" id="{536906A4-E0C3-198F-3903-40A0CEF06D4F}"/>
              </a:ext>
            </a:extLst>
          </p:cNvPr>
          <p:cNvCxnSpPr>
            <a:cxnSpLocks/>
          </p:cNvCxnSpPr>
          <p:nvPr/>
        </p:nvCxnSpPr>
        <p:spPr>
          <a:xfrm flipH="1">
            <a:off x="910707" y="5202060"/>
            <a:ext cx="5867392"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41" name="直線コネクタ 25">
            <a:extLst>
              <a:ext uri="{FF2B5EF4-FFF2-40B4-BE49-F238E27FC236}">
                <a16:creationId xmlns:a16="http://schemas.microsoft.com/office/drawing/2014/main" id="{3EE032FC-6253-3FC0-9759-5005E407F6C1}"/>
              </a:ext>
            </a:extLst>
          </p:cNvPr>
          <p:cNvCxnSpPr>
            <a:cxnSpLocks/>
          </p:cNvCxnSpPr>
          <p:nvPr/>
        </p:nvCxnSpPr>
        <p:spPr>
          <a:xfrm flipH="1">
            <a:off x="6914176" y="2037662"/>
            <a:ext cx="2790824"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42" name="直線コネクタ 25">
            <a:extLst>
              <a:ext uri="{FF2B5EF4-FFF2-40B4-BE49-F238E27FC236}">
                <a16:creationId xmlns:a16="http://schemas.microsoft.com/office/drawing/2014/main" id="{484D5736-4C4C-3643-9F65-8C51C5801186}"/>
              </a:ext>
            </a:extLst>
          </p:cNvPr>
          <p:cNvCxnSpPr>
            <a:cxnSpLocks/>
          </p:cNvCxnSpPr>
          <p:nvPr/>
        </p:nvCxnSpPr>
        <p:spPr>
          <a:xfrm flipH="1">
            <a:off x="6914176" y="4280804"/>
            <a:ext cx="2790824"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graphicFrame>
        <p:nvGraphicFramePr>
          <p:cNvPr id="43" name="表 15">
            <a:extLst>
              <a:ext uri="{FF2B5EF4-FFF2-40B4-BE49-F238E27FC236}">
                <a16:creationId xmlns:a16="http://schemas.microsoft.com/office/drawing/2014/main" id="{05EFCA66-F236-30B1-2B77-013659292032}"/>
              </a:ext>
            </a:extLst>
          </p:cNvPr>
          <p:cNvGraphicFramePr>
            <a:graphicFrameLocks noGrp="1"/>
          </p:cNvGraphicFramePr>
          <p:nvPr>
            <p:extLst>
              <p:ext uri="{D42A27DB-BD31-4B8C-83A1-F6EECF244321}">
                <p14:modId xmlns:p14="http://schemas.microsoft.com/office/powerpoint/2010/main" val="3821724873"/>
              </p:ext>
            </p:extLst>
          </p:nvPr>
        </p:nvGraphicFramePr>
        <p:xfrm>
          <a:off x="6914176" y="6144997"/>
          <a:ext cx="2795782" cy="341329"/>
        </p:xfrm>
        <a:graphic>
          <a:graphicData uri="http://schemas.openxmlformats.org/drawingml/2006/table">
            <a:tbl>
              <a:tblPr firstRow="1" bandRow="1">
                <a:tableStyleId>{5C22544A-7EE6-4342-B048-85BDC9FD1C3A}</a:tableStyleId>
              </a:tblPr>
              <a:tblGrid>
                <a:gridCol w="1510277">
                  <a:extLst>
                    <a:ext uri="{9D8B030D-6E8A-4147-A177-3AD203B41FA5}">
                      <a16:colId xmlns:a16="http://schemas.microsoft.com/office/drawing/2014/main" val="574974242"/>
                    </a:ext>
                  </a:extLst>
                </a:gridCol>
                <a:gridCol w="1285505">
                  <a:extLst>
                    <a:ext uri="{9D8B030D-6E8A-4147-A177-3AD203B41FA5}">
                      <a16:colId xmlns:a16="http://schemas.microsoft.com/office/drawing/2014/main" val="2166087666"/>
                    </a:ext>
                  </a:extLst>
                </a:gridCol>
              </a:tblGrid>
              <a:tr h="341329">
                <a:tc>
                  <a:txBody>
                    <a:bodyPr/>
                    <a:lstStyle/>
                    <a:p>
                      <a:pPr algn="ctr" defTabSz="914400">
                        <a:lnSpc>
                          <a:spcPct val="110000"/>
                        </a:lnSpc>
                      </a:pPr>
                      <a:r>
                        <a:rPr kumimoji="1" lang="ja-JP" altLang="en-US" sz="1050" b="1" dirty="0">
                          <a:solidFill>
                            <a:schemeClr val="bg1"/>
                          </a:solidFill>
                          <a:latin typeface="+mn-ea"/>
                          <a:ea typeface="+mn-ea"/>
                        </a:rPr>
                        <a:t>補助事業期間における</a:t>
                      </a:r>
                      <a:endParaRPr kumimoji="1" lang="en-US" altLang="ja-JP" sz="1050" b="1" dirty="0">
                        <a:solidFill>
                          <a:schemeClr val="bg1"/>
                        </a:solidFill>
                        <a:latin typeface="+mn-ea"/>
                        <a:ea typeface="+mn-ea"/>
                      </a:endParaRPr>
                    </a:p>
                    <a:p>
                      <a:pPr algn="ctr" defTabSz="914400">
                        <a:lnSpc>
                          <a:spcPct val="110000"/>
                        </a:lnSpc>
                      </a:pPr>
                      <a:r>
                        <a:rPr kumimoji="1" lang="ja-JP" altLang="en-US" sz="1050" b="1" dirty="0">
                          <a:solidFill>
                            <a:schemeClr val="bg1"/>
                          </a:solidFill>
                          <a:latin typeface="+mn-ea"/>
                          <a:ea typeface="+mn-ea"/>
                        </a:rPr>
                        <a:t>全社賃上げ率</a:t>
                      </a:r>
                      <a:endParaRPr kumimoji="1" lang="en-US" altLang="ja-JP" sz="1050" b="1" dirty="0">
                        <a:solidFill>
                          <a:schemeClr val="bg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75000"/>
                      </a:schemeClr>
                    </a:solidFill>
                  </a:tcPr>
                </a:tc>
                <a:tc>
                  <a:txBody>
                    <a:bodyPr/>
                    <a:lstStyle/>
                    <a:p>
                      <a:pPr algn="ctr"/>
                      <a:r>
                        <a:rPr kumimoji="1" lang="en-US" altLang="ja-JP" sz="900" dirty="0">
                          <a:solidFill>
                            <a:schemeClr val="tx1"/>
                          </a:solidFill>
                          <a:latin typeface="+mn-ea"/>
                          <a:ea typeface="+mn-ea"/>
                        </a:rPr>
                        <a:t>XX</a:t>
                      </a:r>
                      <a:r>
                        <a:rPr kumimoji="1" lang="ja-JP" altLang="en-US" sz="900" dirty="0">
                          <a:solidFill>
                            <a:schemeClr val="tx1"/>
                          </a:solidFill>
                          <a:latin typeface="+mn-ea"/>
                          <a:ea typeface="+mn-ea"/>
                        </a:rPr>
                        <a:t>％</a:t>
                      </a: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2190298"/>
                  </a:ext>
                </a:extLst>
              </a:tr>
            </a:tbl>
          </a:graphicData>
        </a:graphic>
      </p:graphicFrame>
      <p:cxnSp>
        <p:nvCxnSpPr>
          <p:cNvPr id="44" name="直線コネクタ 43">
            <a:extLst>
              <a:ext uri="{FF2B5EF4-FFF2-40B4-BE49-F238E27FC236}">
                <a16:creationId xmlns:a16="http://schemas.microsoft.com/office/drawing/2014/main" id="{38618B8D-0A48-F458-4F40-A9E5EDB069FB}"/>
              </a:ext>
            </a:extLst>
          </p:cNvPr>
          <p:cNvCxnSpPr>
            <a:cxnSpLocks/>
          </p:cNvCxnSpPr>
          <p:nvPr/>
        </p:nvCxnSpPr>
        <p:spPr>
          <a:xfrm flipH="1">
            <a:off x="6914176" y="6051323"/>
            <a:ext cx="2790824"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39" name="正方形/長方形 16">
            <a:extLst>
              <a:ext uri="{FF2B5EF4-FFF2-40B4-BE49-F238E27FC236}">
                <a16:creationId xmlns:a16="http://schemas.microsoft.com/office/drawing/2014/main" id="{45A6684D-2752-BA4D-BFC0-0FD76B722DCD}"/>
              </a:ext>
            </a:extLst>
          </p:cNvPr>
          <p:cNvSpPr/>
          <p:nvPr/>
        </p:nvSpPr>
        <p:spPr>
          <a:xfrm>
            <a:off x="0" y="0"/>
            <a:ext cx="9906000" cy="6858000"/>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32" name="Callout: Line with Border and Accent Bar 15">
            <a:extLst>
              <a:ext uri="{FF2B5EF4-FFF2-40B4-BE49-F238E27FC236}">
                <a16:creationId xmlns:a16="http://schemas.microsoft.com/office/drawing/2014/main" id="{17FAF588-B781-018E-688A-0CDA2ADAE51C}"/>
              </a:ext>
            </a:extLst>
          </p:cNvPr>
          <p:cNvSpPr/>
          <p:nvPr/>
        </p:nvSpPr>
        <p:spPr>
          <a:xfrm flipH="1">
            <a:off x="246401" y="765776"/>
            <a:ext cx="6187936" cy="1745786"/>
          </a:xfrm>
          <a:prstGeom prst="accentBorderCallout1">
            <a:avLst>
              <a:gd name="adj1" fmla="val 26818"/>
              <a:gd name="adj2" fmla="val -2413"/>
              <a:gd name="adj3" fmla="val 52349"/>
              <a:gd name="adj4" fmla="val -10478"/>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171450" indent="-171450">
              <a:buFont typeface="Arial,Sans-Serif"/>
              <a:buChar char="•"/>
            </a:pPr>
            <a:r>
              <a:rPr lang="ja-JP" sz="1200" b="1" dirty="0">
                <a:solidFill>
                  <a:schemeClr val="accent4">
                    <a:lumMod val="75000"/>
                  </a:schemeClr>
                </a:solidFill>
                <a:latin typeface="Yu Gothic UI"/>
                <a:cs typeface="Arial"/>
              </a:rPr>
              <a:t>事業費：様式２</a:t>
            </a:r>
            <a:r>
              <a:rPr lang="ja-JP" altLang="en-US" sz="1200" b="1" dirty="0">
                <a:solidFill>
                  <a:schemeClr val="accent4">
                    <a:lumMod val="75000"/>
                  </a:schemeClr>
                </a:solidFill>
                <a:latin typeface="Yu Gothic UI"/>
                <a:cs typeface="Arial"/>
              </a:rPr>
              <a:t>「</a:t>
            </a:r>
            <a:r>
              <a:rPr lang="ja-JP" sz="1200" b="1" dirty="0">
                <a:solidFill>
                  <a:schemeClr val="accent4">
                    <a:lumMod val="75000"/>
                  </a:schemeClr>
                </a:solidFill>
                <a:latin typeface="Yu Gothic UI"/>
                <a:cs typeface="Arial"/>
              </a:rPr>
              <a:t>③経費明細書</a:t>
            </a:r>
            <a:r>
              <a:rPr lang="ja-JP" altLang="en-US" sz="1200" b="1" dirty="0">
                <a:solidFill>
                  <a:schemeClr val="accent4">
                    <a:lumMod val="75000"/>
                  </a:schemeClr>
                </a:solidFill>
              </a:rPr>
              <a:t>シート」</a:t>
            </a:r>
            <a:r>
              <a:rPr kumimoji="1" lang="ja-JP" sz="1200" b="1" dirty="0">
                <a:solidFill>
                  <a:schemeClr val="accent4">
                    <a:lumMod val="75000"/>
                  </a:schemeClr>
                </a:solidFill>
              </a:rPr>
              <a:t>の</a:t>
            </a:r>
            <a:r>
              <a:rPr lang="ja-JP" altLang="en-US" sz="1200" b="1" dirty="0">
                <a:solidFill>
                  <a:schemeClr val="accent4">
                    <a:lumMod val="75000"/>
                  </a:schemeClr>
                </a:solidFill>
              </a:rPr>
              <a:t>「</a:t>
            </a:r>
            <a:r>
              <a:rPr lang="ja-JP" sz="1200" b="1" dirty="0">
                <a:solidFill>
                  <a:schemeClr val="accent4">
                    <a:lumMod val="75000"/>
                  </a:schemeClr>
                </a:solidFill>
              </a:rPr>
              <a:t>（A）</a:t>
            </a:r>
            <a:r>
              <a:rPr kumimoji="1" lang="ja-JP" sz="1200" b="1" dirty="0">
                <a:solidFill>
                  <a:schemeClr val="accent4">
                    <a:lumMod val="75000"/>
                  </a:schemeClr>
                </a:solidFill>
              </a:rPr>
              <a:t>事業</a:t>
            </a:r>
            <a:r>
              <a:rPr lang="ja-JP" sz="1200" b="1" dirty="0">
                <a:solidFill>
                  <a:schemeClr val="accent4">
                    <a:lumMod val="75000"/>
                  </a:schemeClr>
                </a:solidFill>
              </a:rPr>
              <a:t>に要する経費</a:t>
            </a:r>
            <a:r>
              <a:rPr lang="ja-JP" altLang="en-US" sz="1200" b="1" dirty="0">
                <a:solidFill>
                  <a:schemeClr val="accent4">
                    <a:lumMod val="75000"/>
                  </a:schemeClr>
                </a:solidFill>
              </a:rPr>
              <a:t>」</a:t>
            </a:r>
            <a:r>
              <a:rPr kumimoji="1" lang="ja-JP" sz="1200" b="1" dirty="0">
                <a:solidFill>
                  <a:schemeClr val="accent4">
                    <a:lumMod val="75000"/>
                  </a:schemeClr>
                </a:solidFill>
              </a:rPr>
              <a:t>の</a:t>
            </a:r>
            <a:r>
              <a:rPr lang="ja-JP" sz="1200" b="1" dirty="0">
                <a:solidFill>
                  <a:schemeClr val="accent4">
                    <a:lumMod val="75000"/>
                  </a:schemeClr>
                </a:solidFill>
              </a:rPr>
              <a:t>合計額（</a:t>
            </a:r>
            <a:r>
              <a:rPr kumimoji="1" lang="ja-JP" sz="1200" b="1" dirty="0">
                <a:solidFill>
                  <a:schemeClr val="accent4">
                    <a:lumMod val="75000"/>
                  </a:schemeClr>
                </a:solidFill>
              </a:rPr>
              <a:t>事業</a:t>
            </a:r>
            <a:r>
              <a:rPr lang="ja-JP" sz="1200" b="1" dirty="0">
                <a:solidFill>
                  <a:schemeClr val="accent4">
                    <a:lumMod val="75000"/>
                  </a:schemeClr>
                </a:solidFill>
              </a:rPr>
              <a:t>者１の場合はF14セル）</a:t>
            </a:r>
            <a:endParaRPr lang="ja-JP" sz="1200" dirty="0">
              <a:solidFill>
                <a:schemeClr val="accent4">
                  <a:lumMod val="75000"/>
                </a:schemeClr>
              </a:solidFill>
            </a:endParaRPr>
          </a:p>
          <a:p>
            <a:pPr marL="171450" indent="-171450">
              <a:buFont typeface="Arial,Sans-Serif"/>
              <a:buChar char="•"/>
            </a:pPr>
            <a:r>
              <a:rPr lang="ja-JP" sz="1200" b="1" dirty="0">
                <a:solidFill>
                  <a:schemeClr val="accent4">
                    <a:lumMod val="75000"/>
                  </a:schemeClr>
                </a:solidFill>
              </a:rPr>
              <a:t>補助</a:t>
            </a:r>
            <a:r>
              <a:rPr lang="ja-JP" altLang="en-US" sz="1200" b="1" dirty="0">
                <a:solidFill>
                  <a:schemeClr val="accent4">
                    <a:lumMod val="75000"/>
                  </a:schemeClr>
                </a:solidFill>
              </a:rPr>
              <a:t>申請</a:t>
            </a:r>
            <a:r>
              <a:rPr lang="ja-JP" sz="1200" b="1" dirty="0">
                <a:solidFill>
                  <a:schemeClr val="accent4">
                    <a:lumMod val="75000"/>
                  </a:schemeClr>
                </a:solidFill>
              </a:rPr>
              <a:t>額：様式２</a:t>
            </a:r>
            <a:r>
              <a:rPr lang="ja-JP" altLang="en-US" sz="1200" b="1" dirty="0">
                <a:solidFill>
                  <a:schemeClr val="accent4">
                    <a:lumMod val="75000"/>
                  </a:schemeClr>
                </a:solidFill>
              </a:rPr>
              <a:t>「</a:t>
            </a:r>
            <a:r>
              <a:rPr lang="ja-JP" sz="1200" b="1" dirty="0">
                <a:solidFill>
                  <a:schemeClr val="accent4">
                    <a:lumMod val="75000"/>
                  </a:schemeClr>
                </a:solidFill>
              </a:rPr>
              <a:t>③経費明細書</a:t>
            </a:r>
            <a:r>
              <a:rPr lang="ja-JP" altLang="en-US" sz="1200" b="1" dirty="0">
                <a:solidFill>
                  <a:schemeClr val="accent4">
                    <a:lumMod val="75000"/>
                  </a:schemeClr>
                </a:solidFill>
              </a:rPr>
              <a:t>シート」</a:t>
            </a:r>
            <a:r>
              <a:rPr lang="ja-JP" sz="1200" b="1" dirty="0">
                <a:solidFill>
                  <a:schemeClr val="accent4">
                    <a:lumMod val="75000"/>
                  </a:schemeClr>
                </a:solidFill>
              </a:rPr>
              <a:t>の</a:t>
            </a:r>
            <a:r>
              <a:rPr lang="ja-JP" altLang="en-US" sz="1200" b="1" dirty="0">
                <a:solidFill>
                  <a:schemeClr val="accent4">
                    <a:lumMod val="75000"/>
                  </a:schemeClr>
                </a:solidFill>
              </a:rPr>
              <a:t>「</a:t>
            </a:r>
            <a:r>
              <a:rPr lang="ja-JP" sz="1200" b="1" dirty="0">
                <a:solidFill>
                  <a:schemeClr val="accent4">
                    <a:lumMod val="75000"/>
                  </a:schemeClr>
                </a:solidFill>
              </a:rPr>
              <a:t>補助率（１/３）を乗じた後の</a:t>
            </a:r>
            <a:r>
              <a:rPr kumimoji="1" lang="ja-JP" sz="1200" b="1" dirty="0">
                <a:solidFill>
                  <a:schemeClr val="accent4">
                    <a:lumMod val="75000"/>
                  </a:schemeClr>
                </a:solidFill>
              </a:rPr>
              <a:t>補助</a:t>
            </a:r>
            <a:r>
              <a:rPr lang="ja-JP" sz="1200" b="1" dirty="0">
                <a:solidFill>
                  <a:schemeClr val="accent4">
                    <a:lumMod val="75000"/>
                  </a:schemeClr>
                </a:solidFill>
              </a:rPr>
              <a:t>対象経費（税抜き）</a:t>
            </a:r>
            <a:r>
              <a:rPr lang="ja-JP" altLang="en-US" sz="1200" b="1" dirty="0">
                <a:solidFill>
                  <a:schemeClr val="accent4">
                    <a:lumMod val="75000"/>
                  </a:schemeClr>
                </a:solidFill>
              </a:rPr>
              <a:t>」</a:t>
            </a:r>
            <a:r>
              <a:rPr lang="ja-JP" sz="1200" b="1" dirty="0">
                <a:solidFill>
                  <a:schemeClr val="accent4">
                    <a:lumMod val="75000"/>
                  </a:schemeClr>
                </a:solidFill>
              </a:rPr>
              <a:t>（</a:t>
            </a:r>
            <a:r>
              <a:rPr kumimoji="1" lang="ja-JP" sz="1200" b="1" dirty="0">
                <a:solidFill>
                  <a:schemeClr val="accent4">
                    <a:lumMod val="75000"/>
                  </a:schemeClr>
                </a:solidFill>
              </a:rPr>
              <a:t>事業</a:t>
            </a:r>
            <a:r>
              <a:rPr lang="ja-JP" sz="1200" b="1" dirty="0">
                <a:solidFill>
                  <a:schemeClr val="accent4">
                    <a:lumMod val="75000"/>
                  </a:schemeClr>
                </a:solidFill>
              </a:rPr>
              <a:t>者１の場合はD</a:t>
            </a:r>
            <a:r>
              <a:rPr lang="en-US" sz="1200" b="1" dirty="0">
                <a:solidFill>
                  <a:schemeClr val="accent4">
                    <a:lumMod val="75000"/>
                  </a:schemeClr>
                </a:solidFill>
              </a:rPr>
              <a:t>46</a:t>
            </a:r>
            <a:r>
              <a:rPr lang="ja-JP" sz="1200" b="1" dirty="0">
                <a:solidFill>
                  <a:schemeClr val="accent4">
                    <a:lumMod val="75000"/>
                  </a:schemeClr>
                </a:solidFill>
              </a:rPr>
              <a:t>セル）</a:t>
            </a:r>
            <a:br>
              <a:rPr lang="en-US" altLang="ja-JP" sz="1200" dirty="0">
                <a:solidFill>
                  <a:schemeClr val="accent4">
                    <a:lumMod val="75000"/>
                  </a:schemeClr>
                </a:solidFill>
              </a:rPr>
            </a:br>
            <a:r>
              <a:rPr lang="en-US" sz="1200" b="1" dirty="0">
                <a:solidFill>
                  <a:schemeClr val="accent4">
                    <a:lumMod val="75000"/>
                  </a:schemeClr>
                </a:solidFill>
              </a:rPr>
              <a:t>※</a:t>
            </a:r>
            <a:r>
              <a:rPr lang="en-US" sz="1200" b="1" dirty="0" err="1">
                <a:solidFill>
                  <a:schemeClr val="accent4">
                    <a:lumMod val="75000"/>
                  </a:schemeClr>
                </a:solidFill>
              </a:rPr>
              <a:t>百万円</a:t>
            </a:r>
            <a:r>
              <a:rPr lang="ja-JP" altLang="en-US" sz="1200" b="1" dirty="0">
                <a:solidFill>
                  <a:schemeClr val="accent4">
                    <a:lumMod val="75000"/>
                  </a:schemeClr>
                </a:solidFill>
              </a:rPr>
              <a:t>未満</a:t>
            </a:r>
            <a:r>
              <a:rPr lang="en-US" sz="1200" b="1" dirty="0" err="1">
                <a:solidFill>
                  <a:schemeClr val="accent4">
                    <a:lumMod val="75000"/>
                  </a:schemeClr>
                </a:solidFill>
              </a:rPr>
              <a:t>切り捨てで</a:t>
            </a:r>
            <a:r>
              <a:rPr lang="ja-JP" altLang="en-US" sz="1200" b="1" dirty="0">
                <a:solidFill>
                  <a:schemeClr val="accent4">
                    <a:lumMod val="75000"/>
                  </a:schemeClr>
                </a:solidFill>
              </a:rPr>
              <a:t>記載してください</a:t>
            </a:r>
            <a:endParaRPr lang="en-US" sz="1200" dirty="0">
              <a:solidFill>
                <a:schemeClr val="accent4">
                  <a:lumMod val="75000"/>
                </a:schemeClr>
              </a:solidFill>
            </a:endParaRPr>
          </a:p>
          <a:p>
            <a:pPr marL="171450" indent="-171450">
              <a:buFont typeface="Arial,Sans-Serif"/>
              <a:buChar char="•"/>
            </a:pPr>
            <a:r>
              <a:rPr lang="ja-JP" sz="1200" b="1" dirty="0">
                <a:solidFill>
                  <a:schemeClr val="accent4">
                    <a:lumMod val="75000"/>
                  </a:schemeClr>
                </a:solidFill>
              </a:rPr>
              <a:t>コンソーシアム形式の場合</a:t>
            </a:r>
            <a:r>
              <a:rPr kumimoji="1" lang="ja-JP" sz="1200" b="1" dirty="0">
                <a:solidFill>
                  <a:schemeClr val="accent4">
                    <a:lumMod val="75000"/>
                  </a:schemeClr>
                </a:solidFill>
              </a:rPr>
              <a:t>は、</a:t>
            </a:r>
            <a:r>
              <a:rPr lang="ja-JP" sz="1200" b="1" dirty="0">
                <a:solidFill>
                  <a:schemeClr val="accent4">
                    <a:lumMod val="75000"/>
                  </a:schemeClr>
                </a:solidFill>
              </a:rPr>
              <a:t>事業者２以降</a:t>
            </a:r>
            <a:r>
              <a:rPr kumimoji="1" lang="ja-JP" sz="1200" b="1" dirty="0">
                <a:solidFill>
                  <a:schemeClr val="accent4">
                    <a:lumMod val="75000"/>
                  </a:schemeClr>
                </a:solidFill>
              </a:rPr>
              <a:t>の</a:t>
            </a:r>
            <a:r>
              <a:rPr lang="ja-JP" sz="1200" b="1" dirty="0">
                <a:solidFill>
                  <a:schemeClr val="accent4">
                    <a:lumMod val="75000"/>
                  </a:schemeClr>
                </a:solidFill>
              </a:rPr>
              <a:t>該当セル（D47</a:t>
            </a:r>
            <a:r>
              <a:rPr lang="ja-JP" altLang="en-US" sz="1200" b="1" dirty="0">
                <a:solidFill>
                  <a:schemeClr val="accent4">
                    <a:lumMod val="75000"/>
                  </a:schemeClr>
                </a:solidFill>
              </a:rPr>
              <a:t>以下</a:t>
            </a:r>
            <a:r>
              <a:rPr lang="ja-JP" sz="1200" b="1" dirty="0">
                <a:solidFill>
                  <a:schemeClr val="accent4">
                    <a:lumMod val="75000"/>
                  </a:schemeClr>
                </a:solidFill>
              </a:rPr>
              <a:t>）</a:t>
            </a:r>
            <a:r>
              <a:rPr kumimoji="1" lang="ja-JP" sz="1200" b="1" dirty="0">
                <a:solidFill>
                  <a:schemeClr val="accent4">
                    <a:lumMod val="75000"/>
                  </a:schemeClr>
                </a:solidFill>
              </a:rPr>
              <a:t>を記載してください</a:t>
            </a:r>
            <a:br>
              <a:rPr lang="en-US" altLang="ja-JP" sz="1200" dirty="0">
                <a:solidFill>
                  <a:schemeClr val="accent4">
                    <a:lumMod val="75000"/>
                  </a:schemeClr>
                </a:solidFill>
              </a:rPr>
            </a:br>
            <a:r>
              <a:rPr lang="ja-JP" sz="1200" b="1" dirty="0">
                <a:solidFill>
                  <a:schemeClr val="accent4">
                    <a:lumMod val="75000"/>
                  </a:schemeClr>
                </a:solidFill>
              </a:rPr>
              <a:t>※最終的な申請額が上限（50億円）を超えていないかにつきましてはD59セルをご確認ください</a:t>
            </a:r>
            <a:endParaRPr lang="en-US" altLang="ja-JP" sz="1200" b="1" dirty="0">
              <a:solidFill>
                <a:schemeClr val="accent4">
                  <a:lumMod val="75000"/>
                </a:schemeClr>
              </a:solidFill>
            </a:endParaRPr>
          </a:p>
          <a:p>
            <a:r>
              <a:rPr lang="en-US" altLang="ja-JP" sz="1200" b="1" dirty="0">
                <a:solidFill>
                  <a:schemeClr val="accent4">
                    <a:lumMod val="75000"/>
                  </a:schemeClr>
                </a:solidFill>
              </a:rPr>
              <a:t>※</a:t>
            </a:r>
            <a:r>
              <a:rPr lang="ja-JP" altLang="en-US" sz="1200" b="1" dirty="0">
                <a:solidFill>
                  <a:schemeClr val="accent4">
                    <a:lumMod val="75000"/>
                  </a:schemeClr>
                </a:solidFill>
              </a:rPr>
              <a:t>「①経営力（エ）資金計画」と整合を取ってください</a:t>
            </a:r>
          </a:p>
        </p:txBody>
      </p:sp>
      <p:sp>
        <p:nvSpPr>
          <p:cNvPr id="37" name="Callout: Line with Border and Accent Bar 2">
            <a:extLst>
              <a:ext uri="{FF2B5EF4-FFF2-40B4-BE49-F238E27FC236}">
                <a16:creationId xmlns:a16="http://schemas.microsoft.com/office/drawing/2014/main" id="{D9800004-7892-ADA2-706D-EA3E30706465}"/>
              </a:ext>
            </a:extLst>
          </p:cNvPr>
          <p:cNvSpPr/>
          <p:nvPr/>
        </p:nvSpPr>
        <p:spPr>
          <a:xfrm>
            <a:off x="1073241" y="6150292"/>
            <a:ext cx="3501920" cy="453411"/>
          </a:xfrm>
          <a:prstGeom prst="accentBorderCallout1">
            <a:avLst>
              <a:gd name="adj1" fmla="val 26818"/>
              <a:gd name="adj2" fmla="val -2413"/>
              <a:gd name="adj3" fmla="val -21217"/>
              <a:gd name="adj4" fmla="val -18146"/>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buFont typeface="Arial,Sans-Serif" panose="020B0604020202020204" pitchFamily="34" charset="0"/>
              <a:buChar char="•"/>
            </a:pPr>
            <a:r>
              <a:rPr lang="ja-JP" sz="1200" b="1" dirty="0">
                <a:solidFill>
                  <a:schemeClr val="accent4">
                    <a:lumMod val="75000"/>
                  </a:schemeClr>
                </a:solidFill>
              </a:rPr>
              <a:t>様式２</a:t>
            </a:r>
            <a:r>
              <a:rPr lang="ja-JP" altLang="en-US" sz="1200" b="1" dirty="0">
                <a:solidFill>
                  <a:schemeClr val="accent4">
                    <a:lumMod val="75000"/>
                  </a:schemeClr>
                </a:solidFill>
              </a:rPr>
              <a:t>「</a:t>
            </a:r>
            <a:r>
              <a:rPr lang="ja-JP" sz="1200" b="1" dirty="0">
                <a:solidFill>
                  <a:schemeClr val="accent4">
                    <a:lumMod val="75000"/>
                  </a:schemeClr>
                </a:solidFill>
              </a:rPr>
              <a:t>③経費明細書</a:t>
            </a:r>
            <a:r>
              <a:rPr lang="ja-JP" altLang="en-US" sz="1200" b="1" dirty="0">
                <a:solidFill>
                  <a:schemeClr val="accent4">
                    <a:lumMod val="75000"/>
                  </a:schemeClr>
                </a:solidFill>
              </a:rPr>
              <a:t>シート」</a:t>
            </a:r>
            <a:r>
              <a:rPr lang="ja-JP" sz="1200" b="1" dirty="0">
                <a:solidFill>
                  <a:schemeClr val="accent4">
                    <a:lumMod val="75000"/>
                  </a:schemeClr>
                </a:solidFill>
              </a:rPr>
              <a:t>の</a:t>
            </a:r>
            <a:r>
              <a:rPr lang="ja-JP" altLang="en-US" sz="1200" b="1" dirty="0">
                <a:solidFill>
                  <a:schemeClr val="accent4">
                    <a:lumMod val="75000"/>
                  </a:schemeClr>
                </a:solidFill>
              </a:rPr>
              <a:t>「</a:t>
            </a:r>
            <a:r>
              <a:rPr lang="ja-JP" sz="1200" b="1" dirty="0">
                <a:solidFill>
                  <a:schemeClr val="accent4">
                    <a:lumMod val="75000"/>
                  </a:schemeClr>
                </a:solidFill>
              </a:rPr>
              <a:t>（C）積算基礎</a:t>
            </a:r>
            <a:r>
              <a:rPr lang="ja-JP" altLang="en-US" sz="1200" b="1" dirty="0">
                <a:solidFill>
                  <a:schemeClr val="accent4">
                    <a:lumMod val="75000"/>
                  </a:schemeClr>
                </a:solidFill>
              </a:rPr>
              <a:t>」</a:t>
            </a:r>
            <a:r>
              <a:rPr lang="ja-JP" sz="1200" b="1" dirty="0">
                <a:solidFill>
                  <a:schemeClr val="accent4">
                    <a:lumMod val="75000"/>
                  </a:schemeClr>
                </a:solidFill>
              </a:rPr>
              <a:t>に記載の内容と整合を取ってください</a:t>
            </a:r>
            <a:endParaRPr lang="ja-JP" sz="1200" dirty="0">
              <a:solidFill>
                <a:schemeClr val="accent4">
                  <a:lumMod val="75000"/>
                </a:schemeClr>
              </a:solidFill>
            </a:endParaRPr>
          </a:p>
        </p:txBody>
      </p:sp>
      <p:sp>
        <p:nvSpPr>
          <p:cNvPr id="24" name="Callout: Line with Border and Accent Bar 8">
            <a:extLst>
              <a:ext uri="{FF2B5EF4-FFF2-40B4-BE49-F238E27FC236}">
                <a16:creationId xmlns:a16="http://schemas.microsoft.com/office/drawing/2014/main" id="{EC53629F-5AAF-EBD6-D527-6EC044C4E66B}"/>
              </a:ext>
            </a:extLst>
          </p:cNvPr>
          <p:cNvSpPr/>
          <p:nvPr/>
        </p:nvSpPr>
        <p:spPr>
          <a:xfrm flipH="1">
            <a:off x="246401" y="3192196"/>
            <a:ext cx="6202313" cy="1986093"/>
          </a:xfrm>
          <a:prstGeom prst="accentBorderCallout1">
            <a:avLst>
              <a:gd name="adj1" fmla="val 26818"/>
              <a:gd name="adj2" fmla="val -2413"/>
              <a:gd name="adj3" fmla="val 93789"/>
              <a:gd name="adj4" fmla="val -16802"/>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r>
              <a:rPr lang="ja-JP" sz="1200" b="1" dirty="0">
                <a:solidFill>
                  <a:schemeClr val="accent4">
                    <a:lumMod val="75000"/>
                  </a:schemeClr>
                </a:solidFill>
              </a:rPr>
              <a:t>様式２「②補助事業情報シート」の「&lt;補助事業にかかる財務数値&gt;」から目標値を入力してください</a:t>
            </a:r>
            <a:endParaRPr lang="en-US" sz="1200" dirty="0">
              <a:solidFill>
                <a:schemeClr val="accent4">
                  <a:lumMod val="75000"/>
                </a:schemeClr>
              </a:solidFill>
            </a:endParaRPr>
          </a:p>
          <a:p>
            <a:r>
              <a:rPr lang="ja-JP" sz="1200" b="1" dirty="0">
                <a:solidFill>
                  <a:schemeClr val="accent4">
                    <a:lumMod val="75000"/>
                  </a:schemeClr>
                </a:solidFill>
              </a:rPr>
              <a:t>・労働生産性：様式２</a:t>
            </a:r>
            <a:r>
              <a:rPr lang="ja-JP" altLang="en-US" sz="1200" b="1" dirty="0">
                <a:solidFill>
                  <a:schemeClr val="accent4">
                    <a:lumMod val="75000"/>
                  </a:schemeClr>
                </a:solidFill>
              </a:rPr>
              <a:t>「</a:t>
            </a:r>
            <a:r>
              <a:rPr lang="en-US" sz="1200" b="1" dirty="0">
                <a:solidFill>
                  <a:schemeClr val="accent4">
                    <a:lumMod val="75000"/>
                  </a:schemeClr>
                </a:solidFill>
              </a:rPr>
              <a:t>②</a:t>
            </a:r>
            <a:r>
              <a:rPr lang="ja-JP" sz="1200" b="1" dirty="0">
                <a:solidFill>
                  <a:schemeClr val="accent4">
                    <a:lumMod val="75000"/>
                  </a:schemeClr>
                </a:solidFill>
              </a:rPr>
              <a:t>補助事業情報</a:t>
            </a:r>
            <a:r>
              <a:rPr lang="ja-JP" altLang="en-US" sz="1200" b="1" dirty="0">
                <a:solidFill>
                  <a:schemeClr val="accent4">
                    <a:lumMod val="75000"/>
                  </a:schemeClr>
                </a:solidFill>
              </a:rPr>
              <a:t>シート」</a:t>
            </a:r>
            <a:r>
              <a:rPr lang="en-US" sz="1200" b="1" dirty="0">
                <a:solidFill>
                  <a:schemeClr val="accent4">
                    <a:lumMod val="75000"/>
                  </a:schemeClr>
                </a:solidFill>
              </a:rPr>
              <a:t> 7-19</a:t>
            </a:r>
            <a:endParaRPr lang="en-US" sz="1200" dirty="0">
              <a:solidFill>
                <a:schemeClr val="accent4">
                  <a:lumMod val="75000"/>
                </a:schemeClr>
              </a:solidFill>
            </a:endParaRPr>
          </a:p>
          <a:p>
            <a:r>
              <a:rPr lang="en-US" sz="1200" b="1" dirty="0">
                <a:solidFill>
                  <a:schemeClr val="accent4">
                    <a:lumMod val="75000"/>
                  </a:schemeClr>
                </a:solidFill>
              </a:rPr>
              <a:t>・</a:t>
            </a:r>
            <a:r>
              <a:rPr lang="en-US" sz="1200" b="1" dirty="0" err="1">
                <a:solidFill>
                  <a:schemeClr val="accent4">
                    <a:lumMod val="75000"/>
                  </a:schemeClr>
                </a:solidFill>
              </a:rPr>
              <a:t>従業員</a:t>
            </a:r>
            <a:r>
              <a:rPr lang="ja-JP" altLang="en-US" sz="1200" b="1" dirty="0">
                <a:solidFill>
                  <a:schemeClr val="accent4">
                    <a:lumMod val="75000"/>
                  </a:schemeClr>
                </a:solidFill>
              </a:rPr>
              <a:t>１</a:t>
            </a:r>
            <a:r>
              <a:rPr lang="en-US" sz="1200" b="1" dirty="0" err="1">
                <a:solidFill>
                  <a:schemeClr val="accent4">
                    <a:lumMod val="75000"/>
                  </a:schemeClr>
                </a:solidFill>
              </a:rPr>
              <a:t>人当たりの</a:t>
            </a:r>
            <a:r>
              <a:rPr lang="ja-JP" sz="1200" b="1" dirty="0">
                <a:solidFill>
                  <a:schemeClr val="accent4">
                    <a:lumMod val="75000"/>
                  </a:schemeClr>
                </a:solidFill>
              </a:rPr>
              <a:t>給与支給総額：様式２</a:t>
            </a:r>
            <a:r>
              <a:rPr lang="ja-JP" altLang="en-US" sz="1200" b="1" dirty="0">
                <a:solidFill>
                  <a:schemeClr val="accent4">
                    <a:lumMod val="75000"/>
                  </a:schemeClr>
                </a:solidFill>
              </a:rPr>
              <a:t>「</a:t>
            </a:r>
            <a:r>
              <a:rPr lang="en-US" sz="1200" b="1" dirty="0">
                <a:solidFill>
                  <a:schemeClr val="accent4">
                    <a:lumMod val="75000"/>
                  </a:schemeClr>
                </a:solidFill>
              </a:rPr>
              <a:t>②</a:t>
            </a:r>
            <a:r>
              <a:rPr lang="ja-JP" sz="1200" b="1" dirty="0">
                <a:solidFill>
                  <a:schemeClr val="accent4">
                    <a:lumMod val="75000"/>
                  </a:schemeClr>
                </a:solidFill>
              </a:rPr>
              <a:t>補助事業情報</a:t>
            </a:r>
            <a:r>
              <a:rPr lang="ja-JP" altLang="en-US" sz="1200" b="1" dirty="0">
                <a:solidFill>
                  <a:schemeClr val="accent4">
                    <a:lumMod val="75000"/>
                  </a:schemeClr>
                </a:solidFill>
              </a:rPr>
              <a:t>シート」</a:t>
            </a:r>
            <a:r>
              <a:rPr lang="en-US" sz="1200" b="1" dirty="0">
                <a:solidFill>
                  <a:schemeClr val="accent4">
                    <a:lumMod val="75000"/>
                  </a:schemeClr>
                </a:solidFill>
              </a:rPr>
              <a:t> 7-15</a:t>
            </a:r>
            <a:endParaRPr lang="ja-JP" sz="1200" dirty="0">
              <a:solidFill>
                <a:schemeClr val="accent4">
                  <a:lumMod val="75000"/>
                </a:schemeClr>
              </a:solidFill>
            </a:endParaRPr>
          </a:p>
          <a:p>
            <a:r>
              <a:rPr lang="ja-JP" sz="1200" b="1" dirty="0">
                <a:solidFill>
                  <a:schemeClr val="accent4">
                    <a:lumMod val="75000"/>
                  </a:schemeClr>
                </a:solidFill>
              </a:rPr>
              <a:t>・従業員数：様式２</a:t>
            </a:r>
            <a:r>
              <a:rPr lang="ja-JP" altLang="en-US" sz="1200" b="1" dirty="0">
                <a:solidFill>
                  <a:schemeClr val="accent4">
                    <a:lumMod val="75000"/>
                  </a:schemeClr>
                </a:solidFill>
              </a:rPr>
              <a:t>「</a:t>
            </a:r>
            <a:r>
              <a:rPr lang="en-US" sz="1200" b="1" dirty="0">
                <a:solidFill>
                  <a:schemeClr val="accent4">
                    <a:lumMod val="75000"/>
                  </a:schemeClr>
                </a:solidFill>
              </a:rPr>
              <a:t>②</a:t>
            </a:r>
            <a:r>
              <a:rPr lang="ja-JP" sz="1200" b="1" dirty="0">
                <a:solidFill>
                  <a:schemeClr val="accent4">
                    <a:lumMod val="75000"/>
                  </a:schemeClr>
                </a:solidFill>
              </a:rPr>
              <a:t>補助事業情報</a:t>
            </a:r>
            <a:r>
              <a:rPr lang="ja-JP" altLang="en-US" sz="1200" b="1" dirty="0">
                <a:solidFill>
                  <a:schemeClr val="accent4">
                    <a:lumMod val="75000"/>
                  </a:schemeClr>
                </a:solidFill>
              </a:rPr>
              <a:t>シート」</a:t>
            </a:r>
            <a:r>
              <a:rPr lang="en-US" sz="1200" b="1" dirty="0">
                <a:solidFill>
                  <a:schemeClr val="accent4">
                    <a:lumMod val="75000"/>
                  </a:schemeClr>
                </a:solidFill>
              </a:rPr>
              <a:t> 7-13</a:t>
            </a:r>
            <a:br>
              <a:rPr lang="en-US" sz="1200" b="1" dirty="0">
                <a:solidFill>
                  <a:schemeClr val="accent4">
                    <a:lumMod val="75000"/>
                  </a:schemeClr>
                </a:solidFill>
              </a:rPr>
            </a:br>
            <a:r>
              <a:rPr lang="en-US" sz="1200" b="1" dirty="0" err="1">
                <a:solidFill>
                  <a:schemeClr val="accent4">
                    <a:lumMod val="75000"/>
                  </a:schemeClr>
                </a:solidFill>
              </a:rPr>
              <a:t>とそれぞれ整合を</a:t>
            </a:r>
            <a:r>
              <a:rPr lang="ja-JP" sz="1200" b="1" dirty="0">
                <a:solidFill>
                  <a:schemeClr val="accent4">
                    <a:lumMod val="75000"/>
                  </a:schemeClr>
                </a:solidFill>
              </a:rPr>
              <a:t>取</a:t>
            </a:r>
            <a:r>
              <a:rPr lang="en-US" sz="1200" b="1" dirty="0" err="1">
                <a:solidFill>
                  <a:schemeClr val="accent4">
                    <a:lumMod val="75000"/>
                  </a:schemeClr>
                </a:solidFill>
              </a:rPr>
              <a:t>ってください</a:t>
            </a:r>
            <a:br>
              <a:rPr lang="en-US" altLang="ja-JP" sz="1200" b="1" dirty="0"/>
            </a:br>
            <a:endParaRPr lang="en-US" sz="1200" dirty="0">
              <a:solidFill>
                <a:srgbClr val="000000"/>
              </a:solidFill>
            </a:endParaRPr>
          </a:p>
          <a:p>
            <a:r>
              <a:rPr lang="ja-JP" altLang="en-US" sz="1200" b="1" dirty="0">
                <a:solidFill>
                  <a:schemeClr val="accent4">
                    <a:lumMod val="75000"/>
                  </a:schemeClr>
                </a:solidFill>
              </a:rPr>
              <a:t>補助事業に係る従業員は</a:t>
            </a:r>
            <a:r>
              <a:rPr lang="en-US" sz="1200" b="1" dirty="0">
                <a:solidFill>
                  <a:schemeClr val="accent4">
                    <a:lumMod val="75000"/>
                  </a:schemeClr>
                </a:solidFill>
              </a:rPr>
              <a:t>「</a:t>
            </a:r>
            <a:r>
              <a:rPr lang="en-US" sz="1200" b="1" dirty="0" err="1">
                <a:solidFill>
                  <a:schemeClr val="accent4">
                    <a:lumMod val="75000"/>
                  </a:schemeClr>
                </a:solidFill>
              </a:rPr>
              <a:t>常時使用する従業員」が対象となります</a:t>
            </a:r>
            <a:r>
              <a:rPr lang="en-US" sz="1200" b="1" dirty="0">
                <a:solidFill>
                  <a:schemeClr val="accent4">
                    <a:lumMod val="75000"/>
                  </a:schemeClr>
                </a:solidFill>
              </a:rPr>
              <a:t>。</a:t>
            </a:r>
            <a:br>
              <a:rPr lang="en-US" sz="1200" b="1" dirty="0"/>
            </a:br>
            <a:r>
              <a:rPr lang="en-US" sz="1200" b="1" dirty="0">
                <a:solidFill>
                  <a:schemeClr val="accent4">
                    <a:lumMod val="75000"/>
                  </a:schemeClr>
                </a:solidFill>
              </a:rPr>
              <a:t> ※</a:t>
            </a:r>
            <a:r>
              <a:rPr lang="en-US" sz="1200" b="1" dirty="0" err="1">
                <a:solidFill>
                  <a:schemeClr val="accent4">
                    <a:lumMod val="75000"/>
                  </a:schemeClr>
                </a:solidFill>
              </a:rPr>
              <a:t>従業員の定義については</a:t>
            </a:r>
            <a:r>
              <a:rPr lang="en-US" sz="1200" b="1" dirty="0">
                <a:solidFill>
                  <a:schemeClr val="accent4">
                    <a:lumMod val="75000"/>
                  </a:schemeClr>
                </a:solidFill>
              </a:rPr>
              <a:t>、</a:t>
            </a:r>
            <a:r>
              <a:rPr lang="ja-JP" sz="1200" b="1" dirty="0">
                <a:solidFill>
                  <a:schemeClr val="accent4">
                    <a:lumMod val="75000"/>
                  </a:schemeClr>
                </a:solidFill>
              </a:rPr>
              <a:t>様式２</a:t>
            </a:r>
            <a:r>
              <a:rPr lang="en-US" altLang="ja-JP" sz="1200" b="1" dirty="0" err="1">
                <a:solidFill>
                  <a:schemeClr val="accent4">
                    <a:lumMod val="75000"/>
                  </a:schemeClr>
                </a:solidFill>
              </a:rPr>
              <a:t>入力ガイド</a:t>
            </a:r>
            <a:r>
              <a:rPr lang="en-US" altLang="ja-JP" sz="1200" b="1" dirty="0">
                <a:solidFill>
                  <a:schemeClr val="accent4">
                    <a:lumMod val="75000"/>
                  </a:schemeClr>
                </a:solidFill>
              </a:rPr>
              <a:t> </a:t>
            </a:r>
            <a:r>
              <a:rPr lang="ja-JP" altLang="en-US" sz="1200" b="1" dirty="0">
                <a:solidFill>
                  <a:schemeClr val="accent4">
                    <a:lumMod val="75000"/>
                  </a:schemeClr>
                </a:solidFill>
              </a:rPr>
              <a:t>「</a:t>
            </a:r>
            <a:r>
              <a:rPr lang="en-US" sz="1200" b="1" dirty="0">
                <a:solidFill>
                  <a:schemeClr val="accent4">
                    <a:lumMod val="75000"/>
                  </a:schemeClr>
                </a:solidFill>
              </a:rPr>
              <a:t>②</a:t>
            </a:r>
            <a:r>
              <a:rPr lang="en-US" sz="1200" b="1" dirty="0" err="1">
                <a:solidFill>
                  <a:schemeClr val="accent4">
                    <a:lumMod val="75000"/>
                  </a:schemeClr>
                </a:solidFill>
              </a:rPr>
              <a:t>補助事業情報シート</a:t>
            </a:r>
            <a:r>
              <a:rPr lang="en-US" sz="1200" b="1" dirty="0">
                <a:solidFill>
                  <a:schemeClr val="accent4">
                    <a:lumMod val="75000"/>
                  </a:schemeClr>
                </a:solidFill>
              </a:rPr>
              <a:t>」 2-27に記載の通りです</a:t>
            </a:r>
            <a:endParaRPr lang="en-US" sz="1200" dirty="0">
              <a:solidFill>
                <a:schemeClr val="accent4">
                  <a:lumMod val="75000"/>
                </a:schemeClr>
              </a:solidFill>
            </a:endParaRPr>
          </a:p>
        </p:txBody>
      </p:sp>
      <p:sp>
        <p:nvSpPr>
          <p:cNvPr id="45" name="Callout: Line with Border and Accent Bar 2">
            <a:extLst>
              <a:ext uri="{FF2B5EF4-FFF2-40B4-BE49-F238E27FC236}">
                <a16:creationId xmlns:a16="http://schemas.microsoft.com/office/drawing/2014/main" id="{AB6AE2B1-A888-8800-61D8-D9BB3EF425FD}"/>
              </a:ext>
            </a:extLst>
          </p:cNvPr>
          <p:cNvSpPr/>
          <p:nvPr/>
        </p:nvSpPr>
        <p:spPr>
          <a:xfrm>
            <a:off x="7210409" y="2384206"/>
            <a:ext cx="2570791" cy="1926580"/>
          </a:xfrm>
          <a:prstGeom prst="accentBorderCallout1">
            <a:avLst>
              <a:gd name="adj1" fmla="val 26818"/>
              <a:gd name="adj2" fmla="val -2413"/>
              <a:gd name="adj3" fmla="val 197802"/>
              <a:gd name="adj4" fmla="val 38172"/>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buFont typeface="Arial,Sans-Serif" panose="020B0604020202020204" pitchFamily="34" charset="0"/>
              <a:buChar char="•"/>
            </a:pPr>
            <a:r>
              <a:rPr lang="ja-JP" altLang="en-US" sz="1200" b="1" dirty="0">
                <a:solidFill>
                  <a:schemeClr val="accent4">
                    <a:lumMod val="75000"/>
                  </a:schemeClr>
                </a:solidFill>
              </a:rPr>
              <a:t>公募の申請をした時点の直近の事業年度（最新決算期）における事業者全体１人当たり給与支給総額と比較した、補助事業が完了した日を含む事業年度（基準年度）の事業者全体１人当たり給与支給総額の年平均上昇率を記載してください</a:t>
            </a:r>
            <a:endParaRPr lang="ja-JP" sz="1200" b="1" dirty="0">
              <a:solidFill>
                <a:schemeClr val="accent4">
                  <a:lumMod val="75000"/>
                </a:schemeClr>
              </a:solidFill>
            </a:endParaRPr>
          </a:p>
        </p:txBody>
      </p:sp>
    </p:spTree>
    <p:extLst>
      <p:ext uri="{BB962C8B-B14F-4D97-AF65-F5344CB8AC3E}">
        <p14:creationId xmlns:p14="http://schemas.microsoft.com/office/powerpoint/2010/main" val="16631072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95DE8D76-A6F7-6B5F-7B44-B5B1DA9E3C94}"/>
              </a:ext>
            </a:extLst>
          </p:cNvPr>
          <p:cNvGraphicFramePr>
            <a:graphicFrameLocks/>
          </p:cNvGraphicFramePr>
          <p:nvPr>
            <p:custDataLst>
              <p:tags r:id="rId1"/>
            </p:custDataLst>
            <p:extLst>
              <p:ext uri="{D42A27DB-BD31-4B8C-83A1-F6EECF244321}">
                <p14:modId xmlns:p14="http://schemas.microsoft.com/office/powerpoint/2010/main" val="15098632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95DE8D76-A6F7-6B5F-7B44-B5B1DA9E3C9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97743871-8CF4-F710-BD6C-2A13B9F53FAA}"/>
              </a:ext>
            </a:extLst>
          </p:cNvPr>
          <p:cNvSpPr>
            <a:spLocks noGrp="1"/>
          </p:cNvSpPr>
          <p:nvPr>
            <p:ph type="title"/>
          </p:nvPr>
        </p:nvSpPr>
        <p:spPr/>
        <p:txBody>
          <a:bodyPr vert="horz"/>
          <a:lstStyle/>
          <a:p>
            <a:endParaRPr lang="ja-JP" altLang="en-US"/>
          </a:p>
        </p:txBody>
      </p:sp>
      <p:sp>
        <p:nvSpPr>
          <p:cNvPr id="9" name="Text Placeholder 8">
            <a:extLst>
              <a:ext uri="{FF2B5EF4-FFF2-40B4-BE49-F238E27FC236}">
                <a16:creationId xmlns:a16="http://schemas.microsoft.com/office/drawing/2014/main" id="{B3D3A12E-992E-479C-4624-C7ADEE772A9D}"/>
              </a:ext>
            </a:extLst>
          </p:cNvPr>
          <p:cNvSpPr>
            <a:spLocks noGrp="1"/>
          </p:cNvSpPr>
          <p:nvPr>
            <p:ph type="body" sz="quarter" idx="12"/>
          </p:nvPr>
        </p:nvSpPr>
        <p:spPr/>
        <p:txBody>
          <a:bodyPr/>
          <a:lstStyle/>
          <a:p>
            <a:r>
              <a:rPr lang="ja-JP" altLang="en-US"/>
              <a:t>①経営力（イ）事業戦略</a:t>
            </a:r>
          </a:p>
        </p:txBody>
      </p:sp>
      <p:grpSp>
        <p:nvGrpSpPr>
          <p:cNvPr id="8" name="RectangleWithLineGroup">
            <a:extLst>
              <a:ext uri="{FF2B5EF4-FFF2-40B4-BE49-F238E27FC236}">
                <a16:creationId xmlns:a16="http://schemas.microsoft.com/office/drawing/2014/main" id="{68A24E0F-9D42-F81C-C959-DFBA91392912}"/>
              </a:ext>
            </a:extLst>
          </p:cNvPr>
          <p:cNvGrpSpPr/>
          <p:nvPr/>
        </p:nvGrpSpPr>
        <p:grpSpPr>
          <a:xfrm>
            <a:off x="381000" y="914400"/>
            <a:ext cx="4114800" cy="380480"/>
            <a:chOff x="2073603" y="1702803"/>
            <a:chExt cx="2160003" cy="360000"/>
          </a:xfrm>
          <a:noFill/>
        </p:grpSpPr>
        <p:sp>
          <p:nvSpPr>
            <p:cNvPr id="6" name="Rectangle 5">
              <a:extLst>
                <a:ext uri="{FF2B5EF4-FFF2-40B4-BE49-F238E27FC236}">
                  <a16:creationId xmlns:a16="http://schemas.microsoft.com/office/drawing/2014/main" id="{2B84973B-C0E6-9E7A-A246-A34803237B75}"/>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主な環境変化</a:t>
              </a:r>
            </a:p>
          </p:txBody>
        </p:sp>
        <p:cxnSp>
          <p:nvCxnSpPr>
            <p:cNvPr id="7" name="Straight Connector 6">
              <a:extLst>
                <a:ext uri="{FF2B5EF4-FFF2-40B4-BE49-F238E27FC236}">
                  <a16:creationId xmlns:a16="http://schemas.microsoft.com/office/drawing/2014/main" id="{9205EFC5-F2D4-6529-D626-12E1780F85BF}"/>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10" name="RectangleWithLineGroup">
            <a:extLst>
              <a:ext uri="{FF2B5EF4-FFF2-40B4-BE49-F238E27FC236}">
                <a16:creationId xmlns:a16="http://schemas.microsoft.com/office/drawing/2014/main" id="{C7064426-AB50-767F-CD1D-5CF0F54A834B}"/>
              </a:ext>
            </a:extLst>
          </p:cNvPr>
          <p:cNvGrpSpPr/>
          <p:nvPr/>
        </p:nvGrpSpPr>
        <p:grpSpPr>
          <a:xfrm>
            <a:off x="5410200" y="914400"/>
            <a:ext cx="4114800" cy="380480"/>
            <a:chOff x="2073603" y="1702803"/>
            <a:chExt cx="2160003" cy="360000"/>
          </a:xfrm>
          <a:noFill/>
        </p:grpSpPr>
        <p:sp>
          <p:nvSpPr>
            <p:cNvPr id="11" name="Rectangle 10">
              <a:extLst>
                <a:ext uri="{FF2B5EF4-FFF2-40B4-BE49-F238E27FC236}">
                  <a16:creationId xmlns:a16="http://schemas.microsoft.com/office/drawing/2014/main" id="{65491CE1-91C8-E826-1C0B-661DE2D9CA2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将来の事業ポートフォリオと補助事業の位置づけ</a:t>
              </a:r>
            </a:p>
          </p:txBody>
        </p:sp>
        <p:cxnSp>
          <p:nvCxnSpPr>
            <p:cNvPr id="12" name="Straight Connector 11">
              <a:extLst>
                <a:ext uri="{FF2B5EF4-FFF2-40B4-BE49-F238E27FC236}">
                  <a16:creationId xmlns:a16="http://schemas.microsoft.com/office/drawing/2014/main" id="{3AFC6AA8-C57A-EDFF-AAFC-CD05F33BF0A3}"/>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3" name="Isosceles Triangle 12">
            <a:extLst>
              <a:ext uri="{FF2B5EF4-FFF2-40B4-BE49-F238E27FC236}">
                <a16:creationId xmlns:a16="http://schemas.microsoft.com/office/drawing/2014/main" id="{D8AC2BF9-9D28-5778-6A78-DA0D3887E9E9}"/>
              </a:ext>
            </a:extLst>
          </p:cNvPr>
          <p:cNvSpPr/>
          <p:nvPr/>
        </p:nvSpPr>
        <p:spPr>
          <a:xfrm rot="5400000">
            <a:off x="4098863" y="3809438"/>
            <a:ext cx="1708274" cy="199000"/>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Rectangle 14">
            <a:extLst>
              <a:ext uri="{FF2B5EF4-FFF2-40B4-BE49-F238E27FC236}">
                <a16:creationId xmlns:a16="http://schemas.microsoft.com/office/drawing/2014/main" id="{5DAAB2BD-1701-30CF-0E44-AB443C43F838}"/>
              </a:ext>
            </a:extLst>
          </p:cNvPr>
          <p:cNvSpPr/>
          <p:nvPr/>
        </p:nvSpPr>
        <p:spPr>
          <a:xfrm>
            <a:off x="838200" y="1371600"/>
            <a:ext cx="1779833" cy="228999"/>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追い風</a:t>
            </a:r>
          </a:p>
        </p:txBody>
      </p:sp>
      <p:sp>
        <p:nvSpPr>
          <p:cNvPr id="26" name="Rectangle 25">
            <a:extLst>
              <a:ext uri="{FF2B5EF4-FFF2-40B4-BE49-F238E27FC236}">
                <a16:creationId xmlns:a16="http://schemas.microsoft.com/office/drawing/2014/main" id="{7021E996-A984-7DC1-EB73-EC5A5B1A40E3}"/>
              </a:ext>
            </a:extLst>
          </p:cNvPr>
          <p:cNvSpPr/>
          <p:nvPr/>
        </p:nvSpPr>
        <p:spPr>
          <a:xfrm>
            <a:off x="2715967" y="1371600"/>
            <a:ext cx="1779833" cy="228999"/>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向かい風</a:t>
            </a:r>
          </a:p>
        </p:txBody>
      </p:sp>
      <p:grpSp>
        <p:nvGrpSpPr>
          <p:cNvPr id="30" name="RectangleWithVerticalLineGroup">
            <a:extLst>
              <a:ext uri="{FF2B5EF4-FFF2-40B4-BE49-F238E27FC236}">
                <a16:creationId xmlns:a16="http://schemas.microsoft.com/office/drawing/2014/main" id="{DAA87A70-765B-3A4E-21D8-A4F48E7E871F}"/>
              </a:ext>
            </a:extLst>
          </p:cNvPr>
          <p:cNvGrpSpPr/>
          <p:nvPr/>
        </p:nvGrpSpPr>
        <p:grpSpPr>
          <a:xfrm>
            <a:off x="457200" y="1670099"/>
            <a:ext cx="273599" cy="2303609"/>
            <a:chOff x="640801" y="2278804"/>
            <a:chExt cx="1080002" cy="720001"/>
          </a:xfrm>
        </p:grpSpPr>
        <p:sp>
          <p:nvSpPr>
            <p:cNvPr id="28" name="Rectangle 27">
              <a:extLst>
                <a:ext uri="{FF2B5EF4-FFF2-40B4-BE49-F238E27FC236}">
                  <a16:creationId xmlns:a16="http://schemas.microsoft.com/office/drawing/2014/main" id="{777D6297-861D-D293-021D-EFEADE9B5BA6}"/>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外部環境</a:t>
              </a:r>
            </a:p>
          </p:txBody>
        </p:sp>
        <p:cxnSp>
          <p:nvCxnSpPr>
            <p:cNvPr id="29" name="Straight Connector 28">
              <a:extLst>
                <a:ext uri="{FF2B5EF4-FFF2-40B4-BE49-F238E27FC236}">
                  <a16:creationId xmlns:a16="http://schemas.microsoft.com/office/drawing/2014/main" id="{B9E5F36A-5613-A846-7F69-18146C6CD1EC}"/>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1" name="RectangleWithVerticalLineGroup">
            <a:extLst>
              <a:ext uri="{FF2B5EF4-FFF2-40B4-BE49-F238E27FC236}">
                <a16:creationId xmlns:a16="http://schemas.microsoft.com/office/drawing/2014/main" id="{D3E003F0-078E-B75A-8846-4D0959C20CFB}"/>
              </a:ext>
            </a:extLst>
          </p:cNvPr>
          <p:cNvGrpSpPr/>
          <p:nvPr/>
        </p:nvGrpSpPr>
        <p:grpSpPr>
          <a:xfrm>
            <a:off x="457200" y="4149575"/>
            <a:ext cx="273599" cy="2303609"/>
            <a:chOff x="640801" y="2278804"/>
            <a:chExt cx="1080002" cy="720001"/>
          </a:xfrm>
        </p:grpSpPr>
        <p:sp>
          <p:nvSpPr>
            <p:cNvPr id="32" name="Rectangle 31">
              <a:extLst>
                <a:ext uri="{FF2B5EF4-FFF2-40B4-BE49-F238E27FC236}">
                  <a16:creationId xmlns:a16="http://schemas.microsoft.com/office/drawing/2014/main" id="{B7905333-6197-FFA3-2093-BCB2ED3350EF}"/>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内部環境</a:t>
              </a:r>
            </a:p>
          </p:txBody>
        </p:sp>
        <p:cxnSp>
          <p:nvCxnSpPr>
            <p:cNvPr id="33" name="Straight Connector 32">
              <a:extLst>
                <a:ext uri="{FF2B5EF4-FFF2-40B4-BE49-F238E27FC236}">
                  <a16:creationId xmlns:a16="http://schemas.microsoft.com/office/drawing/2014/main" id="{BD3E7B59-91DF-9B75-39FD-9AA39808A7B2}"/>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34" name="Rectangle 33">
            <a:extLst>
              <a:ext uri="{FF2B5EF4-FFF2-40B4-BE49-F238E27FC236}">
                <a16:creationId xmlns:a16="http://schemas.microsoft.com/office/drawing/2014/main" id="{6852F731-8A30-097E-CE34-5A934FF9A712}"/>
              </a:ext>
            </a:extLst>
          </p:cNvPr>
          <p:cNvSpPr/>
          <p:nvPr/>
        </p:nvSpPr>
        <p:spPr>
          <a:xfrm>
            <a:off x="838200" y="1670099"/>
            <a:ext cx="1779833" cy="2303609"/>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政治・経済・社会・</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技術、市場における地位、顧客の動向等の機会を記載してください。</a:t>
            </a:r>
          </a:p>
        </p:txBody>
      </p:sp>
      <p:sp>
        <p:nvSpPr>
          <p:cNvPr id="35" name="Rectangle 34">
            <a:extLst>
              <a:ext uri="{FF2B5EF4-FFF2-40B4-BE49-F238E27FC236}">
                <a16:creationId xmlns:a16="http://schemas.microsoft.com/office/drawing/2014/main" id="{2E73D675-9A39-6860-8514-B1D099C6B251}"/>
              </a:ext>
            </a:extLst>
          </p:cNvPr>
          <p:cNvSpPr/>
          <p:nvPr/>
        </p:nvSpPr>
        <p:spPr>
          <a:xfrm>
            <a:off x="838200" y="4149575"/>
            <a:ext cx="1779833" cy="2303609"/>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自社の強みを</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記載してください。</a:t>
            </a:r>
          </a:p>
        </p:txBody>
      </p:sp>
      <p:sp>
        <p:nvSpPr>
          <p:cNvPr id="36" name="Rectangle 35">
            <a:extLst>
              <a:ext uri="{FF2B5EF4-FFF2-40B4-BE49-F238E27FC236}">
                <a16:creationId xmlns:a16="http://schemas.microsoft.com/office/drawing/2014/main" id="{5F25C7D2-F29E-ADBF-7EAC-DADDA648F53E}"/>
              </a:ext>
            </a:extLst>
          </p:cNvPr>
          <p:cNvSpPr/>
          <p:nvPr/>
        </p:nvSpPr>
        <p:spPr>
          <a:xfrm>
            <a:off x="2715967" y="1670099"/>
            <a:ext cx="1779833" cy="2303609"/>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政治・経済・社会・</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技術、市場における地位、顧客の動向等の脅威を記載してください。</a:t>
            </a:r>
          </a:p>
        </p:txBody>
      </p:sp>
      <p:sp>
        <p:nvSpPr>
          <p:cNvPr id="37" name="Rectangle 36">
            <a:extLst>
              <a:ext uri="{FF2B5EF4-FFF2-40B4-BE49-F238E27FC236}">
                <a16:creationId xmlns:a16="http://schemas.microsoft.com/office/drawing/2014/main" id="{2468AA8D-5B08-ECF2-83C3-40F4E168026F}"/>
              </a:ext>
            </a:extLst>
          </p:cNvPr>
          <p:cNvSpPr/>
          <p:nvPr/>
        </p:nvSpPr>
        <p:spPr>
          <a:xfrm>
            <a:off x="2715967" y="4149575"/>
            <a:ext cx="1779833" cy="2303609"/>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自社の弱みを</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記載してください。</a:t>
            </a:r>
          </a:p>
        </p:txBody>
      </p:sp>
      <p:grpSp>
        <p:nvGrpSpPr>
          <p:cNvPr id="44" name="Group 43">
            <a:extLst>
              <a:ext uri="{FF2B5EF4-FFF2-40B4-BE49-F238E27FC236}">
                <a16:creationId xmlns:a16="http://schemas.microsoft.com/office/drawing/2014/main" id="{A92C9C4D-ACBA-8DB7-557B-AF1BC4D558A0}"/>
              </a:ext>
            </a:extLst>
          </p:cNvPr>
          <p:cNvGrpSpPr/>
          <p:nvPr/>
        </p:nvGrpSpPr>
        <p:grpSpPr>
          <a:xfrm>
            <a:off x="6019800" y="2439059"/>
            <a:ext cx="3354117" cy="3558972"/>
            <a:chOff x="6019800" y="1905000"/>
            <a:chExt cx="3354117" cy="3354117"/>
          </a:xfrm>
        </p:grpSpPr>
        <p:cxnSp>
          <p:nvCxnSpPr>
            <p:cNvPr id="40" name="Straight Arrow Connector 39">
              <a:extLst>
                <a:ext uri="{FF2B5EF4-FFF2-40B4-BE49-F238E27FC236}">
                  <a16:creationId xmlns:a16="http://schemas.microsoft.com/office/drawing/2014/main" id="{AE751218-F6B2-1476-933F-1656D4FDB148}"/>
                </a:ext>
              </a:extLst>
            </p:cNvPr>
            <p:cNvCxnSpPr/>
            <p:nvPr/>
          </p:nvCxnSpPr>
          <p:spPr>
            <a:xfrm>
              <a:off x="6019800" y="5257800"/>
              <a:ext cx="335411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FFE30098-D456-6297-0522-DF1454E69EC0}"/>
                </a:ext>
              </a:extLst>
            </p:cNvPr>
            <p:cNvCxnSpPr>
              <a:cxnSpLocks/>
            </p:cNvCxnSpPr>
            <p:nvPr/>
          </p:nvCxnSpPr>
          <p:spPr>
            <a:xfrm rot="16200000">
              <a:off x="4343400" y="3582059"/>
              <a:ext cx="335411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
        <p:nvSpPr>
          <p:cNvPr id="42" name="Rectangle 41">
            <a:extLst>
              <a:ext uri="{FF2B5EF4-FFF2-40B4-BE49-F238E27FC236}">
                <a16:creationId xmlns:a16="http://schemas.microsoft.com/office/drawing/2014/main" id="{C38AE51A-30B9-4C5D-C1F0-B90058CDE9B5}"/>
              </a:ext>
            </a:extLst>
          </p:cNvPr>
          <p:cNvSpPr/>
          <p:nvPr/>
        </p:nvSpPr>
        <p:spPr>
          <a:xfrm>
            <a:off x="5562601" y="2437741"/>
            <a:ext cx="381000" cy="1708269"/>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vert="eaVert" rtlCol="0" anchor="ctr"/>
          <a:lstStyle/>
          <a:p>
            <a:pPr algn="ct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高成長</a:t>
            </a:r>
          </a:p>
        </p:txBody>
      </p:sp>
      <p:sp>
        <p:nvSpPr>
          <p:cNvPr id="43" name="Rectangle 42">
            <a:extLst>
              <a:ext uri="{FF2B5EF4-FFF2-40B4-BE49-F238E27FC236}">
                <a16:creationId xmlns:a16="http://schemas.microsoft.com/office/drawing/2014/main" id="{F6FD455A-5AA5-9DEC-7022-8B1E6113B4F2}"/>
              </a:ext>
            </a:extLst>
          </p:cNvPr>
          <p:cNvSpPr/>
          <p:nvPr/>
        </p:nvSpPr>
        <p:spPr>
          <a:xfrm>
            <a:off x="5562601" y="4289764"/>
            <a:ext cx="381000" cy="1708269"/>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vert="eaVert" rtlCol="0" anchor="ctr"/>
          <a:lstStyle/>
          <a:p>
            <a:pPr algn="ct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低成長</a:t>
            </a:r>
          </a:p>
        </p:txBody>
      </p:sp>
      <p:sp>
        <p:nvSpPr>
          <p:cNvPr id="45" name="Rectangle 44">
            <a:extLst>
              <a:ext uri="{FF2B5EF4-FFF2-40B4-BE49-F238E27FC236}">
                <a16:creationId xmlns:a16="http://schemas.microsoft.com/office/drawing/2014/main" id="{15F2909C-DA85-FD2D-DFF1-02BDD16A2AE4}"/>
              </a:ext>
            </a:extLst>
          </p:cNvPr>
          <p:cNvSpPr/>
          <p:nvPr/>
        </p:nvSpPr>
        <p:spPr>
          <a:xfrm>
            <a:off x="6028468" y="6122144"/>
            <a:ext cx="1591532" cy="279315"/>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vert="horz" rtlCol="0" anchor="ctr"/>
          <a:lstStyle/>
          <a:p>
            <a:pPr algn="ctr"/>
            <a:r>
              <a:rPr kumimoji="1" lang="ja-JP" altLang="en-US"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低シェア</a:t>
            </a:r>
            <a:endParaRPr kumimoji="1" lang="en-US" altLang="ja-JP"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6" name="Rectangle 45">
            <a:extLst>
              <a:ext uri="{FF2B5EF4-FFF2-40B4-BE49-F238E27FC236}">
                <a16:creationId xmlns:a16="http://schemas.microsoft.com/office/drawing/2014/main" id="{D5C69B1C-137E-B3D3-0517-5274236FB002}"/>
              </a:ext>
            </a:extLst>
          </p:cNvPr>
          <p:cNvSpPr/>
          <p:nvPr/>
        </p:nvSpPr>
        <p:spPr>
          <a:xfrm>
            <a:off x="7782385" y="6122144"/>
            <a:ext cx="1591532" cy="279315"/>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vert="horz" rtlCol="0" anchor="ctr"/>
          <a:lstStyle/>
          <a:p>
            <a:pPr algn="ctr"/>
            <a:r>
              <a:rPr kumimoji="1" lang="ja-JP" altLang="en-US"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高シェア</a:t>
            </a:r>
          </a:p>
        </p:txBody>
      </p:sp>
      <p:sp>
        <p:nvSpPr>
          <p:cNvPr id="47" name="Rectangle: Rounded Corners 46">
            <a:extLst>
              <a:ext uri="{FF2B5EF4-FFF2-40B4-BE49-F238E27FC236}">
                <a16:creationId xmlns:a16="http://schemas.microsoft.com/office/drawing/2014/main" id="{78A2ECDF-B861-C8C0-2443-3CA04A9D65EE}"/>
              </a:ext>
            </a:extLst>
          </p:cNvPr>
          <p:cNvSpPr/>
          <p:nvPr/>
        </p:nvSpPr>
        <p:spPr>
          <a:xfrm>
            <a:off x="6100811" y="2515389"/>
            <a:ext cx="1446847" cy="1552972"/>
          </a:xfrm>
          <a:prstGeom prst="round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8" name="Rectangle: Rounded Corners 47">
            <a:extLst>
              <a:ext uri="{FF2B5EF4-FFF2-40B4-BE49-F238E27FC236}">
                <a16:creationId xmlns:a16="http://schemas.microsoft.com/office/drawing/2014/main" id="{A3DA8593-2332-D4CC-90A2-851902EAED94}"/>
              </a:ext>
            </a:extLst>
          </p:cNvPr>
          <p:cNvSpPr/>
          <p:nvPr/>
        </p:nvSpPr>
        <p:spPr>
          <a:xfrm>
            <a:off x="6100811" y="4367412"/>
            <a:ext cx="1446847" cy="1552972"/>
          </a:xfrm>
          <a:prstGeom prst="round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9" name="Rectangle: Rounded Corners 48">
            <a:extLst>
              <a:ext uri="{FF2B5EF4-FFF2-40B4-BE49-F238E27FC236}">
                <a16:creationId xmlns:a16="http://schemas.microsoft.com/office/drawing/2014/main" id="{15EF49FD-6567-FC52-EB72-ECE1BA7171A9}"/>
              </a:ext>
            </a:extLst>
          </p:cNvPr>
          <p:cNvSpPr/>
          <p:nvPr/>
        </p:nvSpPr>
        <p:spPr>
          <a:xfrm>
            <a:off x="7854728" y="2515389"/>
            <a:ext cx="1446847" cy="1552972"/>
          </a:xfrm>
          <a:prstGeom prst="round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0" name="Rectangle: Rounded Corners 49">
            <a:extLst>
              <a:ext uri="{FF2B5EF4-FFF2-40B4-BE49-F238E27FC236}">
                <a16:creationId xmlns:a16="http://schemas.microsoft.com/office/drawing/2014/main" id="{F20B4335-5A6E-D9B7-ADED-0CAF3F61376F}"/>
              </a:ext>
            </a:extLst>
          </p:cNvPr>
          <p:cNvSpPr/>
          <p:nvPr/>
        </p:nvSpPr>
        <p:spPr>
          <a:xfrm>
            <a:off x="7854728" y="4367412"/>
            <a:ext cx="1446847" cy="1552972"/>
          </a:xfrm>
          <a:prstGeom prst="round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1" name="Oval 50">
            <a:extLst>
              <a:ext uri="{FF2B5EF4-FFF2-40B4-BE49-F238E27FC236}">
                <a16:creationId xmlns:a16="http://schemas.microsoft.com/office/drawing/2014/main" id="{69AC364C-0131-07CF-C687-5D4519BF1DFA}"/>
              </a:ext>
            </a:extLst>
          </p:cNvPr>
          <p:cNvSpPr/>
          <p:nvPr/>
        </p:nvSpPr>
        <p:spPr>
          <a:xfrm>
            <a:off x="6248729" y="3011860"/>
            <a:ext cx="662831" cy="662831"/>
          </a:xfrm>
          <a:prstGeom prst="ellipse">
            <a:avLst/>
          </a:prstGeom>
          <a:solidFill>
            <a:schemeClr val="bg1"/>
          </a:solidFill>
          <a:ln w="19050">
            <a:solidFill>
              <a:schemeClr val="accent1"/>
            </a:solidFill>
            <a:prstDash val="dash"/>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a:t>
            </a:r>
          </a:p>
        </p:txBody>
      </p:sp>
      <p:sp>
        <p:nvSpPr>
          <p:cNvPr id="52" name="Oval 51">
            <a:extLst>
              <a:ext uri="{FF2B5EF4-FFF2-40B4-BE49-F238E27FC236}">
                <a16:creationId xmlns:a16="http://schemas.microsoft.com/office/drawing/2014/main" id="{098C0064-A091-A4B8-B7A7-0D3DDDEB324C}"/>
              </a:ext>
            </a:extLst>
          </p:cNvPr>
          <p:cNvSpPr/>
          <p:nvPr/>
        </p:nvSpPr>
        <p:spPr>
          <a:xfrm>
            <a:off x="6727046" y="5047321"/>
            <a:ext cx="662831" cy="662831"/>
          </a:xfrm>
          <a:prstGeom prst="ellipse">
            <a:avLst/>
          </a:prstGeom>
          <a:solidFill>
            <a:schemeClr val="bg1"/>
          </a:solidFill>
          <a:ln w="19050">
            <a:solidFill>
              <a:schemeClr val="bg2"/>
            </a:solidFill>
            <a:prstDash val="dash"/>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en-US" altLang="ja-JP"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事業</a:t>
            </a:r>
          </a:p>
        </p:txBody>
      </p:sp>
      <p:sp>
        <p:nvSpPr>
          <p:cNvPr id="54" name="Oval 53">
            <a:extLst>
              <a:ext uri="{FF2B5EF4-FFF2-40B4-BE49-F238E27FC236}">
                <a16:creationId xmlns:a16="http://schemas.microsoft.com/office/drawing/2014/main" id="{B7281C4C-88C6-30A9-8CB1-D14197557C1C}"/>
              </a:ext>
            </a:extLst>
          </p:cNvPr>
          <p:cNvSpPr/>
          <p:nvPr/>
        </p:nvSpPr>
        <p:spPr>
          <a:xfrm>
            <a:off x="8308409" y="5072224"/>
            <a:ext cx="662831" cy="662831"/>
          </a:xfrm>
          <a:prstGeom prst="ellipse">
            <a:avLst/>
          </a:prstGeom>
          <a:solidFill>
            <a:schemeClr val="bg1"/>
          </a:solidFill>
          <a:ln w="19050">
            <a:solidFill>
              <a:schemeClr val="bg2"/>
            </a:solidFill>
            <a:prstDash val="dash"/>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en-US" altLang="ja-JP"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事業</a:t>
            </a:r>
          </a:p>
        </p:txBody>
      </p:sp>
      <p:sp>
        <p:nvSpPr>
          <p:cNvPr id="55" name="Oval 54">
            <a:extLst>
              <a:ext uri="{FF2B5EF4-FFF2-40B4-BE49-F238E27FC236}">
                <a16:creationId xmlns:a16="http://schemas.microsoft.com/office/drawing/2014/main" id="{AC0D2B49-B82C-DEFE-3C26-C21C9E54BC71}"/>
              </a:ext>
            </a:extLst>
          </p:cNvPr>
          <p:cNvSpPr/>
          <p:nvPr/>
        </p:nvSpPr>
        <p:spPr>
          <a:xfrm>
            <a:off x="8104450" y="2603941"/>
            <a:ext cx="1070750" cy="1070750"/>
          </a:xfrm>
          <a:prstGeom prst="ellips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補助事業</a:t>
            </a:r>
          </a:p>
        </p:txBody>
      </p:sp>
      <p:cxnSp>
        <p:nvCxnSpPr>
          <p:cNvPr id="57" name="Straight Arrow Connector 56">
            <a:extLst>
              <a:ext uri="{FF2B5EF4-FFF2-40B4-BE49-F238E27FC236}">
                <a16:creationId xmlns:a16="http://schemas.microsoft.com/office/drawing/2014/main" id="{446BD419-B338-C639-AC34-952CAF53E3E8}"/>
              </a:ext>
            </a:extLst>
          </p:cNvPr>
          <p:cNvCxnSpPr>
            <a:cxnSpLocks/>
            <a:stCxn id="51" idx="6"/>
            <a:endCxn id="55" idx="2"/>
          </p:cNvCxnSpPr>
          <p:nvPr/>
        </p:nvCxnSpPr>
        <p:spPr>
          <a:xfrm flipV="1">
            <a:off x="6911560" y="3139316"/>
            <a:ext cx="1192890" cy="2039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3" name="Oval 62">
            <a:extLst>
              <a:ext uri="{FF2B5EF4-FFF2-40B4-BE49-F238E27FC236}">
                <a16:creationId xmlns:a16="http://schemas.microsoft.com/office/drawing/2014/main" id="{BA706B8D-2D12-1FA4-645D-7990A763380E}"/>
              </a:ext>
            </a:extLst>
          </p:cNvPr>
          <p:cNvSpPr/>
          <p:nvPr/>
        </p:nvSpPr>
        <p:spPr>
          <a:xfrm>
            <a:off x="8774765" y="3630177"/>
            <a:ext cx="569769" cy="569769"/>
          </a:xfrm>
          <a:prstGeom prst="ellipse">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en-US" altLang="ja-JP"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事業</a:t>
            </a:r>
          </a:p>
        </p:txBody>
      </p:sp>
      <p:cxnSp>
        <p:nvCxnSpPr>
          <p:cNvPr id="64" name="Straight Arrow Connector 63">
            <a:extLst>
              <a:ext uri="{FF2B5EF4-FFF2-40B4-BE49-F238E27FC236}">
                <a16:creationId xmlns:a16="http://schemas.microsoft.com/office/drawing/2014/main" id="{8AD7744A-D84B-FF69-FD65-3105162A1484}"/>
              </a:ext>
            </a:extLst>
          </p:cNvPr>
          <p:cNvCxnSpPr>
            <a:cxnSpLocks/>
            <a:stCxn id="63" idx="4"/>
            <a:endCxn id="54" idx="0"/>
          </p:cNvCxnSpPr>
          <p:nvPr/>
        </p:nvCxnSpPr>
        <p:spPr>
          <a:xfrm flipH="1">
            <a:off x="8639825" y="4199946"/>
            <a:ext cx="419825" cy="872278"/>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69" name="Oval 68">
            <a:extLst>
              <a:ext uri="{FF2B5EF4-FFF2-40B4-BE49-F238E27FC236}">
                <a16:creationId xmlns:a16="http://schemas.microsoft.com/office/drawing/2014/main" id="{90C3B943-830A-6C48-BB13-12033F3A0118}"/>
              </a:ext>
            </a:extLst>
          </p:cNvPr>
          <p:cNvSpPr/>
          <p:nvPr/>
        </p:nvSpPr>
        <p:spPr>
          <a:xfrm>
            <a:off x="7911571" y="4581544"/>
            <a:ext cx="419825" cy="419825"/>
          </a:xfrm>
          <a:prstGeom prst="ellipse">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en-US" altLang="ja-JP"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事業</a:t>
            </a:r>
          </a:p>
        </p:txBody>
      </p:sp>
      <p:cxnSp>
        <p:nvCxnSpPr>
          <p:cNvPr id="71" name="Straight Arrow Connector 70">
            <a:extLst>
              <a:ext uri="{FF2B5EF4-FFF2-40B4-BE49-F238E27FC236}">
                <a16:creationId xmlns:a16="http://schemas.microsoft.com/office/drawing/2014/main" id="{335196E0-A403-A064-7996-6C2428EADFC5}"/>
              </a:ext>
            </a:extLst>
          </p:cNvPr>
          <p:cNvCxnSpPr>
            <a:cxnSpLocks/>
            <a:stCxn id="69" idx="2"/>
            <a:endCxn id="52" idx="7"/>
          </p:cNvCxnSpPr>
          <p:nvPr/>
        </p:nvCxnSpPr>
        <p:spPr>
          <a:xfrm flipH="1">
            <a:off x="7292808" y="4791457"/>
            <a:ext cx="618763" cy="352933"/>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77" name="Rectangle: Folded Corner 76">
            <a:extLst>
              <a:ext uri="{FF2B5EF4-FFF2-40B4-BE49-F238E27FC236}">
                <a16:creationId xmlns:a16="http://schemas.microsoft.com/office/drawing/2014/main" id="{E17B2779-C1E6-BF53-B008-530E645F5F79}"/>
              </a:ext>
            </a:extLst>
          </p:cNvPr>
          <p:cNvSpPr/>
          <p:nvPr/>
        </p:nvSpPr>
        <p:spPr>
          <a:xfrm>
            <a:off x="5410200" y="1371600"/>
            <a:ext cx="4114800" cy="718330"/>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全社の事業が将来どのように変化するか、その中で補助事業を</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なぜ、どのような位置づけにしていきたいかを記載してください。</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（円の大きさは売上を示す）</a:t>
            </a:r>
            <a:endPar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四角形: メモ 1">
            <a:extLst>
              <a:ext uri="{FF2B5EF4-FFF2-40B4-BE49-F238E27FC236}">
                <a16:creationId xmlns:a16="http://schemas.microsoft.com/office/drawing/2014/main" id="{A2A91CEB-12C7-46E3-54B8-2BD508D6F853}"/>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3" name="四角形: メモ 1">
            <a:extLst>
              <a:ext uri="{FF2B5EF4-FFF2-40B4-BE49-F238E27FC236}">
                <a16:creationId xmlns:a16="http://schemas.microsoft.com/office/drawing/2014/main" id="{3C634C1C-9E04-70D5-F75F-BAFDA6FD5DAA}"/>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7" name="正方形/長方形 16">
            <a:extLst>
              <a:ext uri="{FF2B5EF4-FFF2-40B4-BE49-F238E27FC236}">
                <a16:creationId xmlns:a16="http://schemas.microsoft.com/office/drawing/2014/main" id="{51075406-09F6-CACD-7E3B-8BB6C633361E}"/>
              </a:ext>
            </a:extLst>
          </p:cNvPr>
          <p:cNvSpPr/>
          <p:nvPr/>
        </p:nvSpPr>
        <p:spPr>
          <a:xfrm>
            <a:off x="0" y="833"/>
            <a:ext cx="9906000" cy="6857167"/>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8" name="Callout: Line with Border and Accent Bar 13">
            <a:extLst>
              <a:ext uri="{FF2B5EF4-FFF2-40B4-BE49-F238E27FC236}">
                <a16:creationId xmlns:a16="http://schemas.microsoft.com/office/drawing/2014/main" id="{AB395616-E60D-2CE5-0024-1ACD112E1171}"/>
              </a:ext>
            </a:extLst>
          </p:cNvPr>
          <p:cNvSpPr/>
          <p:nvPr/>
        </p:nvSpPr>
        <p:spPr>
          <a:xfrm>
            <a:off x="3826650" y="791467"/>
            <a:ext cx="2371719" cy="460294"/>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次頁以降の①経営力（イ）を左側に整理してまとめてください</a:t>
            </a:r>
          </a:p>
        </p:txBody>
      </p:sp>
      <p:sp>
        <p:nvSpPr>
          <p:cNvPr id="19" name="Callout: Line with Border and Accent Bar 15">
            <a:extLst>
              <a:ext uri="{FF2B5EF4-FFF2-40B4-BE49-F238E27FC236}">
                <a16:creationId xmlns:a16="http://schemas.microsoft.com/office/drawing/2014/main" id="{5979C25D-7DD2-1166-1E64-382B6ED4D730}"/>
              </a:ext>
            </a:extLst>
          </p:cNvPr>
          <p:cNvSpPr/>
          <p:nvPr/>
        </p:nvSpPr>
        <p:spPr>
          <a:xfrm flipH="1">
            <a:off x="1905000" y="5562514"/>
            <a:ext cx="3843040" cy="990686"/>
          </a:xfrm>
          <a:prstGeom prst="accentBorderCallout1">
            <a:avLst>
              <a:gd name="adj1" fmla="val 26818"/>
              <a:gd name="adj2" fmla="val -2413"/>
              <a:gd name="adj3" fmla="val -6508"/>
              <a:gd name="adj4" fmla="val -16267"/>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dirty="0">
                <a:solidFill>
                  <a:schemeClr val="accent4">
                    <a:lumMod val="75000"/>
                  </a:schemeClr>
                </a:solidFill>
              </a:rPr>
              <a:t>環境分析・全社の事業ポートフォリオを踏まえて、売上・利益の拡大見込を踏まえて事業戦略を記載してください</a:t>
            </a:r>
          </a:p>
        </p:txBody>
      </p:sp>
    </p:spTree>
    <p:extLst>
      <p:ext uri="{BB962C8B-B14F-4D97-AF65-F5344CB8AC3E}">
        <p14:creationId xmlns:p14="http://schemas.microsoft.com/office/powerpoint/2010/main" val="16867937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6040290-ED09-D5A4-4767-00647E771CAA}"/>
              </a:ext>
            </a:extLst>
          </p:cNvPr>
          <p:cNvGraphicFramePr>
            <a:graphicFrameLocks/>
          </p:cNvGraphicFramePr>
          <p:nvPr>
            <p:custDataLst>
              <p:tags r:id="rId1"/>
            </p:custDataLst>
            <p:extLst>
              <p:ext uri="{D42A27DB-BD31-4B8C-83A1-F6EECF244321}">
                <p14:modId xmlns:p14="http://schemas.microsoft.com/office/powerpoint/2010/main" val="16794743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3" name="think-cell data - do not delete" hidden="1">
                        <a:extLst>
                          <a:ext uri="{FF2B5EF4-FFF2-40B4-BE49-F238E27FC236}">
                            <a16:creationId xmlns:a16="http://schemas.microsoft.com/office/drawing/2014/main" id="{B6040290-ED09-D5A4-4767-00647E771CA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A8C77D0-BB80-E143-0BE8-DE32EB6CC860}"/>
              </a:ext>
            </a:extLst>
          </p:cNvPr>
          <p:cNvSpPr>
            <a:spLocks noGrp="1"/>
          </p:cNvSpPr>
          <p:nvPr>
            <p:ph type="title"/>
          </p:nvPr>
        </p:nvSpPr>
        <p:spPr/>
        <p:txBody>
          <a:bodyPr vert="horz"/>
          <a:lstStyle/>
          <a:p>
            <a:endParaRPr kumimoji="1" lang="ja-JP" altLang="en-US"/>
          </a:p>
        </p:txBody>
      </p:sp>
      <p:sp>
        <p:nvSpPr>
          <p:cNvPr id="10" name="Text Placeholder 9">
            <a:extLst>
              <a:ext uri="{FF2B5EF4-FFF2-40B4-BE49-F238E27FC236}">
                <a16:creationId xmlns:a16="http://schemas.microsoft.com/office/drawing/2014/main" id="{EAF6458E-7F48-D110-9DD4-298E582F08F9}"/>
              </a:ext>
            </a:extLst>
          </p:cNvPr>
          <p:cNvSpPr>
            <a:spLocks noGrp="1"/>
          </p:cNvSpPr>
          <p:nvPr>
            <p:ph type="body" sz="quarter" idx="12"/>
          </p:nvPr>
        </p:nvSpPr>
        <p:spPr/>
        <p:txBody>
          <a:bodyPr/>
          <a:lstStyle/>
          <a:p>
            <a:r>
              <a:rPr lang="ja-JP" altLang="en-US"/>
              <a:t>①経営力（イ）事業戦略</a:t>
            </a:r>
          </a:p>
        </p:txBody>
      </p:sp>
      <p:grpSp>
        <p:nvGrpSpPr>
          <p:cNvPr id="6" name="RectangleWithLineGroup">
            <a:extLst>
              <a:ext uri="{FF2B5EF4-FFF2-40B4-BE49-F238E27FC236}">
                <a16:creationId xmlns:a16="http://schemas.microsoft.com/office/drawing/2014/main" id="{7B1802ED-4254-366E-56DB-7B84C0728B29}"/>
              </a:ext>
            </a:extLst>
          </p:cNvPr>
          <p:cNvGrpSpPr/>
          <p:nvPr/>
        </p:nvGrpSpPr>
        <p:grpSpPr>
          <a:xfrm>
            <a:off x="381000" y="914400"/>
            <a:ext cx="9144000" cy="380480"/>
            <a:chOff x="2073603" y="1702803"/>
            <a:chExt cx="2160003" cy="360000"/>
          </a:xfrm>
          <a:noFill/>
        </p:grpSpPr>
        <p:sp>
          <p:nvSpPr>
            <p:cNvPr id="7" name="Rectangle 6">
              <a:extLst>
                <a:ext uri="{FF2B5EF4-FFF2-40B4-BE49-F238E27FC236}">
                  <a16:creationId xmlns:a16="http://schemas.microsoft.com/office/drawing/2014/main" id="{BD22E286-6620-E2F3-0BEA-B011015969A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外部環境変化が当社に与える影響</a:t>
              </a:r>
            </a:p>
          </p:txBody>
        </p:sp>
        <p:cxnSp>
          <p:nvCxnSpPr>
            <p:cNvPr id="8" name="Straight Connector 7">
              <a:extLst>
                <a:ext uri="{FF2B5EF4-FFF2-40B4-BE49-F238E27FC236}">
                  <a16:creationId xmlns:a16="http://schemas.microsoft.com/office/drawing/2014/main" id="{618FD894-C312-C29E-AACA-3866D7FEAF5F}"/>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1" name="正方形/長方形 4">
            <a:extLst>
              <a:ext uri="{FF2B5EF4-FFF2-40B4-BE49-F238E27FC236}">
                <a16:creationId xmlns:a16="http://schemas.microsoft.com/office/drawing/2014/main" id="{86AD13E1-3E14-9EC0-C528-AEC670E12F26}"/>
              </a:ext>
            </a:extLst>
          </p:cNvPr>
          <p:cNvSpPr/>
          <p:nvPr/>
        </p:nvSpPr>
        <p:spPr>
          <a:xfrm>
            <a:off x="1104275"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機会</a:t>
            </a:r>
          </a:p>
        </p:txBody>
      </p:sp>
      <p:sp>
        <p:nvSpPr>
          <p:cNvPr id="72" name="正方形/長方形 5">
            <a:extLst>
              <a:ext uri="{FF2B5EF4-FFF2-40B4-BE49-F238E27FC236}">
                <a16:creationId xmlns:a16="http://schemas.microsoft.com/office/drawing/2014/main" id="{A753A02A-FA5F-D712-CA22-B21379BD3008}"/>
              </a:ext>
            </a:extLst>
          </p:cNvPr>
          <p:cNvSpPr/>
          <p:nvPr/>
        </p:nvSpPr>
        <p:spPr>
          <a:xfrm>
            <a:off x="5282012"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脅威</a:t>
            </a:r>
          </a:p>
        </p:txBody>
      </p:sp>
      <p:sp>
        <p:nvSpPr>
          <p:cNvPr id="73" name="正方形/長方形 19">
            <a:extLst>
              <a:ext uri="{FF2B5EF4-FFF2-40B4-BE49-F238E27FC236}">
                <a16:creationId xmlns:a16="http://schemas.microsoft.com/office/drawing/2014/main" id="{D8AA81C0-7F1B-44E7-24F6-2A62327006F4}"/>
              </a:ext>
            </a:extLst>
          </p:cNvPr>
          <p:cNvSpPr/>
          <p:nvPr/>
        </p:nvSpPr>
        <p:spPr>
          <a:xfrm>
            <a:off x="1104276" y="1749118"/>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74" name="正方形/長方形 20">
            <a:extLst>
              <a:ext uri="{FF2B5EF4-FFF2-40B4-BE49-F238E27FC236}">
                <a16:creationId xmlns:a16="http://schemas.microsoft.com/office/drawing/2014/main" id="{B52D9AF9-8FEA-9CBB-4B85-288EA5DF6605}"/>
              </a:ext>
            </a:extLst>
          </p:cNvPr>
          <p:cNvSpPr/>
          <p:nvPr/>
        </p:nvSpPr>
        <p:spPr>
          <a:xfrm>
            <a:off x="1104276"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5" name="正方形/長方形 21">
            <a:extLst>
              <a:ext uri="{FF2B5EF4-FFF2-40B4-BE49-F238E27FC236}">
                <a16:creationId xmlns:a16="http://schemas.microsoft.com/office/drawing/2014/main" id="{C7A68844-4E08-FE02-3955-952BE83E80D3}"/>
              </a:ext>
            </a:extLst>
          </p:cNvPr>
          <p:cNvSpPr/>
          <p:nvPr/>
        </p:nvSpPr>
        <p:spPr>
          <a:xfrm>
            <a:off x="1104276"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6" name="正方形/長方形 22">
            <a:extLst>
              <a:ext uri="{FF2B5EF4-FFF2-40B4-BE49-F238E27FC236}">
                <a16:creationId xmlns:a16="http://schemas.microsoft.com/office/drawing/2014/main" id="{AFD2DDD6-EF36-4F0D-03F5-BE7141424A2B}"/>
              </a:ext>
            </a:extLst>
          </p:cNvPr>
          <p:cNvSpPr/>
          <p:nvPr/>
        </p:nvSpPr>
        <p:spPr>
          <a:xfrm>
            <a:off x="1104276"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7" name="正方形/長方形 23">
            <a:extLst>
              <a:ext uri="{FF2B5EF4-FFF2-40B4-BE49-F238E27FC236}">
                <a16:creationId xmlns:a16="http://schemas.microsoft.com/office/drawing/2014/main" id="{E359317E-1BB2-DFC8-2E82-FD1821A96C97}"/>
              </a:ext>
            </a:extLst>
          </p:cNvPr>
          <p:cNvSpPr/>
          <p:nvPr/>
        </p:nvSpPr>
        <p:spPr>
          <a:xfrm>
            <a:off x="5282013" y="1751685"/>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78" name="正方形/長方形 24">
            <a:extLst>
              <a:ext uri="{FF2B5EF4-FFF2-40B4-BE49-F238E27FC236}">
                <a16:creationId xmlns:a16="http://schemas.microsoft.com/office/drawing/2014/main" id="{C928BD9C-DE09-1BF3-7A73-09331767744A}"/>
              </a:ext>
            </a:extLst>
          </p:cNvPr>
          <p:cNvSpPr/>
          <p:nvPr/>
        </p:nvSpPr>
        <p:spPr>
          <a:xfrm>
            <a:off x="5282013"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9" name="正方形/長方形 25">
            <a:extLst>
              <a:ext uri="{FF2B5EF4-FFF2-40B4-BE49-F238E27FC236}">
                <a16:creationId xmlns:a16="http://schemas.microsoft.com/office/drawing/2014/main" id="{254CA17E-3B9E-669B-275C-A24917FE6FE9}"/>
              </a:ext>
            </a:extLst>
          </p:cNvPr>
          <p:cNvSpPr/>
          <p:nvPr/>
        </p:nvSpPr>
        <p:spPr>
          <a:xfrm>
            <a:off x="5282013"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0" name="正方形/長方形 26">
            <a:extLst>
              <a:ext uri="{FF2B5EF4-FFF2-40B4-BE49-F238E27FC236}">
                <a16:creationId xmlns:a16="http://schemas.microsoft.com/office/drawing/2014/main" id="{F06C5D30-1CA6-991E-767C-4445F3075928}"/>
              </a:ext>
            </a:extLst>
          </p:cNvPr>
          <p:cNvSpPr/>
          <p:nvPr/>
        </p:nvSpPr>
        <p:spPr>
          <a:xfrm>
            <a:off x="5282013"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81" name="Group 80">
            <a:extLst>
              <a:ext uri="{FF2B5EF4-FFF2-40B4-BE49-F238E27FC236}">
                <a16:creationId xmlns:a16="http://schemas.microsoft.com/office/drawing/2014/main" id="{D43C2DA6-0F94-BC40-C686-808553310A4E}"/>
              </a:ext>
            </a:extLst>
          </p:cNvPr>
          <p:cNvGrpSpPr/>
          <p:nvPr/>
        </p:nvGrpSpPr>
        <p:grpSpPr>
          <a:xfrm>
            <a:off x="483989" y="1751685"/>
            <a:ext cx="457200" cy="4701503"/>
            <a:chOff x="457200" y="1371600"/>
            <a:chExt cx="457200" cy="5081585"/>
          </a:xfrm>
        </p:grpSpPr>
        <p:grpSp>
          <p:nvGrpSpPr>
            <p:cNvPr id="82" name="RectangleWithVerticalLineGroup">
              <a:extLst>
                <a:ext uri="{FF2B5EF4-FFF2-40B4-BE49-F238E27FC236}">
                  <a16:creationId xmlns:a16="http://schemas.microsoft.com/office/drawing/2014/main" id="{11146812-E2FD-0C2F-AE66-379F26F68FA6}"/>
                </a:ext>
              </a:extLst>
            </p:cNvPr>
            <p:cNvGrpSpPr/>
            <p:nvPr/>
          </p:nvGrpSpPr>
          <p:grpSpPr>
            <a:xfrm>
              <a:off x="457200" y="1371600"/>
              <a:ext cx="457200" cy="1197312"/>
              <a:chOff x="640801" y="2278804"/>
              <a:chExt cx="1080002" cy="720001"/>
            </a:xfrm>
          </p:grpSpPr>
          <p:sp>
            <p:nvSpPr>
              <p:cNvPr id="92" name="Rectangle 91">
                <a:extLst>
                  <a:ext uri="{FF2B5EF4-FFF2-40B4-BE49-F238E27FC236}">
                    <a16:creationId xmlns:a16="http://schemas.microsoft.com/office/drawing/2014/main" id="{3FBBC2D5-444D-9544-7E7E-70A8B0DACEAE}"/>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政治</a:t>
                </a:r>
              </a:p>
            </p:txBody>
          </p:sp>
          <p:cxnSp>
            <p:nvCxnSpPr>
              <p:cNvPr id="93" name="Straight Connector 92">
                <a:extLst>
                  <a:ext uri="{FF2B5EF4-FFF2-40B4-BE49-F238E27FC236}">
                    <a16:creationId xmlns:a16="http://schemas.microsoft.com/office/drawing/2014/main" id="{7EA3D25A-44CB-6AA8-C998-50C3E298EA76}"/>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83" name="RectangleWithVerticalLineGroup">
              <a:extLst>
                <a:ext uri="{FF2B5EF4-FFF2-40B4-BE49-F238E27FC236}">
                  <a16:creationId xmlns:a16="http://schemas.microsoft.com/office/drawing/2014/main" id="{7531D506-74C3-332D-A106-0A4614D1081C}"/>
                </a:ext>
              </a:extLst>
            </p:cNvPr>
            <p:cNvGrpSpPr/>
            <p:nvPr/>
          </p:nvGrpSpPr>
          <p:grpSpPr>
            <a:xfrm>
              <a:off x="457200" y="2629702"/>
              <a:ext cx="457200" cy="1197312"/>
              <a:chOff x="640801" y="2278804"/>
              <a:chExt cx="1080002" cy="720001"/>
            </a:xfrm>
          </p:grpSpPr>
          <p:sp>
            <p:nvSpPr>
              <p:cNvPr id="90" name="Rectangle 89">
                <a:extLst>
                  <a:ext uri="{FF2B5EF4-FFF2-40B4-BE49-F238E27FC236}">
                    <a16:creationId xmlns:a16="http://schemas.microsoft.com/office/drawing/2014/main" id="{140D015B-9D7C-0FD9-2A3E-7FD215C12E2B}"/>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経済</a:t>
                </a:r>
              </a:p>
            </p:txBody>
          </p:sp>
          <p:cxnSp>
            <p:nvCxnSpPr>
              <p:cNvPr id="91" name="Straight Connector 90">
                <a:extLst>
                  <a:ext uri="{FF2B5EF4-FFF2-40B4-BE49-F238E27FC236}">
                    <a16:creationId xmlns:a16="http://schemas.microsoft.com/office/drawing/2014/main" id="{D4BED030-E442-8F11-49C6-D38BC529CCDD}"/>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84" name="RectangleWithVerticalLineGroup">
              <a:extLst>
                <a:ext uri="{FF2B5EF4-FFF2-40B4-BE49-F238E27FC236}">
                  <a16:creationId xmlns:a16="http://schemas.microsoft.com/office/drawing/2014/main" id="{0B7567AF-9D25-01EA-BDE1-96957038A8FB}"/>
                </a:ext>
              </a:extLst>
            </p:cNvPr>
            <p:cNvGrpSpPr/>
            <p:nvPr/>
          </p:nvGrpSpPr>
          <p:grpSpPr>
            <a:xfrm>
              <a:off x="457200" y="3893993"/>
              <a:ext cx="457200" cy="1197312"/>
              <a:chOff x="640801" y="2278804"/>
              <a:chExt cx="1080002" cy="720001"/>
            </a:xfrm>
          </p:grpSpPr>
          <p:sp>
            <p:nvSpPr>
              <p:cNvPr id="88" name="Rectangle 87">
                <a:extLst>
                  <a:ext uri="{FF2B5EF4-FFF2-40B4-BE49-F238E27FC236}">
                    <a16:creationId xmlns:a16="http://schemas.microsoft.com/office/drawing/2014/main" id="{46A7377E-1777-62B0-FB6F-5C04A6E2B1BB}"/>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社会</a:t>
                </a:r>
              </a:p>
            </p:txBody>
          </p:sp>
          <p:cxnSp>
            <p:nvCxnSpPr>
              <p:cNvPr id="89" name="Straight Connector 88">
                <a:extLst>
                  <a:ext uri="{FF2B5EF4-FFF2-40B4-BE49-F238E27FC236}">
                    <a16:creationId xmlns:a16="http://schemas.microsoft.com/office/drawing/2014/main" id="{C3726946-8565-37C8-84A2-2B2FD887D1F3}"/>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85" name="RectangleWithVerticalLineGroup">
              <a:extLst>
                <a:ext uri="{FF2B5EF4-FFF2-40B4-BE49-F238E27FC236}">
                  <a16:creationId xmlns:a16="http://schemas.microsoft.com/office/drawing/2014/main" id="{D4B7124A-72E3-3991-B7B6-F5A679FA3E54}"/>
                </a:ext>
              </a:extLst>
            </p:cNvPr>
            <p:cNvGrpSpPr/>
            <p:nvPr/>
          </p:nvGrpSpPr>
          <p:grpSpPr>
            <a:xfrm>
              <a:off x="457200" y="5255873"/>
              <a:ext cx="457200" cy="1197312"/>
              <a:chOff x="640801" y="2278804"/>
              <a:chExt cx="1080002" cy="720001"/>
            </a:xfrm>
          </p:grpSpPr>
          <p:sp>
            <p:nvSpPr>
              <p:cNvPr id="86" name="Rectangle 85">
                <a:extLst>
                  <a:ext uri="{FF2B5EF4-FFF2-40B4-BE49-F238E27FC236}">
                    <a16:creationId xmlns:a16="http://schemas.microsoft.com/office/drawing/2014/main" id="{8E632540-631B-3463-F0C6-05B7FCD782F3}"/>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技術</a:t>
                </a:r>
              </a:p>
            </p:txBody>
          </p:sp>
          <p:cxnSp>
            <p:nvCxnSpPr>
              <p:cNvPr id="87" name="Straight Connector 86">
                <a:extLst>
                  <a:ext uri="{FF2B5EF4-FFF2-40B4-BE49-F238E27FC236}">
                    <a16:creationId xmlns:a16="http://schemas.microsoft.com/office/drawing/2014/main" id="{7D0C23A0-66BE-20BB-38B5-14E8B22BBDED}"/>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sp>
        <p:nvSpPr>
          <p:cNvPr id="11" name="四角形: メモ 1">
            <a:extLst>
              <a:ext uri="{FF2B5EF4-FFF2-40B4-BE49-F238E27FC236}">
                <a16:creationId xmlns:a16="http://schemas.microsoft.com/office/drawing/2014/main" id="{13B8587B-E773-CE00-265C-64EB320D7AB4}"/>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4" name="四角形: メモ 1">
            <a:extLst>
              <a:ext uri="{FF2B5EF4-FFF2-40B4-BE49-F238E27FC236}">
                <a16:creationId xmlns:a16="http://schemas.microsoft.com/office/drawing/2014/main" id="{A947958B-2261-FD4E-5829-360D3C14D899}"/>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2" name="正方形/長方形 11">
            <a:extLst>
              <a:ext uri="{FF2B5EF4-FFF2-40B4-BE49-F238E27FC236}">
                <a16:creationId xmlns:a16="http://schemas.microsoft.com/office/drawing/2014/main" id="{EBA8BE37-8E60-C5BB-B308-F98373AD96F5}"/>
              </a:ext>
            </a:extLst>
          </p:cNvPr>
          <p:cNvSpPr/>
          <p:nvPr/>
        </p:nvSpPr>
        <p:spPr>
          <a:xfrm>
            <a:off x="0" y="-1128"/>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46681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000B0DE0-757F-1E5A-0AF6-35820014B1D1}"/>
              </a:ext>
            </a:extLst>
          </p:cNvPr>
          <p:cNvGraphicFramePr>
            <a:graphicFrameLocks/>
          </p:cNvGraphicFramePr>
          <p:nvPr>
            <p:custDataLst>
              <p:tags r:id="rId1"/>
            </p:custDataLst>
            <p:extLst>
              <p:ext uri="{D42A27DB-BD31-4B8C-83A1-F6EECF244321}">
                <p14:modId xmlns:p14="http://schemas.microsoft.com/office/powerpoint/2010/main" val="16748133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4" name="think-cell data - do not delete" hidden="1">
                        <a:extLst>
                          <a:ext uri="{FF2B5EF4-FFF2-40B4-BE49-F238E27FC236}">
                            <a16:creationId xmlns:a16="http://schemas.microsoft.com/office/drawing/2014/main" id="{000B0DE0-757F-1E5A-0AF6-35820014B1D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10B72E4A-3932-6B05-6AE5-22C8F1006631}"/>
              </a:ext>
            </a:extLst>
          </p:cNvPr>
          <p:cNvSpPr>
            <a:spLocks noGrp="1"/>
          </p:cNvSpPr>
          <p:nvPr>
            <p:ph type="title"/>
          </p:nvPr>
        </p:nvSpPr>
        <p:spPr/>
        <p:txBody>
          <a:bodyPr vert="horz"/>
          <a:lstStyle/>
          <a:p>
            <a:endParaRPr kumimoji="1" lang="ja-JP" altLang="en-US"/>
          </a:p>
        </p:txBody>
      </p:sp>
      <p:sp>
        <p:nvSpPr>
          <p:cNvPr id="9" name="Text Placeholder 8">
            <a:extLst>
              <a:ext uri="{FF2B5EF4-FFF2-40B4-BE49-F238E27FC236}">
                <a16:creationId xmlns:a16="http://schemas.microsoft.com/office/drawing/2014/main" id="{D6C12B3F-18C3-CA66-B80A-5AB2B3537158}"/>
              </a:ext>
            </a:extLst>
          </p:cNvPr>
          <p:cNvSpPr>
            <a:spLocks noGrp="1"/>
          </p:cNvSpPr>
          <p:nvPr>
            <p:ph type="body" sz="quarter" idx="12"/>
          </p:nvPr>
        </p:nvSpPr>
        <p:spPr/>
        <p:txBody>
          <a:bodyPr/>
          <a:lstStyle/>
          <a:p>
            <a:r>
              <a:rPr lang="ja-JP" altLang="en-US"/>
              <a:t>①経営力（イ）事業戦略</a:t>
            </a:r>
          </a:p>
        </p:txBody>
      </p:sp>
      <p:sp>
        <p:nvSpPr>
          <p:cNvPr id="6" name="正方形/長方形 4">
            <a:extLst>
              <a:ext uri="{FF2B5EF4-FFF2-40B4-BE49-F238E27FC236}">
                <a16:creationId xmlns:a16="http://schemas.microsoft.com/office/drawing/2014/main" id="{BE08AC9B-FB14-ADE6-E344-0F2F2F8A9B91}"/>
              </a:ext>
            </a:extLst>
          </p:cNvPr>
          <p:cNvSpPr/>
          <p:nvPr/>
        </p:nvSpPr>
        <p:spPr>
          <a:xfrm>
            <a:off x="1104275"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強み</a:t>
            </a:r>
          </a:p>
        </p:txBody>
      </p:sp>
      <p:sp>
        <p:nvSpPr>
          <p:cNvPr id="7" name="正方形/長方形 5">
            <a:extLst>
              <a:ext uri="{FF2B5EF4-FFF2-40B4-BE49-F238E27FC236}">
                <a16:creationId xmlns:a16="http://schemas.microsoft.com/office/drawing/2014/main" id="{ED6258C7-7B4C-D3EF-3FFA-5B7FDDDC71C4}"/>
              </a:ext>
            </a:extLst>
          </p:cNvPr>
          <p:cNvSpPr/>
          <p:nvPr/>
        </p:nvSpPr>
        <p:spPr>
          <a:xfrm>
            <a:off x="5282012"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弱み</a:t>
            </a:r>
            <a:endPar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正方形/長方形 19">
            <a:extLst>
              <a:ext uri="{FF2B5EF4-FFF2-40B4-BE49-F238E27FC236}">
                <a16:creationId xmlns:a16="http://schemas.microsoft.com/office/drawing/2014/main" id="{4DCD2FBF-1F03-EBE4-B384-F1154DA3798B}"/>
              </a:ext>
            </a:extLst>
          </p:cNvPr>
          <p:cNvSpPr/>
          <p:nvPr/>
        </p:nvSpPr>
        <p:spPr>
          <a:xfrm>
            <a:off x="1104276" y="1749118"/>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3" name="正方形/長方形 20">
            <a:extLst>
              <a:ext uri="{FF2B5EF4-FFF2-40B4-BE49-F238E27FC236}">
                <a16:creationId xmlns:a16="http://schemas.microsoft.com/office/drawing/2014/main" id="{2B374FD4-8FEF-44F7-2837-390B412FA1EA}"/>
              </a:ext>
            </a:extLst>
          </p:cNvPr>
          <p:cNvSpPr/>
          <p:nvPr/>
        </p:nvSpPr>
        <p:spPr>
          <a:xfrm>
            <a:off x="1104276"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21">
            <a:extLst>
              <a:ext uri="{FF2B5EF4-FFF2-40B4-BE49-F238E27FC236}">
                <a16:creationId xmlns:a16="http://schemas.microsoft.com/office/drawing/2014/main" id="{17B1C040-C491-2422-D248-BA38568418B8}"/>
              </a:ext>
            </a:extLst>
          </p:cNvPr>
          <p:cNvSpPr/>
          <p:nvPr/>
        </p:nvSpPr>
        <p:spPr>
          <a:xfrm>
            <a:off x="1104276"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正方形/長方形 22">
            <a:extLst>
              <a:ext uri="{FF2B5EF4-FFF2-40B4-BE49-F238E27FC236}">
                <a16:creationId xmlns:a16="http://schemas.microsoft.com/office/drawing/2014/main" id="{A84352AF-EDAE-3321-C45C-F73D3699A7A0}"/>
              </a:ext>
            </a:extLst>
          </p:cNvPr>
          <p:cNvSpPr/>
          <p:nvPr/>
        </p:nvSpPr>
        <p:spPr>
          <a:xfrm>
            <a:off x="1104276"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正方形/長方形 23">
            <a:extLst>
              <a:ext uri="{FF2B5EF4-FFF2-40B4-BE49-F238E27FC236}">
                <a16:creationId xmlns:a16="http://schemas.microsoft.com/office/drawing/2014/main" id="{37317571-E0DF-7AE1-175E-13304111349C}"/>
              </a:ext>
            </a:extLst>
          </p:cNvPr>
          <p:cNvSpPr/>
          <p:nvPr/>
        </p:nvSpPr>
        <p:spPr>
          <a:xfrm>
            <a:off x="5282013" y="1751685"/>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7" name="正方形/長方形 24">
            <a:extLst>
              <a:ext uri="{FF2B5EF4-FFF2-40B4-BE49-F238E27FC236}">
                <a16:creationId xmlns:a16="http://schemas.microsoft.com/office/drawing/2014/main" id="{A390D56F-6C9F-5E13-CDBA-0CABBE0D671D}"/>
              </a:ext>
            </a:extLst>
          </p:cNvPr>
          <p:cNvSpPr/>
          <p:nvPr/>
        </p:nvSpPr>
        <p:spPr>
          <a:xfrm>
            <a:off x="5282013"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正方形/長方形 25">
            <a:extLst>
              <a:ext uri="{FF2B5EF4-FFF2-40B4-BE49-F238E27FC236}">
                <a16:creationId xmlns:a16="http://schemas.microsoft.com/office/drawing/2014/main" id="{5B2B6D35-B001-1CC6-79EB-D0539F7F1CD0}"/>
              </a:ext>
            </a:extLst>
          </p:cNvPr>
          <p:cNvSpPr/>
          <p:nvPr/>
        </p:nvSpPr>
        <p:spPr>
          <a:xfrm>
            <a:off x="5282013"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正方形/長方形 26">
            <a:extLst>
              <a:ext uri="{FF2B5EF4-FFF2-40B4-BE49-F238E27FC236}">
                <a16:creationId xmlns:a16="http://schemas.microsoft.com/office/drawing/2014/main" id="{B75554DE-5B51-654C-34E9-7DA03DAB5B95}"/>
              </a:ext>
            </a:extLst>
          </p:cNvPr>
          <p:cNvSpPr/>
          <p:nvPr/>
        </p:nvSpPr>
        <p:spPr>
          <a:xfrm>
            <a:off x="5282013"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33" name="Group 32">
            <a:extLst>
              <a:ext uri="{FF2B5EF4-FFF2-40B4-BE49-F238E27FC236}">
                <a16:creationId xmlns:a16="http://schemas.microsoft.com/office/drawing/2014/main" id="{95C827BB-E33C-DD29-A3BE-C1D7FAD20827}"/>
              </a:ext>
            </a:extLst>
          </p:cNvPr>
          <p:cNvGrpSpPr/>
          <p:nvPr/>
        </p:nvGrpSpPr>
        <p:grpSpPr>
          <a:xfrm>
            <a:off x="483989" y="1751685"/>
            <a:ext cx="457200" cy="4701503"/>
            <a:chOff x="457200" y="1371600"/>
            <a:chExt cx="457200" cy="5081585"/>
          </a:xfrm>
        </p:grpSpPr>
        <p:grpSp>
          <p:nvGrpSpPr>
            <p:cNvPr id="21" name="RectangleWithVerticalLineGroup">
              <a:extLst>
                <a:ext uri="{FF2B5EF4-FFF2-40B4-BE49-F238E27FC236}">
                  <a16:creationId xmlns:a16="http://schemas.microsoft.com/office/drawing/2014/main" id="{EA1F2521-54CA-8C5E-2A51-B2BCDA6F7EF1}"/>
                </a:ext>
              </a:extLst>
            </p:cNvPr>
            <p:cNvGrpSpPr/>
            <p:nvPr/>
          </p:nvGrpSpPr>
          <p:grpSpPr>
            <a:xfrm>
              <a:off x="457200" y="1371600"/>
              <a:ext cx="457200" cy="1197312"/>
              <a:chOff x="640801" y="2278804"/>
              <a:chExt cx="1080002" cy="720001"/>
            </a:xfrm>
          </p:grpSpPr>
          <p:sp>
            <p:nvSpPr>
              <p:cNvPr id="22" name="Rectangle 21">
                <a:extLst>
                  <a:ext uri="{FF2B5EF4-FFF2-40B4-BE49-F238E27FC236}">
                    <a16:creationId xmlns:a16="http://schemas.microsoft.com/office/drawing/2014/main" id="{8C99754D-E577-07FA-B189-21F6B157B623}"/>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ヒト</a:t>
                </a:r>
              </a:p>
            </p:txBody>
          </p:sp>
          <p:cxnSp>
            <p:nvCxnSpPr>
              <p:cNvPr id="23" name="Straight Connector 22">
                <a:extLst>
                  <a:ext uri="{FF2B5EF4-FFF2-40B4-BE49-F238E27FC236}">
                    <a16:creationId xmlns:a16="http://schemas.microsoft.com/office/drawing/2014/main" id="{8771DCA6-7073-F1CB-4600-8DE5301492A2}"/>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4" name="RectangleWithVerticalLineGroup">
              <a:extLst>
                <a:ext uri="{FF2B5EF4-FFF2-40B4-BE49-F238E27FC236}">
                  <a16:creationId xmlns:a16="http://schemas.microsoft.com/office/drawing/2014/main" id="{A8A9017B-CB35-84E9-6899-2269273AE0E0}"/>
                </a:ext>
              </a:extLst>
            </p:cNvPr>
            <p:cNvGrpSpPr/>
            <p:nvPr/>
          </p:nvGrpSpPr>
          <p:grpSpPr>
            <a:xfrm>
              <a:off x="457200" y="2629702"/>
              <a:ext cx="457200" cy="1197312"/>
              <a:chOff x="640801" y="2278804"/>
              <a:chExt cx="1080002" cy="720001"/>
            </a:xfrm>
          </p:grpSpPr>
          <p:sp>
            <p:nvSpPr>
              <p:cNvPr id="25" name="Rectangle 24">
                <a:extLst>
                  <a:ext uri="{FF2B5EF4-FFF2-40B4-BE49-F238E27FC236}">
                    <a16:creationId xmlns:a16="http://schemas.microsoft.com/office/drawing/2014/main" id="{B290D817-8A84-6635-2A80-24805B83767F}"/>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モノ</a:t>
                </a:r>
              </a:p>
            </p:txBody>
          </p:sp>
          <p:cxnSp>
            <p:nvCxnSpPr>
              <p:cNvPr id="26" name="Straight Connector 25">
                <a:extLst>
                  <a:ext uri="{FF2B5EF4-FFF2-40B4-BE49-F238E27FC236}">
                    <a16:creationId xmlns:a16="http://schemas.microsoft.com/office/drawing/2014/main" id="{D25547C1-12C8-D319-5F55-B386444229A6}"/>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7" name="RectangleWithVerticalLineGroup">
              <a:extLst>
                <a:ext uri="{FF2B5EF4-FFF2-40B4-BE49-F238E27FC236}">
                  <a16:creationId xmlns:a16="http://schemas.microsoft.com/office/drawing/2014/main" id="{58CD4388-9F4A-5FB8-A9EC-2414C570DF07}"/>
                </a:ext>
              </a:extLst>
            </p:cNvPr>
            <p:cNvGrpSpPr/>
            <p:nvPr/>
          </p:nvGrpSpPr>
          <p:grpSpPr>
            <a:xfrm>
              <a:off x="457200" y="3893993"/>
              <a:ext cx="457200" cy="1197312"/>
              <a:chOff x="640801" y="2278804"/>
              <a:chExt cx="1080002" cy="720001"/>
            </a:xfrm>
          </p:grpSpPr>
          <p:sp>
            <p:nvSpPr>
              <p:cNvPr id="28" name="Rectangle 27">
                <a:extLst>
                  <a:ext uri="{FF2B5EF4-FFF2-40B4-BE49-F238E27FC236}">
                    <a16:creationId xmlns:a16="http://schemas.microsoft.com/office/drawing/2014/main" id="{C0942C7B-4E00-5E26-C9B7-A6EFBA22946A}"/>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カネ</a:t>
                </a:r>
              </a:p>
            </p:txBody>
          </p:sp>
          <p:cxnSp>
            <p:nvCxnSpPr>
              <p:cNvPr id="29" name="Straight Connector 28">
                <a:extLst>
                  <a:ext uri="{FF2B5EF4-FFF2-40B4-BE49-F238E27FC236}">
                    <a16:creationId xmlns:a16="http://schemas.microsoft.com/office/drawing/2014/main" id="{49CA123C-8309-1E42-3298-72CF3FF9B721}"/>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0" name="RectangleWithVerticalLineGroup">
              <a:extLst>
                <a:ext uri="{FF2B5EF4-FFF2-40B4-BE49-F238E27FC236}">
                  <a16:creationId xmlns:a16="http://schemas.microsoft.com/office/drawing/2014/main" id="{51E2BB87-71A9-E7C1-13D9-9C2144B4CD87}"/>
                </a:ext>
              </a:extLst>
            </p:cNvPr>
            <p:cNvGrpSpPr/>
            <p:nvPr/>
          </p:nvGrpSpPr>
          <p:grpSpPr>
            <a:xfrm>
              <a:off x="457200" y="5255873"/>
              <a:ext cx="457200" cy="1197312"/>
              <a:chOff x="640801" y="2278804"/>
              <a:chExt cx="1080002" cy="720001"/>
            </a:xfrm>
          </p:grpSpPr>
          <p:sp>
            <p:nvSpPr>
              <p:cNvPr id="31" name="Rectangle 30">
                <a:extLst>
                  <a:ext uri="{FF2B5EF4-FFF2-40B4-BE49-F238E27FC236}">
                    <a16:creationId xmlns:a16="http://schemas.microsoft.com/office/drawing/2014/main" id="{464B09AC-0E49-2BB1-4C29-8F778C7F9683}"/>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情報</a:t>
                </a:r>
              </a:p>
            </p:txBody>
          </p:sp>
          <p:cxnSp>
            <p:nvCxnSpPr>
              <p:cNvPr id="32" name="Straight Connector 31">
                <a:extLst>
                  <a:ext uri="{FF2B5EF4-FFF2-40B4-BE49-F238E27FC236}">
                    <a16:creationId xmlns:a16="http://schemas.microsoft.com/office/drawing/2014/main" id="{4805D6CE-B2A0-2692-C158-4E67152A5B23}"/>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grpSp>
        <p:nvGrpSpPr>
          <p:cNvPr id="35" name="RectangleWithLineGroup">
            <a:extLst>
              <a:ext uri="{FF2B5EF4-FFF2-40B4-BE49-F238E27FC236}">
                <a16:creationId xmlns:a16="http://schemas.microsoft.com/office/drawing/2014/main" id="{1B5943C2-1B4A-219C-4F7F-794FE902F2F8}"/>
              </a:ext>
            </a:extLst>
          </p:cNvPr>
          <p:cNvGrpSpPr/>
          <p:nvPr/>
        </p:nvGrpSpPr>
        <p:grpSpPr>
          <a:xfrm>
            <a:off x="381000" y="914400"/>
            <a:ext cx="9144000" cy="380480"/>
            <a:chOff x="2073603" y="1702803"/>
            <a:chExt cx="2160003" cy="360000"/>
          </a:xfrm>
          <a:noFill/>
        </p:grpSpPr>
        <p:sp>
          <p:nvSpPr>
            <p:cNvPr id="36" name="Rectangle 35">
              <a:extLst>
                <a:ext uri="{FF2B5EF4-FFF2-40B4-BE49-F238E27FC236}">
                  <a16:creationId xmlns:a16="http://schemas.microsoft.com/office/drawing/2014/main" id="{A2696155-C6AE-2929-84BA-170E234C2D1B}"/>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内部</a:t>
              </a: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環境変化が当社に与える影響</a:t>
              </a:r>
            </a:p>
          </p:txBody>
        </p:sp>
        <p:cxnSp>
          <p:nvCxnSpPr>
            <p:cNvPr id="37" name="Straight Connector 36">
              <a:extLst>
                <a:ext uri="{FF2B5EF4-FFF2-40B4-BE49-F238E27FC236}">
                  <a16:creationId xmlns:a16="http://schemas.microsoft.com/office/drawing/2014/main" id="{0F95AB7A-5D6B-F09C-73B4-1F6AA56FB8D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0" name="四角形: メモ 1">
            <a:extLst>
              <a:ext uri="{FF2B5EF4-FFF2-40B4-BE49-F238E27FC236}">
                <a16:creationId xmlns:a16="http://schemas.microsoft.com/office/drawing/2014/main" id="{74E0630D-A5AE-9EBC-33A2-C716D5C5304F}"/>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34" name="四角形: メモ 1">
            <a:extLst>
              <a:ext uri="{FF2B5EF4-FFF2-40B4-BE49-F238E27FC236}">
                <a16:creationId xmlns:a16="http://schemas.microsoft.com/office/drawing/2014/main" id="{BC9A6817-0598-9B79-6C33-F711908C0393}"/>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1" name="正方形/長方形 10">
            <a:extLst>
              <a:ext uri="{FF2B5EF4-FFF2-40B4-BE49-F238E27FC236}">
                <a16:creationId xmlns:a16="http://schemas.microsoft.com/office/drawing/2014/main" id="{EF691730-3E4C-99B3-D327-660D263B14DB}"/>
              </a:ext>
            </a:extLst>
          </p:cNvPr>
          <p:cNvSpPr/>
          <p:nvPr/>
        </p:nvSpPr>
        <p:spPr>
          <a:xfrm>
            <a:off x="0" y="-4360"/>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33277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4" name="Text Placeholder 2">
            <a:hlinkClick r:id="rId16" action="ppaction://hlinksldjump"/>
            <a:extLst>
              <a:ext uri="{FF2B5EF4-FFF2-40B4-BE49-F238E27FC236}">
                <a16:creationId xmlns:a16="http://schemas.microsoft.com/office/drawing/2014/main" id="{E5CAA2F4-1FC1-1799-5BA8-5F255F45556C}"/>
              </a:ext>
            </a:extLst>
          </p:cNvPr>
          <p:cNvSpPr>
            <a:spLocks/>
          </p:cNvSpPr>
          <p:nvPr>
            <p:custDataLst>
              <p:tags r:id="rId2"/>
            </p:custDataLst>
          </p:nvPr>
        </p:nvSpPr>
        <p:spPr bwMode="auto">
          <a:xfrm>
            <a:off x="1752600" y="193516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3" name="Text Placeholder 2">
            <a:hlinkClick r:id="rId17" action="ppaction://hlinksldjump"/>
            <a:extLst>
              <a:ext uri="{FF2B5EF4-FFF2-40B4-BE49-F238E27FC236}">
                <a16:creationId xmlns:a16="http://schemas.microsoft.com/office/drawing/2014/main" id="{0693254B-0BCE-400B-AAC0-E4351EE80021}"/>
              </a:ext>
            </a:extLst>
          </p:cNvPr>
          <p:cNvSpPr>
            <a:spLocks/>
          </p:cNvSpPr>
          <p:nvPr>
            <p:custDataLst>
              <p:tags r:id="rId3"/>
            </p:custDataLst>
          </p:nvPr>
        </p:nvSpPr>
        <p:spPr bwMode="auto">
          <a:xfrm>
            <a:off x="1752600" y="2341564"/>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9" name="Text Placeholder 2">
            <a:hlinkClick r:id="rId18" action="ppaction://hlinksldjump"/>
            <a:extLst>
              <a:ext uri="{FF2B5EF4-FFF2-40B4-BE49-F238E27FC236}">
                <a16:creationId xmlns:a16="http://schemas.microsoft.com/office/drawing/2014/main" id="{4E702DE5-3F0D-6D33-8CCB-664505DA6F59}"/>
              </a:ext>
            </a:extLst>
          </p:cNvPr>
          <p:cNvSpPr>
            <a:spLocks/>
          </p:cNvSpPr>
          <p:nvPr>
            <p:custDataLst>
              <p:tags r:id="rId4"/>
            </p:custDataLst>
          </p:nvPr>
        </p:nvSpPr>
        <p:spPr bwMode="auto">
          <a:xfrm>
            <a:off x="1752600" y="2662237"/>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extLst>
              <a:ext uri="{FF2B5EF4-FFF2-40B4-BE49-F238E27FC236}">
                <a16:creationId xmlns:a16="http://schemas.microsoft.com/office/drawing/2014/main" id="{9D497FE4-CC0E-D2EF-0487-DC95620C24BE}"/>
              </a:ext>
            </a:extLst>
          </p:cNvPr>
          <p:cNvSpPr>
            <a:spLocks/>
          </p:cNvSpPr>
          <p:nvPr>
            <p:custDataLst>
              <p:tags r:id="rId5"/>
            </p:custDataLst>
          </p:nvPr>
        </p:nvSpPr>
        <p:spPr bwMode="auto">
          <a:xfrm>
            <a:off x="1752600" y="2981325"/>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7" name="Text Placeholder 2">
            <a:hlinkClick r:id="rId19" action="ppaction://hlinksldjump"/>
            <a:extLst>
              <a:ext uri="{FF2B5EF4-FFF2-40B4-BE49-F238E27FC236}">
                <a16:creationId xmlns:a16="http://schemas.microsoft.com/office/drawing/2014/main" id="{1C8EDE79-6531-0901-30AA-EBEA503A0559}"/>
              </a:ext>
            </a:extLst>
          </p:cNvPr>
          <p:cNvSpPr>
            <a:spLocks/>
          </p:cNvSpPr>
          <p:nvPr>
            <p:custDataLst>
              <p:tags r:id="rId6"/>
            </p:custDataLst>
          </p:nvPr>
        </p:nvSpPr>
        <p:spPr bwMode="auto">
          <a:xfrm>
            <a:off x="1752600" y="3335337"/>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20" action="ppaction://hlinksldjump"/>
            <a:extLst>
              <a:ext uri="{FF2B5EF4-FFF2-40B4-BE49-F238E27FC236}">
                <a16:creationId xmlns:a16="http://schemas.microsoft.com/office/drawing/2014/main" id="{C91A5746-7AE6-F7FF-DE77-0992BB07CE30}"/>
              </a:ext>
            </a:extLst>
          </p:cNvPr>
          <p:cNvSpPr>
            <a:spLocks/>
          </p:cNvSpPr>
          <p:nvPr>
            <p:custDataLst>
              <p:tags r:id="rId7"/>
            </p:custDataLst>
          </p:nvPr>
        </p:nvSpPr>
        <p:spPr bwMode="auto">
          <a:xfrm>
            <a:off x="1752600" y="366077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21" action="ppaction://hlinksldjump"/>
            <a:extLst>
              <a:ext uri="{FF2B5EF4-FFF2-40B4-BE49-F238E27FC236}">
                <a16:creationId xmlns:a16="http://schemas.microsoft.com/office/drawing/2014/main" id="{F370A16D-9A9E-43D9-7EEB-76160C6AE4EB}"/>
              </a:ext>
            </a:extLst>
          </p:cNvPr>
          <p:cNvSpPr>
            <a:spLocks/>
          </p:cNvSpPr>
          <p:nvPr>
            <p:custDataLst>
              <p:tags r:id="rId8"/>
            </p:custDataLst>
          </p:nvPr>
        </p:nvSpPr>
        <p:spPr bwMode="auto">
          <a:xfrm>
            <a:off x="1752600" y="39862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 action="ppaction://noaction"/>
            <a:extLst>
              <a:ext uri="{FF2B5EF4-FFF2-40B4-BE49-F238E27FC236}">
                <a16:creationId xmlns:a16="http://schemas.microsoft.com/office/drawing/2014/main" id="{142624BA-8EDD-481F-2914-0D72E5068BD9}"/>
              </a:ext>
            </a:extLst>
          </p:cNvPr>
          <p:cNvSpPr>
            <a:spLocks/>
          </p:cNvSpPr>
          <p:nvPr>
            <p:custDataLst>
              <p:tags r:id="rId9"/>
            </p:custDataLst>
          </p:nvPr>
        </p:nvSpPr>
        <p:spPr bwMode="auto">
          <a:xfrm>
            <a:off x="1752600" y="431165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8" name="Text Placeholder 2">
            <a:hlinkClick r:id="rId22" action="ppaction://hlinksldjump"/>
            <a:extLst>
              <a:ext uri="{FF2B5EF4-FFF2-40B4-BE49-F238E27FC236}">
                <a16:creationId xmlns:a16="http://schemas.microsoft.com/office/drawing/2014/main" id="{41F14066-837B-AAD8-8CF4-522CBC253FD8}"/>
              </a:ext>
            </a:extLst>
          </p:cNvPr>
          <p:cNvSpPr>
            <a:spLocks/>
          </p:cNvSpPr>
          <p:nvPr>
            <p:custDataLst>
              <p:tags r:id="rId10"/>
            </p:custDataLst>
          </p:nvPr>
        </p:nvSpPr>
        <p:spPr bwMode="auto">
          <a:xfrm>
            <a:off x="1752600" y="460938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rId22" action="ppaction://hlinksldjump"/>
            <a:extLst>
              <a:ext uri="{FF2B5EF4-FFF2-40B4-BE49-F238E27FC236}">
                <a16:creationId xmlns:a16="http://schemas.microsoft.com/office/drawing/2014/main" id="{5CAAAB88-21F2-FC60-6561-FE2C79A548B9}"/>
              </a:ext>
            </a:extLst>
          </p:cNvPr>
          <p:cNvSpPr>
            <a:spLocks/>
          </p:cNvSpPr>
          <p:nvPr>
            <p:custDataLst>
              <p:tags r:id="rId11"/>
            </p:custDataLst>
          </p:nvPr>
        </p:nvSpPr>
        <p:spPr bwMode="auto">
          <a:xfrm>
            <a:off x="1752600" y="494131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3" name="正方形/長方形 12">
            <a:extLst>
              <a:ext uri="{FF2B5EF4-FFF2-40B4-BE49-F238E27FC236}">
                <a16:creationId xmlns:a16="http://schemas.microsoft.com/office/drawing/2014/main" id="{A4F3D433-0E97-930A-53CC-0D4B476EB2AC}"/>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389091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2BEE7FF2-1656-2C90-60E9-0F6E9C46D712}"/>
              </a:ext>
            </a:extLst>
          </p:cNvPr>
          <p:cNvGraphicFramePr>
            <a:graphicFrameLocks/>
          </p:cNvGraphicFramePr>
          <p:nvPr>
            <p:custDataLst>
              <p:tags r:id="rId1"/>
            </p:custDataLst>
            <p:extLst>
              <p:ext uri="{D42A27DB-BD31-4B8C-83A1-F6EECF244321}">
                <p14:modId xmlns:p14="http://schemas.microsoft.com/office/powerpoint/2010/main" val="25559354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2BEE7FF2-1656-2C90-60E9-0F6E9C46D71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77FEB46E-0C20-8EB7-0DDF-D8C38DC73E82}"/>
              </a:ext>
            </a:extLst>
          </p:cNvPr>
          <p:cNvSpPr>
            <a:spLocks noGrp="1"/>
          </p:cNvSpPr>
          <p:nvPr>
            <p:ph type="title"/>
          </p:nvPr>
        </p:nvSpPr>
        <p:spPr/>
        <p:txBody>
          <a:bodyPr vert="horz"/>
          <a:lstStyle/>
          <a:p>
            <a:endParaRPr lang="ja-JP" altLang="en-US"/>
          </a:p>
        </p:txBody>
      </p:sp>
      <p:sp>
        <p:nvSpPr>
          <p:cNvPr id="9" name="Text Placeholder 8">
            <a:extLst>
              <a:ext uri="{FF2B5EF4-FFF2-40B4-BE49-F238E27FC236}">
                <a16:creationId xmlns:a16="http://schemas.microsoft.com/office/drawing/2014/main" id="{31104CDB-5482-5FDD-5E04-6AE020536C85}"/>
              </a:ext>
            </a:extLst>
          </p:cNvPr>
          <p:cNvSpPr>
            <a:spLocks noGrp="1"/>
          </p:cNvSpPr>
          <p:nvPr>
            <p:ph type="body" sz="quarter" idx="12"/>
          </p:nvPr>
        </p:nvSpPr>
        <p:spPr/>
        <p:txBody>
          <a:bodyPr/>
          <a:lstStyle/>
          <a:p>
            <a:r>
              <a:rPr lang="ja-JP" altLang="en-US"/>
              <a:t>①経営力（ウ）管理体制の構築</a:t>
            </a:r>
          </a:p>
        </p:txBody>
      </p:sp>
      <p:sp>
        <p:nvSpPr>
          <p:cNvPr id="6" name="正方形/長方形 6">
            <a:extLst>
              <a:ext uri="{FF2B5EF4-FFF2-40B4-BE49-F238E27FC236}">
                <a16:creationId xmlns:a16="http://schemas.microsoft.com/office/drawing/2014/main" id="{588FC95B-F34B-BD3E-BF2A-22122D670596}"/>
              </a:ext>
            </a:extLst>
          </p:cNvPr>
          <p:cNvSpPr/>
          <p:nvPr/>
        </p:nvSpPr>
        <p:spPr>
          <a:xfrm>
            <a:off x="3810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a:ea typeface="Yu Gothic UI"/>
                <a:sym typeface="Yu Gothic UI" panose="020B0500000000000000" pitchFamily="50" charset="-128"/>
              </a:rPr>
              <a:t>下記の項目例等について、</a:t>
            </a:r>
            <a:br>
              <a:rPr lang="en-US" altLang="ja-JP" sz="1200" b="1">
                <a:latin typeface="Yu Gothic UI" panose="020B0500000000000000" pitchFamily="50" charset="-128"/>
                <a:ea typeface="Yu Gothic UI" panose="020B0500000000000000" pitchFamily="50" charset="-128"/>
              </a:rPr>
            </a:br>
            <a:r>
              <a:rPr kumimoji="1" lang="ja-JP" altLang="en-US" sz="1200" b="1">
                <a:solidFill>
                  <a:schemeClr val="accent1"/>
                </a:solidFill>
                <a:latin typeface="Yu Gothic UI"/>
                <a:ea typeface="Yu Gothic UI"/>
                <a:sym typeface="Yu Gothic UI" panose="020B0500000000000000" pitchFamily="50" charset="-128"/>
              </a:rPr>
              <a:t>社内におけるガバナンス強化の取組を記載してください。</a:t>
            </a:r>
            <a:endParaRPr kumimoji="1" lang="en-US" altLang="ja-JP" sz="1200" b="1">
              <a:solidFill>
                <a:schemeClr val="accent1"/>
              </a:solidFill>
              <a:latin typeface="Yu Gothic UI"/>
              <a:ea typeface="Yu Gothic UI"/>
              <a:sym typeface="Yu Gothic UI" panose="020B0500000000000000" pitchFamily="50" charset="-128"/>
            </a:endParaRPr>
          </a:p>
          <a:p>
            <a:pPr marL="171450" indent="-171450">
              <a:buFont typeface="Arial" panose="020B0604020202020204" pitchFamily="34" charset="0"/>
              <a:buChar char="•"/>
            </a:pPr>
            <a:r>
              <a:rPr kumimoji="1" lang="ja-JP" altLang="en-US" sz="1200">
                <a:solidFill>
                  <a:schemeClr val="accent1"/>
                </a:solidFill>
                <a:latin typeface="Yu Gothic UI"/>
                <a:ea typeface="Yu Gothic UI"/>
                <a:sym typeface="Yu Gothic UI" panose="020B0500000000000000" pitchFamily="50" charset="-128"/>
              </a:rPr>
              <a:t>補助事業における意思決定や進捗確認</a:t>
            </a:r>
            <a:r>
              <a:rPr lang="ja-JP" altLang="en-US" sz="1200">
                <a:solidFill>
                  <a:schemeClr val="accent1"/>
                </a:solidFill>
                <a:latin typeface="Yu Gothic UI"/>
                <a:ea typeface="Yu Gothic UI"/>
                <a:sym typeface="Yu Gothic UI" panose="020B0500000000000000" pitchFamily="50" charset="-128"/>
              </a:rPr>
              <a:t>への</a:t>
            </a:r>
            <a:br>
              <a:rPr lang="en-US" altLang="ja-JP" sz="1200">
                <a:latin typeface="Yu Gothic UI" panose="020B0500000000000000" pitchFamily="50" charset="-128"/>
                <a:ea typeface="Yu Gothic UI" panose="020B0500000000000000" pitchFamily="50" charset="-128"/>
              </a:rPr>
            </a:br>
            <a:r>
              <a:rPr kumimoji="1" lang="ja-JP" altLang="en-US" sz="1200">
                <a:solidFill>
                  <a:schemeClr val="accent1"/>
                </a:solidFill>
                <a:latin typeface="Yu Gothic UI"/>
                <a:ea typeface="Yu Gothic UI"/>
                <a:sym typeface="Yu Gothic UI" panose="020B0500000000000000" pitchFamily="50" charset="-128"/>
              </a:rPr>
              <a:t>経営者や責任者</a:t>
            </a:r>
            <a:r>
              <a:rPr lang="ja-JP" altLang="en-US" sz="1200">
                <a:solidFill>
                  <a:schemeClr val="accent1"/>
                </a:solidFill>
                <a:latin typeface="Yu Gothic UI"/>
                <a:ea typeface="Yu Gothic UI"/>
                <a:sym typeface="Yu Gothic UI" panose="020B0500000000000000" pitchFamily="50" charset="-128"/>
              </a:rPr>
              <a:t>の</a:t>
            </a:r>
            <a:r>
              <a:rPr kumimoji="1" lang="ja-JP" altLang="en-US" sz="1200">
                <a:solidFill>
                  <a:schemeClr val="accent1"/>
                </a:solidFill>
                <a:latin typeface="Yu Gothic UI"/>
                <a:ea typeface="Yu Gothic UI"/>
                <a:sym typeface="Yu Gothic UI" panose="020B0500000000000000" pitchFamily="50" charset="-128"/>
              </a:rPr>
              <a:t>関与状況</a:t>
            </a:r>
            <a:endParaRPr lang="ja-JP" altLang="en-US" sz="1200">
              <a:solidFill>
                <a:schemeClr val="accent1"/>
              </a:solidFill>
              <a:latin typeface="Yu Gothic UI"/>
              <a:ea typeface="Yu Gothic UI"/>
            </a:endParaRPr>
          </a:p>
          <a:p>
            <a:pPr marL="171450" indent="-171450">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補助事業を円滑に進めるための人員配置や資金投入の方針</a:t>
            </a:r>
          </a:p>
          <a:p>
            <a:pPr marL="171450" indent="-171450">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補助事業の進捗状況に対する社内でのモニタリング方法・頻度</a:t>
            </a:r>
          </a:p>
        </p:txBody>
      </p:sp>
      <p:grpSp>
        <p:nvGrpSpPr>
          <p:cNvPr id="17" name="RectangleWithLineGroup">
            <a:extLst>
              <a:ext uri="{FF2B5EF4-FFF2-40B4-BE49-F238E27FC236}">
                <a16:creationId xmlns:a16="http://schemas.microsoft.com/office/drawing/2014/main" id="{C3D7CFAE-F1A0-8DB5-4EBB-29AB1F66EB98}"/>
              </a:ext>
            </a:extLst>
          </p:cNvPr>
          <p:cNvGrpSpPr/>
          <p:nvPr/>
        </p:nvGrpSpPr>
        <p:grpSpPr>
          <a:xfrm>
            <a:off x="5410200" y="914400"/>
            <a:ext cx="4114800" cy="380480"/>
            <a:chOff x="2073603" y="1702803"/>
            <a:chExt cx="2160003" cy="360000"/>
          </a:xfrm>
          <a:noFill/>
        </p:grpSpPr>
        <p:sp>
          <p:nvSpPr>
            <p:cNvPr id="18" name="Rectangle 17">
              <a:extLst>
                <a:ext uri="{FF2B5EF4-FFF2-40B4-BE49-F238E27FC236}">
                  <a16:creationId xmlns:a16="http://schemas.microsoft.com/office/drawing/2014/main" id="{6896F4CD-8EE1-F529-AF2C-A2D0AE0B583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r>
                <a:rPr kumimoji="1" lang="ja-JP" altLang="en-US" sz="1400" b="1">
                  <a:solidFill>
                    <a:srgbClr val="000F78"/>
                  </a:solidFill>
                  <a:latin typeface="Yu Gothic UI"/>
                  <a:ea typeface="Yu Gothic UI"/>
                  <a:sym typeface="Yu Gothic UI" panose="020B0500000000000000" pitchFamily="50" charset="-128"/>
                </a:rPr>
                <a:t>社外ガバナンスの取組</a:t>
              </a:r>
            </a:p>
          </p:txBody>
        </p:sp>
        <p:cxnSp>
          <p:nvCxnSpPr>
            <p:cNvPr id="19" name="Straight Connector 18">
              <a:extLst>
                <a:ext uri="{FF2B5EF4-FFF2-40B4-BE49-F238E27FC236}">
                  <a16:creationId xmlns:a16="http://schemas.microsoft.com/office/drawing/2014/main" id="{7955F5EC-55D1-2654-BC97-F3B6DCC7563B}"/>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0" name="RectangleWithLineGroup">
            <a:extLst>
              <a:ext uri="{FF2B5EF4-FFF2-40B4-BE49-F238E27FC236}">
                <a16:creationId xmlns:a16="http://schemas.microsoft.com/office/drawing/2014/main" id="{A7947AC5-85B8-2038-ECBE-B17E4040AB7A}"/>
              </a:ext>
            </a:extLst>
          </p:cNvPr>
          <p:cNvGrpSpPr/>
          <p:nvPr/>
        </p:nvGrpSpPr>
        <p:grpSpPr>
          <a:xfrm>
            <a:off x="381000" y="914400"/>
            <a:ext cx="4114800" cy="380480"/>
            <a:chOff x="2073603" y="1702803"/>
            <a:chExt cx="2160003" cy="360000"/>
          </a:xfrm>
          <a:noFill/>
        </p:grpSpPr>
        <p:sp>
          <p:nvSpPr>
            <p:cNvPr id="21" name="Rectangle 20">
              <a:extLst>
                <a:ext uri="{FF2B5EF4-FFF2-40B4-BE49-F238E27FC236}">
                  <a16:creationId xmlns:a16="http://schemas.microsoft.com/office/drawing/2014/main" id="{7AF13FF9-BD88-6B51-C456-2BC2AF7FBC6F}"/>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r>
                <a:rPr lang="ja-JP" altLang="en-US" sz="1400" b="1">
                  <a:solidFill>
                    <a:srgbClr val="000F78"/>
                  </a:solidFill>
                  <a:latin typeface="Yu Gothic UI"/>
                  <a:ea typeface="Yu Gothic UI"/>
                  <a:sym typeface="Yu Gothic UI" panose="020B0500000000000000" pitchFamily="50" charset="-128"/>
                </a:rPr>
                <a:t>社内ガバナンスの取組</a:t>
              </a:r>
              <a:endParaRPr kumimoji="1" lang="ja-JP" altLang="en-US" sz="1400" b="1">
                <a:solidFill>
                  <a:srgbClr val="000F78"/>
                </a:solidFill>
                <a:latin typeface="Yu Gothic UI"/>
                <a:ea typeface="Yu Gothic UI"/>
                <a:sym typeface="Yu Gothic UI" panose="020B0500000000000000" pitchFamily="50" charset="-128"/>
              </a:endParaRPr>
            </a:p>
          </p:txBody>
        </p:sp>
        <p:cxnSp>
          <p:nvCxnSpPr>
            <p:cNvPr id="22" name="Straight Connector 21">
              <a:extLst>
                <a:ext uri="{FF2B5EF4-FFF2-40B4-BE49-F238E27FC236}">
                  <a16:creationId xmlns:a16="http://schemas.microsoft.com/office/drawing/2014/main" id="{B759FC7A-5291-8BB9-C46B-F9C45FF26F9D}"/>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4" name="正方形/長方形 6">
            <a:extLst>
              <a:ext uri="{FF2B5EF4-FFF2-40B4-BE49-F238E27FC236}">
                <a16:creationId xmlns:a16="http://schemas.microsoft.com/office/drawing/2014/main" id="{3BFDD7CC-4942-D1F0-6005-7FC669E71A71}"/>
              </a:ext>
            </a:extLst>
          </p:cNvPr>
          <p:cNvSpPr/>
          <p:nvPr/>
        </p:nvSpPr>
        <p:spPr>
          <a:xfrm>
            <a:off x="54102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a:ea typeface="Yu Gothic UI"/>
                <a:sym typeface="Yu Gothic UI" panose="020B0500000000000000" pitchFamily="50" charset="-128"/>
              </a:rPr>
              <a:t>下記の項目例等について、</a:t>
            </a:r>
            <a:br>
              <a:rPr lang="en-US" altLang="ja-JP" sz="1200" b="1">
                <a:latin typeface="Yu Gothic UI" panose="020B0500000000000000" pitchFamily="50" charset="-128"/>
                <a:ea typeface="Yu Gothic UI" panose="020B0500000000000000" pitchFamily="50" charset="-128"/>
              </a:rPr>
            </a:br>
            <a:r>
              <a:rPr kumimoji="1" lang="ja-JP" altLang="en-US" sz="1200" b="1">
                <a:solidFill>
                  <a:schemeClr val="accent1"/>
                </a:solidFill>
                <a:latin typeface="Yu Gothic UI"/>
                <a:ea typeface="Yu Gothic UI"/>
                <a:sym typeface="Yu Gothic UI" panose="020B0500000000000000" pitchFamily="50" charset="-128"/>
              </a:rPr>
              <a:t>社外を巻き込んだガバナンス強化の取組を記載してください。</a:t>
            </a:r>
            <a:endParaRPr kumimoji="1" lang="en-US" altLang="ja-JP" sz="1200" b="1">
              <a:solidFill>
                <a:schemeClr val="accent1"/>
              </a:solidFill>
              <a:latin typeface="Yu Gothic UI"/>
              <a:ea typeface="Yu Gothic UI"/>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金融機関への定期的な試算表提出と対話</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外部専門家（顧問税理士、コンサル等）による第三者チェック</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地域住民や自治体への事業説明・環境配慮の報告</a:t>
            </a:r>
          </a:p>
        </p:txBody>
      </p:sp>
      <p:sp>
        <p:nvSpPr>
          <p:cNvPr id="3" name="四角形: メモ 1">
            <a:extLst>
              <a:ext uri="{FF2B5EF4-FFF2-40B4-BE49-F238E27FC236}">
                <a16:creationId xmlns:a16="http://schemas.microsoft.com/office/drawing/2014/main" id="{348DD8A8-4F54-C862-F84A-4839E321A4DF}"/>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2" name="四角形: メモ 1">
            <a:extLst>
              <a:ext uri="{FF2B5EF4-FFF2-40B4-BE49-F238E27FC236}">
                <a16:creationId xmlns:a16="http://schemas.microsoft.com/office/drawing/2014/main" id="{7376CEB0-20DC-0BDC-8A0D-ABCA1BEED9F5}"/>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0" name="正方形/長方形 9">
            <a:extLst>
              <a:ext uri="{FF2B5EF4-FFF2-40B4-BE49-F238E27FC236}">
                <a16:creationId xmlns:a16="http://schemas.microsoft.com/office/drawing/2014/main" id="{7E64AB83-21C0-5195-7EBC-F820BDD912C8}"/>
              </a:ext>
            </a:extLst>
          </p:cNvPr>
          <p:cNvSpPr/>
          <p:nvPr/>
        </p:nvSpPr>
        <p:spPr>
          <a:xfrm>
            <a:off x="0" y="-1091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315090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a:extLst>
              <a:ext uri="{FF2B5EF4-FFF2-40B4-BE49-F238E27FC236}">
                <a16:creationId xmlns:a16="http://schemas.microsoft.com/office/drawing/2014/main" id="{889DB8FD-2EF2-F4CA-BF05-2644B5EB724F}"/>
              </a:ext>
            </a:extLst>
          </p:cNvPr>
          <p:cNvPicPr>
            <a:picLocks noChangeAspect="1"/>
          </p:cNvPicPr>
          <p:nvPr/>
        </p:nvPicPr>
        <p:blipFill>
          <a:blip r:embed="rId4"/>
          <a:stretch>
            <a:fillRect/>
          </a:stretch>
        </p:blipFill>
        <p:spPr>
          <a:xfrm>
            <a:off x="558223" y="1450465"/>
            <a:ext cx="8789554" cy="5286832"/>
          </a:xfrm>
          <a:prstGeom prst="rect">
            <a:avLst/>
          </a:prstGeom>
        </p:spPr>
      </p:pic>
      <p:graphicFrame>
        <p:nvGraphicFramePr>
          <p:cNvPr id="10" name="think-cell data - do not delete" hidden="1">
            <a:extLst>
              <a:ext uri="{FF2B5EF4-FFF2-40B4-BE49-F238E27FC236}">
                <a16:creationId xmlns:a16="http://schemas.microsoft.com/office/drawing/2014/main" id="{3C97FE3F-929B-B58B-AD97-EEFB35A2278D}"/>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277" imgH="277" progId="TCLayout.ActiveDocument.1">
                  <p:embed/>
                </p:oleObj>
              </mc:Choice>
              <mc:Fallback>
                <p:oleObj name="think-cellスライド" r:id="rId5" imgW="277" imgH="277" progId="TCLayout.ActiveDocument.1">
                  <p:embed/>
                  <p:pic>
                    <p:nvPicPr>
                      <p:cNvPr id="10" name="think-cell data - do not delete" hidden="1">
                        <a:extLst>
                          <a:ext uri="{FF2B5EF4-FFF2-40B4-BE49-F238E27FC236}">
                            <a16:creationId xmlns:a16="http://schemas.microsoft.com/office/drawing/2014/main" id="{3C97FE3F-929B-B58B-AD97-EEFB35A2278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A4E8A78-EEE3-FEF3-3B7A-F496444D1180}"/>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557DAF05-5D6C-DBE2-E357-B8356E8F9336}"/>
              </a:ext>
            </a:extLst>
          </p:cNvPr>
          <p:cNvSpPr>
            <a:spLocks noGrp="1"/>
          </p:cNvSpPr>
          <p:nvPr>
            <p:ph type="body" sz="quarter" idx="12"/>
          </p:nvPr>
        </p:nvSpPr>
        <p:spPr/>
        <p:txBody>
          <a:bodyPr/>
          <a:lstStyle/>
          <a:p>
            <a:r>
              <a:rPr lang="ja-JP" altLang="en-US"/>
              <a:t>①経営力（ウ）管理体制の構築</a:t>
            </a:r>
          </a:p>
        </p:txBody>
      </p:sp>
      <p:grpSp>
        <p:nvGrpSpPr>
          <p:cNvPr id="4" name="RectangleWithLineGroup">
            <a:extLst>
              <a:ext uri="{FF2B5EF4-FFF2-40B4-BE49-F238E27FC236}">
                <a16:creationId xmlns:a16="http://schemas.microsoft.com/office/drawing/2014/main" id="{E0877CD7-8076-B3D3-3C0C-0F7E27A8E503}"/>
              </a:ext>
            </a:extLst>
          </p:cNvPr>
          <p:cNvGrpSpPr/>
          <p:nvPr/>
        </p:nvGrpSpPr>
        <p:grpSpPr>
          <a:xfrm>
            <a:off x="381000" y="932156"/>
            <a:ext cx="9144000" cy="380480"/>
            <a:chOff x="2073603" y="1702803"/>
            <a:chExt cx="2160003" cy="360000"/>
          </a:xfrm>
          <a:noFill/>
        </p:grpSpPr>
        <p:sp>
          <p:nvSpPr>
            <p:cNvPr id="5" name="Rectangle 4">
              <a:extLst>
                <a:ext uri="{FF2B5EF4-FFF2-40B4-BE49-F238E27FC236}">
                  <a16:creationId xmlns:a16="http://schemas.microsoft.com/office/drawing/2014/main" id="{1555A491-9FEE-0FD8-2AD5-098AD18624CA}"/>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en-US" altLang="ja-JP"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P/L</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 name="Straight Connector 5">
              <a:extLst>
                <a:ext uri="{FF2B5EF4-FFF2-40B4-BE49-F238E27FC236}">
                  <a16:creationId xmlns:a16="http://schemas.microsoft.com/office/drawing/2014/main" id="{30C3F70A-D382-79C3-C832-9F13804515A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四角形: メモ 1">
            <a:extLst>
              <a:ext uri="{FF2B5EF4-FFF2-40B4-BE49-F238E27FC236}">
                <a16:creationId xmlns:a16="http://schemas.microsoft.com/office/drawing/2014/main" id="{77FF2F24-2557-7F5C-9405-572FD4D5874E}"/>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8" name="四角形: メモ 1">
            <a:extLst>
              <a:ext uri="{FF2B5EF4-FFF2-40B4-BE49-F238E27FC236}">
                <a16:creationId xmlns:a16="http://schemas.microsoft.com/office/drawing/2014/main" id="{4684450F-2139-47D1-11CB-BA5CA1EA4CCB}"/>
              </a:ext>
            </a:extLst>
          </p:cNvPr>
          <p:cNvSpPr/>
          <p:nvPr/>
        </p:nvSpPr>
        <p:spPr>
          <a:xfrm>
            <a:off x="6864096" y="259200"/>
            <a:ext cx="2840904" cy="117334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dirty="0">
                <a:solidFill>
                  <a:srgbClr val="575757"/>
                </a:solidFill>
                <a:latin typeface="Yu Gothic UI"/>
                <a:ea typeface="Yu Gothic UI"/>
                <a:sym typeface="Yu Gothic UI" panose="020B0500000000000000" pitchFamily="50" charset="-128"/>
              </a:rPr>
              <a:t>コンソーシアム</a:t>
            </a:r>
            <a:r>
              <a:rPr lang="ja-JP" altLang="en-US" sz="1050" dirty="0">
                <a:solidFill>
                  <a:srgbClr val="575757"/>
                </a:solidFill>
                <a:latin typeface="Yu Gothic UI"/>
                <a:ea typeface="Yu Gothic UI"/>
                <a:sym typeface="Yu Gothic UI" panose="020B0500000000000000" pitchFamily="50" charset="-128"/>
              </a:rPr>
              <a:t>形式</a:t>
            </a:r>
            <a:r>
              <a:rPr kumimoji="1" lang="ja-JP" altLang="en-US" sz="1050" dirty="0">
                <a:solidFill>
                  <a:srgbClr val="575757"/>
                </a:solidFill>
                <a:latin typeface="Yu Gothic UI"/>
                <a:ea typeface="Yu Gothic UI"/>
                <a:sym typeface="Yu Gothic UI" panose="020B0500000000000000" pitchFamily="50" charset="-128"/>
              </a:rPr>
              <a:t>の場合、</a:t>
            </a:r>
            <a:br>
              <a:rPr lang="en-US" altLang="ja-JP" sz="1050" dirty="0">
                <a:latin typeface="Yu Gothic UI" panose="020B0500000000000000" pitchFamily="50" charset="-128"/>
                <a:ea typeface="Yu Gothic UI" panose="020B0500000000000000" pitchFamily="50" charset="-128"/>
              </a:rPr>
            </a:br>
            <a:r>
              <a:rPr kumimoji="1" lang="ja-JP" altLang="en-US" sz="1050" dirty="0">
                <a:solidFill>
                  <a:srgbClr val="575757"/>
                </a:solidFill>
                <a:latin typeface="Yu Gothic UI"/>
                <a:ea typeface="Yu Gothic UI"/>
                <a:sym typeface="Yu Gothic UI" panose="020B0500000000000000" pitchFamily="50" charset="-128"/>
              </a:rPr>
              <a:t>原則として幹事企業の表を貼り付けてください</a:t>
            </a:r>
            <a:endParaRPr kumimoji="1" lang="en-US" altLang="ja-JP" sz="1050" dirty="0">
              <a:solidFill>
                <a:srgbClr val="575757"/>
              </a:solidFill>
              <a:latin typeface="Yu Gothic UI"/>
              <a:ea typeface="Yu Gothic UI"/>
              <a:sym typeface="Yu Gothic UI" panose="020B0500000000000000" pitchFamily="50" charset="-128"/>
            </a:endParaRPr>
          </a:p>
          <a:p>
            <a:pPr algn="ctr" defTabSz="742950"/>
            <a:endParaRPr kumimoji="1" lang="en-US" altLang="ja-JP" sz="105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説明上不可欠な場合には適宜スライドを追加のうえ、複数社分貼り付けていただくことも可能とします</a:t>
            </a:r>
            <a:endParaRPr kumimoji="1" lang="en-US" altLang="ja-JP" sz="105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4" name="正方形/長方形 13">
            <a:extLst>
              <a:ext uri="{FF2B5EF4-FFF2-40B4-BE49-F238E27FC236}">
                <a16:creationId xmlns:a16="http://schemas.microsoft.com/office/drawing/2014/main" id="{DE4A6F86-C570-99BF-D982-7E3A1168049D}"/>
              </a:ext>
            </a:extLst>
          </p:cNvPr>
          <p:cNvSpPr/>
          <p:nvPr/>
        </p:nvSpPr>
        <p:spPr>
          <a:xfrm>
            <a:off x="0" y="0"/>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9" name="Callout: Line with Border and Accent Bar 14">
            <a:extLst>
              <a:ext uri="{FF2B5EF4-FFF2-40B4-BE49-F238E27FC236}">
                <a16:creationId xmlns:a16="http://schemas.microsoft.com/office/drawing/2014/main" id="{19318744-2123-2585-00F6-4DD77979CFD9}"/>
              </a:ext>
            </a:extLst>
          </p:cNvPr>
          <p:cNvSpPr/>
          <p:nvPr/>
        </p:nvSpPr>
        <p:spPr>
          <a:xfrm>
            <a:off x="3873794" y="2168165"/>
            <a:ext cx="5227787" cy="1501670"/>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lgn="l">
              <a:buFont typeface="Arial" panose="020B0604020202020204" pitchFamily="34" charset="0"/>
              <a:buChar char="•"/>
            </a:pPr>
            <a:r>
              <a:rPr kumimoji="1" lang="ja-JP" altLang="en-US" sz="1200" b="1" dirty="0">
                <a:solidFill>
                  <a:schemeClr val="accent4">
                    <a:lumMod val="75000"/>
                  </a:schemeClr>
                </a:solidFill>
              </a:rPr>
              <a:t>様式２</a:t>
            </a:r>
            <a:r>
              <a:rPr lang="ja-JP" altLang="en-US" sz="1200" b="1" dirty="0">
                <a:solidFill>
                  <a:schemeClr val="accent4">
                    <a:lumMod val="75000"/>
                  </a:schemeClr>
                </a:solidFill>
              </a:rPr>
              <a:t>「</a:t>
            </a:r>
            <a:r>
              <a:rPr kumimoji="1" lang="ja-JP" altLang="en-US" sz="1200" b="1" dirty="0">
                <a:solidFill>
                  <a:schemeClr val="accent4">
                    <a:lumMod val="75000"/>
                  </a:schemeClr>
                </a:solidFill>
              </a:rPr>
              <a:t>⓪貼り付け用</a:t>
            </a:r>
            <a:r>
              <a:rPr kumimoji="1" lang="en-US" altLang="ja-JP" sz="1200" b="1" dirty="0">
                <a:solidFill>
                  <a:schemeClr val="accent4">
                    <a:lumMod val="75000"/>
                  </a:schemeClr>
                </a:solidFill>
              </a:rPr>
              <a:t>_</a:t>
            </a:r>
            <a:r>
              <a:rPr kumimoji="1" lang="ja-JP" altLang="en-US" sz="1200" b="1" dirty="0">
                <a:solidFill>
                  <a:schemeClr val="accent4">
                    <a:lumMod val="75000"/>
                  </a:schemeClr>
                </a:solidFill>
              </a:rPr>
              <a:t>補助事業情報</a:t>
            </a:r>
            <a:r>
              <a:rPr lang="ja-JP" altLang="en-US" sz="1200" b="1" dirty="0">
                <a:solidFill>
                  <a:schemeClr val="accent4">
                    <a:lumMod val="75000"/>
                  </a:schemeClr>
                </a:solidFill>
              </a:rPr>
              <a:t>シート</a:t>
            </a:r>
            <a:r>
              <a:rPr kumimoji="1" lang="ja-JP" altLang="en-US" sz="1200" b="1" dirty="0">
                <a:solidFill>
                  <a:schemeClr val="accent4">
                    <a:lumMod val="75000"/>
                  </a:schemeClr>
                </a:solidFill>
              </a:rPr>
              <a:t>」</a:t>
            </a:r>
            <a:r>
              <a:rPr lang="ja-JP" altLang="en-US" sz="1200" b="1" dirty="0">
                <a:solidFill>
                  <a:schemeClr val="accent4">
                    <a:lumMod val="75000"/>
                  </a:schemeClr>
                </a:solidFill>
              </a:rPr>
              <a:t>の「</a:t>
            </a:r>
            <a:r>
              <a:rPr lang="ja-JP" sz="1200" b="1" dirty="0">
                <a:solidFill>
                  <a:schemeClr val="accent4">
                    <a:lumMod val="75000"/>
                  </a:schemeClr>
                </a:solidFill>
                <a:ea typeface="+mn-lt"/>
                <a:cs typeface="+mn-lt"/>
              </a:rPr>
              <a:t>■①経営力（ウ）経営基盤｜P/L</a:t>
            </a:r>
            <a:r>
              <a:rPr lang="ja-JP" altLang="en-US" sz="1200" b="1" dirty="0">
                <a:solidFill>
                  <a:schemeClr val="accent4">
                    <a:lumMod val="75000"/>
                  </a:schemeClr>
                </a:solidFill>
              </a:rPr>
              <a:t>」</a:t>
            </a:r>
            <a:r>
              <a:rPr kumimoji="1" lang="ja-JP" altLang="en-US" sz="1200" b="1" dirty="0">
                <a:solidFill>
                  <a:schemeClr val="accent4">
                    <a:lumMod val="75000"/>
                  </a:schemeClr>
                </a:solidFill>
              </a:rPr>
              <a:t>を画像形式で貼り付け</a:t>
            </a:r>
            <a:r>
              <a:rPr lang="ja-JP" altLang="en-US" sz="1200" b="1" dirty="0">
                <a:solidFill>
                  <a:schemeClr val="accent4">
                    <a:lumMod val="75000"/>
                  </a:schemeClr>
                </a:solidFill>
              </a:rPr>
              <a:t>て</a:t>
            </a:r>
            <a:r>
              <a:rPr kumimoji="1" lang="ja-JP" altLang="en-US" sz="1200" b="1" dirty="0">
                <a:solidFill>
                  <a:schemeClr val="accent4">
                    <a:lumMod val="75000"/>
                  </a:schemeClr>
                </a:solidFill>
              </a:rPr>
              <a:t>ください</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コンソーシアム形式の場合は、幹事企業の表を貼り付けてください</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説明上不可欠な場合は各事業者のスライドを作成ください。</a:t>
            </a:r>
            <a:br>
              <a:rPr lang="en-US" altLang="ja-JP" sz="1200" b="1" dirty="0">
                <a:solidFill>
                  <a:schemeClr val="accent4">
                    <a:lumMod val="75000"/>
                  </a:schemeClr>
                </a:solidFill>
              </a:rPr>
            </a:br>
            <a:r>
              <a:rPr lang="ja-JP" altLang="en-US" sz="1200" b="1" dirty="0">
                <a:solidFill>
                  <a:schemeClr val="accent4">
                    <a:lumMod val="75000"/>
                  </a:schemeClr>
                </a:solidFill>
              </a:rPr>
              <a:t>その場合スライドを複製し、 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r>
              <a:rPr lang="en-US" altLang="ja-JP" sz="1200" b="1" dirty="0">
                <a:solidFill>
                  <a:schemeClr val="accent4">
                    <a:lumMod val="75000"/>
                  </a:schemeClr>
                </a:solidFill>
              </a:rPr>
              <a:t>(</a:t>
            </a:r>
            <a:r>
              <a:rPr lang="ja-JP" altLang="en-US" sz="1200" b="1" dirty="0">
                <a:solidFill>
                  <a:schemeClr val="accent4">
                    <a:lumMod val="75000"/>
                  </a:schemeClr>
                </a:solidFill>
              </a:rPr>
              <a:t>事業者２、３、</a:t>
            </a:r>
            <a:r>
              <a:rPr lang="en-US" altLang="ja-JP" sz="1200" b="1" dirty="0">
                <a:solidFill>
                  <a:schemeClr val="accent4">
                    <a:lumMod val="75000"/>
                  </a:schemeClr>
                </a:solidFill>
              </a:rPr>
              <a:t>…)</a:t>
            </a:r>
            <a:br>
              <a:rPr lang="en-US" altLang="ja-JP" sz="1200" b="1" dirty="0"/>
            </a:br>
            <a:r>
              <a:rPr lang="ja-JP" altLang="en-US" sz="1200" b="1" dirty="0">
                <a:solidFill>
                  <a:schemeClr val="accent4">
                    <a:lumMod val="75000"/>
                  </a:schemeClr>
                </a:solidFill>
              </a:rPr>
              <a:t>を別々に画像形式で貼り付けてください</a:t>
            </a:r>
            <a:endParaRPr lang="en-US" altLang="ja-JP" sz="1200" b="1" dirty="0">
              <a:solidFill>
                <a:schemeClr val="accent4">
                  <a:lumMod val="75000"/>
                </a:schemeClr>
              </a:solidFill>
            </a:endParaRPr>
          </a:p>
        </p:txBody>
      </p:sp>
    </p:spTree>
    <p:extLst>
      <p:ext uri="{BB962C8B-B14F-4D97-AF65-F5344CB8AC3E}">
        <p14:creationId xmlns:p14="http://schemas.microsoft.com/office/powerpoint/2010/main" val="37140585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9D7B8-2316-61E7-CB9F-1A153D047D3B}"/>
            </a:ext>
          </a:extLst>
        </p:cNvPr>
        <p:cNvGrpSpPr/>
        <p:nvPr/>
      </p:nvGrpSpPr>
      <p:grpSpPr>
        <a:xfrm>
          <a:off x="0" y="0"/>
          <a:ext cx="0" cy="0"/>
          <a:chOff x="0" y="0"/>
          <a:chExt cx="0" cy="0"/>
        </a:xfrm>
      </p:grpSpPr>
      <p:pic>
        <p:nvPicPr>
          <p:cNvPr id="10" name="図 9">
            <a:extLst>
              <a:ext uri="{FF2B5EF4-FFF2-40B4-BE49-F238E27FC236}">
                <a16:creationId xmlns:a16="http://schemas.microsoft.com/office/drawing/2014/main" id="{5287B3D4-41A1-ABCD-9910-4697598D9D98}"/>
              </a:ext>
            </a:extLst>
          </p:cNvPr>
          <p:cNvPicPr>
            <a:picLocks noChangeAspect="1"/>
          </p:cNvPicPr>
          <p:nvPr/>
        </p:nvPicPr>
        <p:blipFill>
          <a:blip r:embed="rId4"/>
          <a:stretch>
            <a:fillRect/>
          </a:stretch>
        </p:blipFill>
        <p:spPr>
          <a:xfrm>
            <a:off x="294189" y="1440963"/>
            <a:ext cx="9317622" cy="4738166"/>
          </a:xfrm>
          <a:prstGeom prst="rect">
            <a:avLst/>
          </a:prstGeom>
        </p:spPr>
      </p:pic>
      <p:graphicFrame>
        <p:nvGraphicFramePr>
          <p:cNvPr id="8" name="think-cell data - do not delete" hidden="1">
            <a:extLst>
              <a:ext uri="{FF2B5EF4-FFF2-40B4-BE49-F238E27FC236}">
                <a16:creationId xmlns:a16="http://schemas.microsoft.com/office/drawing/2014/main" id="{426CEDAE-9485-6549-1F98-7B32D3919157}"/>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277" imgH="277" progId="TCLayout.ActiveDocument.1">
                  <p:embed/>
                </p:oleObj>
              </mc:Choice>
              <mc:Fallback>
                <p:oleObj name="think-cellスライド" r:id="rId5" imgW="277" imgH="277" progId="TCLayout.ActiveDocument.1">
                  <p:embed/>
                  <p:pic>
                    <p:nvPicPr>
                      <p:cNvPr id="8" name="think-cell data - do not delete" hidden="1">
                        <a:extLst>
                          <a:ext uri="{FF2B5EF4-FFF2-40B4-BE49-F238E27FC236}">
                            <a16:creationId xmlns:a16="http://schemas.microsoft.com/office/drawing/2014/main" id="{426CEDAE-9485-6549-1F98-7B32D391915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EF2A6E9F-1444-0BFA-F449-1B11C6544A8A}"/>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361D7488-C4A9-F7D3-29F3-B94D0B7CB060}"/>
              </a:ext>
            </a:extLst>
          </p:cNvPr>
          <p:cNvSpPr>
            <a:spLocks noGrp="1"/>
          </p:cNvSpPr>
          <p:nvPr>
            <p:ph type="body" sz="quarter" idx="12"/>
          </p:nvPr>
        </p:nvSpPr>
        <p:spPr/>
        <p:txBody>
          <a:bodyPr/>
          <a:lstStyle/>
          <a:p>
            <a:r>
              <a:rPr lang="ja-JP" altLang="en-US"/>
              <a:t>①経営力（ウ）管理体制の構築</a:t>
            </a:r>
          </a:p>
        </p:txBody>
      </p:sp>
      <p:grpSp>
        <p:nvGrpSpPr>
          <p:cNvPr id="4" name="RectangleWithLineGroup">
            <a:extLst>
              <a:ext uri="{FF2B5EF4-FFF2-40B4-BE49-F238E27FC236}">
                <a16:creationId xmlns:a16="http://schemas.microsoft.com/office/drawing/2014/main" id="{BFBAE344-36A1-7A2B-F5B0-9268279CD3FD}"/>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DF6E5CEA-B502-8BBB-FCB4-620D9E8C085E}"/>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en-US" altLang="ja-JP"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B/S</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 name="Straight Connector 5">
              <a:extLst>
                <a:ext uri="{FF2B5EF4-FFF2-40B4-BE49-F238E27FC236}">
                  <a16:creationId xmlns:a16="http://schemas.microsoft.com/office/drawing/2014/main" id="{185C087C-8A15-6B22-4A9C-8C71BC00F42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1" name="四角形: メモ 1">
            <a:extLst>
              <a:ext uri="{FF2B5EF4-FFF2-40B4-BE49-F238E27FC236}">
                <a16:creationId xmlns:a16="http://schemas.microsoft.com/office/drawing/2014/main" id="{A0882E03-018B-B9D7-9801-84CC00BE3A12}"/>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7" name="四角形: メモ 1">
            <a:extLst>
              <a:ext uri="{FF2B5EF4-FFF2-40B4-BE49-F238E27FC236}">
                <a16:creationId xmlns:a16="http://schemas.microsoft.com/office/drawing/2014/main" id="{E8DB39D3-3AFE-5EE9-51F1-1B656C156081}"/>
              </a:ext>
            </a:extLst>
          </p:cNvPr>
          <p:cNvSpPr/>
          <p:nvPr/>
        </p:nvSpPr>
        <p:spPr>
          <a:xfrm>
            <a:off x="6864096" y="259200"/>
            <a:ext cx="2840904" cy="117334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a:ea typeface="Yu Gothic UI"/>
                <a:sym typeface="Yu Gothic UI" panose="020B0500000000000000" pitchFamily="50" charset="-128"/>
              </a:rPr>
              <a:t>コンソーシアム</a:t>
            </a:r>
            <a:r>
              <a:rPr lang="ja-JP" altLang="en-US" sz="1050">
                <a:solidFill>
                  <a:srgbClr val="575757"/>
                </a:solidFill>
                <a:latin typeface="Yu Gothic UI"/>
                <a:ea typeface="Yu Gothic UI"/>
                <a:sym typeface="Yu Gothic UI" panose="020B0500000000000000" pitchFamily="50" charset="-128"/>
              </a:rPr>
              <a:t>形式</a:t>
            </a:r>
            <a:r>
              <a:rPr kumimoji="1" lang="ja-JP" altLang="en-US" sz="1050">
                <a:solidFill>
                  <a:srgbClr val="575757"/>
                </a:solidFill>
                <a:latin typeface="Yu Gothic UI"/>
                <a:ea typeface="Yu Gothic UI"/>
                <a:sym typeface="Yu Gothic UI" panose="020B0500000000000000" pitchFamily="50" charset="-128"/>
              </a:rPr>
              <a:t>の場合、</a:t>
            </a:r>
            <a:br>
              <a:rPr lang="en-US" altLang="ja-JP" sz="1050">
                <a:latin typeface="Yu Gothic UI" panose="020B0500000000000000" pitchFamily="50" charset="-128"/>
                <a:ea typeface="Yu Gothic UI" panose="020B0500000000000000" pitchFamily="50" charset="-128"/>
              </a:rPr>
            </a:br>
            <a:r>
              <a:rPr kumimoji="1" lang="ja-JP" altLang="en-US" sz="1050">
                <a:solidFill>
                  <a:srgbClr val="575757"/>
                </a:solidFill>
                <a:latin typeface="Yu Gothic UI"/>
                <a:ea typeface="Yu Gothic UI"/>
                <a:sym typeface="Yu Gothic UI" panose="020B0500000000000000" pitchFamily="50" charset="-128"/>
              </a:rPr>
              <a:t>原則として幹事企業の表を貼り付けてください。</a:t>
            </a:r>
            <a:endParaRPr kumimoji="1" lang="en-US" altLang="ja-JP" sz="1050">
              <a:solidFill>
                <a:srgbClr val="575757"/>
              </a:solidFill>
              <a:latin typeface="Yu Gothic UI"/>
              <a:ea typeface="Yu Gothic UI"/>
              <a:sym typeface="Yu Gothic UI" panose="020B0500000000000000" pitchFamily="50" charset="-128"/>
            </a:endParaRPr>
          </a:p>
          <a:p>
            <a:pPr algn="ctr" defTabSz="742950"/>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説明上不可欠な場合には適宜スライドを追加のうえ、複数社分貼り付けていただくことも可能とします。</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4" name="正方形/長方形 13">
            <a:extLst>
              <a:ext uri="{FF2B5EF4-FFF2-40B4-BE49-F238E27FC236}">
                <a16:creationId xmlns:a16="http://schemas.microsoft.com/office/drawing/2014/main" id="{5756B0F5-5F4C-5801-9619-54FE1C1A6718}"/>
              </a:ext>
            </a:extLst>
          </p:cNvPr>
          <p:cNvSpPr/>
          <p:nvPr/>
        </p:nvSpPr>
        <p:spPr>
          <a:xfrm>
            <a:off x="0" y="1"/>
            <a:ext cx="9912258" cy="6871412"/>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6" name="Callout: Line with Border and Accent Bar 14">
            <a:extLst>
              <a:ext uri="{FF2B5EF4-FFF2-40B4-BE49-F238E27FC236}">
                <a16:creationId xmlns:a16="http://schemas.microsoft.com/office/drawing/2014/main" id="{CF61B6FB-8BF2-4988-65DD-C271E81FEABC}"/>
              </a:ext>
            </a:extLst>
          </p:cNvPr>
          <p:cNvSpPr/>
          <p:nvPr/>
        </p:nvSpPr>
        <p:spPr>
          <a:xfrm>
            <a:off x="3986534" y="2045712"/>
            <a:ext cx="5330914" cy="1508193"/>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lgn="l">
              <a:buFont typeface="Arial" panose="020B0604020202020204" pitchFamily="34" charset="0"/>
              <a:buChar char="•"/>
            </a:pPr>
            <a:r>
              <a:rPr kumimoji="1" lang="ja-JP" altLang="en-US" sz="1200" b="1" dirty="0">
                <a:solidFill>
                  <a:schemeClr val="accent4">
                    <a:lumMod val="75000"/>
                  </a:schemeClr>
                </a:solidFill>
              </a:rPr>
              <a:t>様式２</a:t>
            </a:r>
            <a:r>
              <a:rPr lang="ja-JP" altLang="en-US" sz="1200" b="1" dirty="0">
                <a:solidFill>
                  <a:schemeClr val="accent4">
                    <a:lumMod val="75000"/>
                  </a:schemeClr>
                </a:solidFill>
              </a:rPr>
              <a:t>「</a:t>
            </a:r>
            <a:r>
              <a:rPr kumimoji="1" lang="ja-JP" altLang="en-US" sz="1200" b="1" dirty="0">
                <a:solidFill>
                  <a:schemeClr val="accent4">
                    <a:lumMod val="75000"/>
                  </a:schemeClr>
                </a:solidFill>
              </a:rPr>
              <a:t>⓪貼り付け用</a:t>
            </a:r>
            <a:r>
              <a:rPr kumimoji="1" lang="en-US" altLang="ja-JP" sz="1200" b="1" dirty="0">
                <a:solidFill>
                  <a:schemeClr val="accent4">
                    <a:lumMod val="75000"/>
                  </a:schemeClr>
                </a:solidFill>
              </a:rPr>
              <a:t>_</a:t>
            </a:r>
            <a:r>
              <a:rPr kumimoji="1" lang="ja-JP" altLang="en-US" sz="1200" b="1" dirty="0">
                <a:solidFill>
                  <a:schemeClr val="accent4">
                    <a:lumMod val="75000"/>
                  </a:schemeClr>
                </a:solidFill>
              </a:rPr>
              <a:t>補助事業情報</a:t>
            </a:r>
            <a:r>
              <a:rPr lang="ja-JP" altLang="en-US" sz="1200" b="1" dirty="0">
                <a:solidFill>
                  <a:schemeClr val="accent4">
                    <a:lumMod val="75000"/>
                  </a:schemeClr>
                </a:solidFill>
              </a:rPr>
              <a:t>シート</a:t>
            </a:r>
            <a:r>
              <a:rPr kumimoji="1" lang="ja-JP" altLang="en-US" sz="1200" b="1" dirty="0">
                <a:solidFill>
                  <a:schemeClr val="accent4">
                    <a:lumMod val="75000"/>
                  </a:schemeClr>
                </a:solidFill>
              </a:rPr>
              <a:t>」</a:t>
            </a:r>
            <a:r>
              <a:rPr lang="ja-JP" altLang="en-US" sz="1200" b="1" dirty="0">
                <a:solidFill>
                  <a:schemeClr val="accent4">
                    <a:lumMod val="75000"/>
                  </a:schemeClr>
                </a:solidFill>
              </a:rPr>
              <a:t>の「</a:t>
            </a:r>
            <a:r>
              <a:rPr lang="ja-JP" sz="1200" b="1" dirty="0">
                <a:solidFill>
                  <a:schemeClr val="accent4">
                    <a:lumMod val="75000"/>
                  </a:schemeClr>
                </a:solidFill>
                <a:ea typeface="+mn-lt"/>
                <a:cs typeface="+mn-lt"/>
              </a:rPr>
              <a:t>■①経営力（ウ）経営基盤｜B/S</a:t>
            </a:r>
            <a:r>
              <a:rPr lang="ja-JP" altLang="en-US" sz="1200" b="1" dirty="0">
                <a:solidFill>
                  <a:schemeClr val="accent4">
                    <a:lumMod val="75000"/>
                  </a:schemeClr>
                </a:solidFill>
              </a:rPr>
              <a:t>」</a:t>
            </a:r>
            <a:r>
              <a:rPr kumimoji="1" lang="ja-JP" altLang="en-US" sz="1200" b="1" dirty="0">
                <a:solidFill>
                  <a:schemeClr val="accent4">
                    <a:lumMod val="75000"/>
                  </a:schemeClr>
                </a:solidFill>
              </a:rPr>
              <a:t>を画像形式で貼り付けてください</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コンソーシアム形式の場合は、幹事</a:t>
            </a:r>
            <a:r>
              <a:rPr lang="ja-JP" sz="1200" b="1" dirty="0">
                <a:solidFill>
                  <a:schemeClr val="accent4">
                    <a:lumMod val="75000"/>
                  </a:schemeClr>
                </a:solidFill>
              </a:rPr>
              <a:t>企業の表を</a:t>
            </a:r>
            <a:r>
              <a:rPr lang="ja-JP" altLang="en-US" sz="1200" b="1" dirty="0">
                <a:solidFill>
                  <a:schemeClr val="accent4">
                    <a:lumMod val="75000"/>
                  </a:schemeClr>
                </a:solidFill>
              </a:rPr>
              <a:t>貼り付け</a:t>
            </a:r>
            <a:r>
              <a:rPr lang="ja-JP" sz="1200" b="1" dirty="0">
                <a:solidFill>
                  <a:schemeClr val="accent4">
                    <a:lumMod val="75000"/>
                  </a:schemeClr>
                </a:solidFill>
              </a:rPr>
              <a:t>てください</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説明上不可欠な場合は各事業者のスライドを作成ください。</a:t>
            </a:r>
            <a:br>
              <a:rPr lang="en-US" altLang="ja-JP" sz="1200" b="1" dirty="0">
                <a:solidFill>
                  <a:schemeClr val="accent4">
                    <a:lumMod val="75000"/>
                  </a:schemeClr>
                </a:solidFill>
              </a:rPr>
            </a:br>
            <a:r>
              <a:rPr lang="ja-JP" altLang="en-US" sz="1200" b="1" dirty="0">
                <a:solidFill>
                  <a:schemeClr val="accent4">
                    <a:lumMod val="75000"/>
                  </a:schemeClr>
                </a:solidFill>
              </a:rPr>
              <a:t>その場合スライドを複製し、 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r>
              <a:rPr lang="en-US" altLang="ja-JP" sz="1200" b="1" dirty="0">
                <a:solidFill>
                  <a:schemeClr val="accent4">
                    <a:lumMod val="75000"/>
                  </a:schemeClr>
                </a:solidFill>
              </a:rPr>
              <a:t>(</a:t>
            </a:r>
            <a:r>
              <a:rPr lang="ja-JP" altLang="en-US" sz="1200" b="1" dirty="0">
                <a:solidFill>
                  <a:schemeClr val="accent4">
                    <a:lumMod val="75000"/>
                  </a:schemeClr>
                </a:solidFill>
              </a:rPr>
              <a:t>事業者２、３、</a:t>
            </a:r>
            <a:r>
              <a:rPr lang="en-US" altLang="ja-JP" sz="1200" b="1" dirty="0">
                <a:solidFill>
                  <a:schemeClr val="accent4">
                    <a:lumMod val="75000"/>
                  </a:schemeClr>
                </a:solidFill>
              </a:rPr>
              <a:t>…)</a:t>
            </a:r>
            <a:br>
              <a:rPr lang="en-US" altLang="ja-JP" sz="1200" b="1" dirty="0"/>
            </a:br>
            <a:r>
              <a:rPr lang="ja-JP" altLang="en-US" sz="1200" b="1" dirty="0">
                <a:solidFill>
                  <a:schemeClr val="accent4">
                    <a:lumMod val="75000"/>
                  </a:schemeClr>
                </a:solidFill>
              </a:rPr>
              <a:t>を別々に画像形式で貼り付けてください</a:t>
            </a:r>
            <a:endParaRPr lang="en-US" altLang="ja-JP" sz="1200" b="1" dirty="0">
              <a:solidFill>
                <a:schemeClr val="accent4">
                  <a:lumMod val="75000"/>
                </a:schemeClr>
              </a:solidFill>
            </a:endParaRPr>
          </a:p>
        </p:txBody>
      </p:sp>
    </p:spTree>
    <p:extLst>
      <p:ext uri="{BB962C8B-B14F-4D97-AF65-F5344CB8AC3E}">
        <p14:creationId xmlns:p14="http://schemas.microsoft.com/office/powerpoint/2010/main" val="30346441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23D89-A616-1953-5BA6-30EAEA74532B}"/>
            </a:ext>
          </a:extLst>
        </p:cNvPr>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970CC082-E3DC-5E35-7D48-3D435AEF9DD7}"/>
              </a:ext>
            </a:extLst>
          </p:cNvPr>
          <p:cNvGraphicFramePr>
            <a:graphicFrameLocks/>
          </p:cNvGraphicFramePr>
          <p:nvPr>
            <p:custDataLst>
              <p:tags r:id="rId1"/>
            </p:custDataLst>
            <p:extLst>
              <p:ext uri="{D42A27DB-BD31-4B8C-83A1-F6EECF244321}">
                <p14:modId xmlns:p14="http://schemas.microsoft.com/office/powerpoint/2010/main" val="149695507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8" name="think-cell data - do not delete" hidden="1">
                        <a:extLst>
                          <a:ext uri="{FF2B5EF4-FFF2-40B4-BE49-F238E27FC236}">
                            <a16:creationId xmlns:a16="http://schemas.microsoft.com/office/drawing/2014/main" id="{970CC082-E3DC-5E35-7D48-3D435AEF9D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5" name="正方形/長方形 2058">
            <a:extLst>
              <a:ext uri="{FF2B5EF4-FFF2-40B4-BE49-F238E27FC236}">
                <a16:creationId xmlns:a16="http://schemas.microsoft.com/office/drawing/2014/main" id="{C6DA39A9-0DC7-9740-5ED2-A0DBA3BE6F96}"/>
              </a:ext>
            </a:extLst>
          </p:cNvPr>
          <p:cNvSpPr/>
          <p:nvPr/>
        </p:nvSpPr>
        <p:spPr>
          <a:xfrm>
            <a:off x="5666282" y="3786714"/>
            <a:ext cx="3858718" cy="287871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写真又は</a:t>
            </a:r>
            <a:r>
              <a:rPr kumimoji="1" lang="en-US" altLang="ja-JP" sz="1200" b="0"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HP</a:t>
            </a:r>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への</a:t>
            </a:r>
            <a:r>
              <a:rPr kumimoji="1"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URL</a:t>
            </a:r>
            <a:r>
              <a:rPr kumimoji="1" lang="ja-JP" altLang="en-US" sz="1200" b="0"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等を活用し、</a:t>
            </a:r>
            <a:br>
              <a:rPr kumimoji="1" lang="en-US" altLang="ja-JP" sz="1200" b="0"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0"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伝わりやすいよう工夫ください。</a:t>
            </a:r>
          </a:p>
        </p:txBody>
      </p:sp>
      <p:graphicFrame>
        <p:nvGraphicFramePr>
          <p:cNvPr id="16" name="表 15">
            <a:extLst>
              <a:ext uri="{FF2B5EF4-FFF2-40B4-BE49-F238E27FC236}">
                <a16:creationId xmlns:a16="http://schemas.microsoft.com/office/drawing/2014/main" id="{4D30EA6A-AC36-4BCE-EA29-9ACDB563AD23}"/>
              </a:ext>
            </a:extLst>
          </p:cNvPr>
          <p:cNvGraphicFramePr>
            <a:graphicFrameLocks noGrp="1"/>
          </p:cNvGraphicFramePr>
          <p:nvPr>
            <p:extLst>
              <p:ext uri="{D42A27DB-BD31-4B8C-83A1-F6EECF244321}">
                <p14:modId xmlns:p14="http://schemas.microsoft.com/office/powerpoint/2010/main" val="2248125087"/>
              </p:ext>
            </p:extLst>
          </p:nvPr>
        </p:nvGraphicFramePr>
        <p:xfrm>
          <a:off x="337622" y="1356629"/>
          <a:ext cx="9230756" cy="2016000"/>
        </p:xfrm>
        <a:graphic>
          <a:graphicData uri="http://schemas.openxmlformats.org/drawingml/2006/table">
            <a:tbl>
              <a:tblPr firstRow="1" firstCol="1" bandRow="1">
                <a:tableStyleId>{5C22544A-7EE6-4342-B048-85BDC9FD1C3A}</a:tableStyleId>
              </a:tblPr>
              <a:tblGrid>
                <a:gridCol w="341182">
                  <a:extLst>
                    <a:ext uri="{9D8B030D-6E8A-4147-A177-3AD203B41FA5}">
                      <a16:colId xmlns:a16="http://schemas.microsoft.com/office/drawing/2014/main" val="347082596"/>
                    </a:ext>
                  </a:extLst>
                </a:gridCol>
                <a:gridCol w="360000">
                  <a:extLst>
                    <a:ext uri="{9D8B030D-6E8A-4147-A177-3AD203B41FA5}">
                      <a16:colId xmlns:a16="http://schemas.microsoft.com/office/drawing/2014/main" val="97388747"/>
                    </a:ext>
                  </a:extLst>
                </a:gridCol>
                <a:gridCol w="8529574">
                  <a:extLst>
                    <a:ext uri="{9D8B030D-6E8A-4147-A177-3AD203B41FA5}">
                      <a16:colId xmlns:a16="http://schemas.microsoft.com/office/drawing/2014/main" val="1567083193"/>
                    </a:ext>
                  </a:extLst>
                </a:gridCol>
              </a:tblGrid>
              <a:tr h="25200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b="1" kern="100" dirty="0">
                          <a:solidFill>
                            <a:schemeClr val="bg1"/>
                          </a:solidFill>
                          <a:effectLst/>
                          <a:latin typeface="+mn-ea"/>
                          <a:ea typeface="+mn-ea"/>
                          <a:cs typeface="Times New Roman" panose="02020603050405020304" pitchFamily="18" charset="0"/>
                        </a:rPr>
                        <a:t>実施している取組：●、これから実施する予定の取組：○</a:t>
                      </a: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algn="ctr">
                        <a:buNone/>
                      </a:pPr>
                      <a:endParaRPr lang="ja-JP" sz="1050" b="0" kern="10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23910275"/>
                  </a:ext>
                </a:extLst>
              </a:tr>
              <a:tr h="252000">
                <a:tc>
                  <a:txBody>
                    <a:bodyPr/>
                    <a:lstStyle/>
                    <a:p>
                      <a:pPr algn="ctr">
                        <a:buNone/>
                      </a:pPr>
                      <a:r>
                        <a:rPr lang="en-US" altLang="ja-JP" sz="1050" kern="100" dirty="0">
                          <a:solidFill>
                            <a:schemeClr val="tx1"/>
                          </a:solidFill>
                          <a:effectLst/>
                          <a:latin typeface="+mn-ea"/>
                          <a:ea typeface="+mn-ea"/>
                          <a:cs typeface="Times New Roman" panose="02020603050405020304" pitchFamily="18" charset="0"/>
                        </a:rPr>
                        <a:t>Q1</a:t>
                      </a: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ja-JP" altLang="en-US" sz="1050" b="0" kern="100" dirty="0">
                          <a:solidFill>
                            <a:schemeClr val="tx1"/>
                          </a:solidFill>
                          <a:effectLst/>
                          <a:latin typeface="+mn-ea"/>
                          <a:ea typeface="+mn-ea"/>
                          <a:cs typeface="Times New Roman" panose="02020603050405020304" pitchFamily="18" charset="0"/>
                        </a:rPr>
                        <a:t>●</a:t>
                      </a:r>
                      <a:endParaRPr lang="ja-JP" sz="105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buNone/>
                      </a:pPr>
                      <a:r>
                        <a:rPr lang="ja-JP" sz="1050" b="0" u="sng" kern="100" dirty="0">
                          <a:solidFill>
                            <a:schemeClr val="tx1"/>
                          </a:solidFill>
                          <a:effectLst/>
                          <a:latin typeface="+mn-ea"/>
                          <a:ea typeface="+mn-ea"/>
                        </a:rPr>
                        <a:t>理念・価値観・ビジョン等を文書化</a:t>
                      </a:r>
                      <a:r>
                        <a:rPr lang="ja-JP" sz="1050" b="0" kern="100" dirty="0">
                          <a:solidFill>
                            <a:schemeClr val="tx1"/>
                          </a:solidFill>
                          <a:effectLst/>
                          <a:latin typeface="+mn-ea"/>
                          <a:ea typeface="+mn-ea"/>
                        </a:rPr>
                        <a:t>した上で、ファミリービジネス関係者に</a:t>
                      </a:r>
                      <a:r>
                        <a:rPr lang="ja-JP" sz="1050" b="0" u="sng" kern="100" dirty="0">
                          <a:solidFill>
                            <a:schemeClr val="tx1"/>
                          </a:solidFill>
                          <a:effectLst/>
                          <a:latin typeface="+mn-ea"/>
                          <a:ea typeface="+mn-ea"/>
                        </a:rPr>
                        <a:t>共有している</a:t>
                      </a:r>
                      <a:endParaRPr lang="ja-JP" sz="105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03610387"/>
                  </a:ext>
                </a:extLst>
              </a:tr>
              <a:tr h="252000">
                <a:tc>
                  <a:txBody>
                    <a:bodyPr/>
                    <a:lstStyle/>
                    <a:p>
                      <a:pPr algn="ctr">
                        <a:buNone/>
                      </a:pPr>
                      <a:r>
                        <a:rPr lang="en-US" altLang="ja-JP" sz="1050" kern="100" dirty="0">
                          <a:solidFill>
                            <a:schemeClr val="tx1"/>
                          </a:solidFill>
                          <a:effectLst/>
                          <a:latin typeface="+mn-ea"/>
                          <a:ea typeface="+mn-ea"/>
                          <a:cs typeface="Times New Roman" panose="02020603050405020304" pitchFamily="18" charset="0"/>
                        </a:rPr>
                        <a:t>Q2</a:t>
                      </a: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buNone/>
                      </a:pPr>
                      <a:r>
                        <a:rPr lang="ja-JP" sz="1050" kern="100" dirty="0">
                          <a:solidFill>
                            <a:schemeClr val="tx1"/>
                          </a:solidFill>
                          <a:effectLst/>
                          <a:latin typeface="+mn-ea"/>
                          <a:ea typeface="+mn-ea"/>
                        </a:rPr>
                        <a:t>家族憲章などの</a:t>
                      </a:r>
                      <a:r>
                        <a:rPr lang="ja-JP" sz="1050" u="sng" kern="100" dirty="0">
                          <a:solidFill>
                            <a:schemeClr val="tx1"/>
                          </a:solidFill>
                          <a:effectLst/>
                          <a:latin typeface="+mn-ea"/>
                          <a:ea typeface="+mn-ea"/>
                        </a:rPr>
                        <a:t>ファミリーの「ルール」を策定</a:t>
                      </a:r>
                      <a:r>
                        <a:rPr lang="ja-JP" sz="1050" kern="100" dirty="0">
                          <a:solidFill>
                            <a:schemeClr val="tx1"/>
                          </a:solidFill>
                          <a:effectLst/>
                          <a:latin typeface="+mn-ea"/>
                          <a:ea typeface="+mn-ea"/>
                        </a:rPr>
                        <a:t>している</a:t>
                      </a: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5960670"/>
                  </a:ext>
                </a:extLst>
              </a:tr>
              <a:tr h="252000">
                <a:tc>
                  <a:txBody>
                    <a:bodyPr/>
                    <a:lstStyle/>
                    <a:p>
                      <a:pPr algn="ctr">
                        <a:buNone/>
                      </a:pPr>
                      <a:r>
                        <a:rPr lang="en-US" altLang="ja-JP" sz="1050" kern="100" dirty="0">
                          <a:solidFill>
                            <a:schemeClr val="tx1"/>
                          </a:solidFill>
                          <a:effectLst/>
                          <a:latin typeface="+mn-ea"/>
                          <a:ea typeface="+mn-ea"/>
                          <a:cs typeface="Times New Roman" panose="02020603050405020304" pitchFamily="18" charset="0"/>
                        </a:rPr>
                        <a:t>Q3</a:t>
                      </a: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b="0" kern="100" dirty="0">
                          <a:solidFill>
                            <a:schemeClr val="tx1"/>
                          </a:solidFill>
                          <a:effectLst/>
                          <a:latin typeface="+mn-ea"/>
                          <a:ea typeface="+mn-ea"/>
                          <a:cs typeface="Times New Roman" panose="02020603050405020304" pitchFamily="18" charset="0"/>
                        </a:rPr>
                        <a:t>●</a:t>
                      </a:r>
                      <a:endParaRPr lang="ja-JP" altLang="ja-JP" sz="105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buNone/>
                      </a:pPr>
                      <a:r>
                        <a:rPr lang="ja-JP" sz="1050" kern="100" dirty="0">
                          <a:solidFill>
                            <a:schemeClr val="tx1"/>
                          </a:solidFill>
                          <a:effectLst/>
                          <a:latin typeface="+mn-ea"/>
                          <a:ea typeface="+mn-ea"/>
                        </a:rPr>
                        <a:t>ファミリー集会などの</a:t>
                      </a:r>
                      <a:r>
                        <a:rPr lang="ja-JP" sz="1050" u="sng" kern="100" dirty="0">
                          <a:solidFill>
                            <a:schemeClr val="tx1"/>
                          </a:solidFill>
                          <a:effectLst/>
                          <a:latin typeface="+mn-ea"/>
                          <a:ea typeface="+mn-ea"/>
                        </a:rPr>
                        <a:t>ファミリー内での意思決定の「場」</a:t>
                      </a:r>
                      <a:r>
                        <a:rPr lang="ja-JP" sz="1050" kern="100" dirty="0">
                          <a:solidFill>
                            <a:schemeClr val="tx1"/>
                          </a:solidFill>
                          <a:effectLst/>
                          <a:latin typeface="+mn-ea"/>
                          <a:ea typeface="+mn-ea"/>
                        </a:rPr>
                        <a:t>を持っている。</a:t>
                      </a: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8820046"/>
                  </a:ext>
                </a:extLst>
              </a:tr>
              <a:tr h="252000">
                <a:tc>
                  <a:txBody>
                    <a:bodyPr/>
                    <a:lstStyle/>
                    <a:p>
                      <a:pPr algn="ctr">
                        <a:buNone/>
                      </a:pPr>
                      <a:r>
                        <a:rPr lang="en-US" altLang="ja-JP" sz="1050" kern="100" dirty="0">
                          <a:solidFill>
                            <a:schemeClr val="tx1"/>
                          </a:solidFill>
                          <a:effectLst/>
                          <a:latin typeface="+mn-ea"/>
                          <a:ea typeface="+mn-ea"/>
                          <a:cs typeface="Times New Roman" panose="02020603050405020304" pitchFamily="18" charset="0"/>
                        </a:rPr>
                        <a:t>Q4</a:t>
                      </a: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b="0" kern="100" dirty="0">
                          <a:solidFill>
                            <a:schemeClr val="tx1"/>
                          </a:solidFill>
                          <a:effectLst/>
                          <a:latin typeface="+mn-ea"/>
                          <a:ea typeface="+mn-ea"/>
                          <a:cs typeface="Times New Roman" panose="02020603050405020304" pitchFamily="18" charset="0"/>
                        </a:rPr>
                        <a:t>●</a:t>
                      </a:r>
                      <a:endParaRPr lang="ja-JP" altLang="ja-JP" sz="105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buNone/>
                      </a:pPr>
                      <a:r>
                        <a:rPr lang="ja-JP" sz="1050" u="sng" kern="100" dirty="0">
                          <a:solidFill>
                            <a:schemeClr val="tx1"/>
                          </a:solidFill>
                          <a:effectLst/>
                          <a:latin typeface="+mn-ea"/>
                          <a:ea typeface="+mn-ea"/>
                        </a:rPr>
                        <a:t>ファミリーの経営への関与方針</a:t>
                      </a:r>
                      <a:r>
                        <a:rPr lang="ja-JP" sz="1050" kern="100" dirty="0">
                          <a:solidFill>
                            <a:schemeClr val="tx1"/>
                          </a:solidFill>
                          <a:effectLst/>
                          <a:latin typeface="+mn-ea"/>
                          <a:ea typeface="+mn-ea"/>
                        </a:rPr>
                        <a:t>（経営にどこまで関与し、どこから関与しないのか）について、その</a:t>
                      </a:r>
                      <a:r>
                        <a:rPr lang="ja-JP" sz="1050" u="sng" kern="100" dirty="0">
                          <a:solidFill>
                            <a:schemeClr val="tx1"/>
                          </a:solidFill>
                          <a:effectLst/>
                          <a:latin typeface="+mn-ea"/>
                          <a:ea typeface="+mn-ea"/>
                        </a:rPr>
                        <a:t>範囲と役割を定めている</a:t>
                      </a: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57919613"/>
                  </a:ext>
                </a:extLst>
              </a:tr>
              <a:tr h="252000">
                <a:tc>
                  <a:txBody>
                    <a:bodyPr/>
                    <a:lstStyle/>
                    <a:p>
                      <a:pPr algn="ctr">
                        <a:buNone/>
                      </a:pPr>
                      <a:r>
                        <a:rPr lang="en-US" altLang="ja-JP" sz="1050" kern="100" dirty="0">
                          <a:solidFill>
                            <a:schemeClr val="tx1"/>
                          </a:solidFill>
                          <a:effectLst/>
                          <a:latin typeface="+mn-ea"/>
                          <a:ea typeface="+mn-ea"/>
                          <a:cs typeface="Times New Roman" panose="02020603050405020304" pitchFamily="18" charset="0"/>
                        </a:rPr>
                        <a:t>Q5</a:t>
                      </a: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buNone/>
                      </a:pPr>
                      <a:r>
                        <a:rPr lang="ja-JP" sz="1050" u="sng" kern="100" dirty="0">
                          <a:solidFill>
                            <a:schemeClr val="tx1"/>
                          </a:solidFill>
                          <a:effectLst/>
                          <a:latin typeface="+mn-ea"/>
                          <a:ea typeface="+mn-ea"/>
                        </a:rPr>
                        <a:t>ファミリーの株主としての関与方針</a:t>
                      </a:r>
                      <a:r>
                        <a:rPr lang="ja-JP" sz="1050" kern="100" dirty="0">
                          <a:solidFill>
                            <a:schemeClr val="tx1"/>
                          </a:solidFill>
                          <a:effectLst/>
                          <a:latin typeface="+mn-ea"/>
                          <a:ea typeface="+mn-ea"/>
                        </a:rPr>
                        <a:t>（株主提案や議決権行使など）</a:t>
                      </a:r>
                      <a:r>
                        <a:rPr lang="ja-JP" sz="1050" u="sng" kern="100" dirty="0">
                          <a:solidFill>
                            <a:schemeClr val="tx1"/>
                          </a:solidFill>
                          <a:effectLst/>
                          <a:latin typeface="+mn-ea"/>
                          <a:ea typeface="+mn-ea"/>
                        </a:rPr>
                        <a:t>を定めている</a:t>
                      </a: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06446150"/>
                  </a:ext>
                </a:extLst>
              </a:tr>
              <a:tr h="252000">
                <a:tc>
                  <a:txBody>
                    <a:bodyPr/>
                    <a:lstStyle/>
                    <a:p>
                      <a:pPr algn="ctr">
                        <a:buNone/>
                      </a:pPr>
                      <a:r>
                        <a:rPr lang="en-US" altLang="ja-JP" sz="1050" kern="100" dirty="0">
                          <a:solidFill>
                            <a:schemeClr val="tx1"/>
                          </a:solidFill>
                          <a:effectLst/>
                          <a:latin typeface="+mn-ea"/>
                          <a:ea typeface="+mn-ea"/>
                          <a:cs typeface="Times New Roman" panose="02020603050405020304" pitchFamily="18" charset="0"/>
                        </a:rPr>
                        <a:t>Q6</a:t>
                      </a: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buNone/>
                      </a:pPr>
                      <a:r>
                        <a:rPr lang="ja-JP" sz="1050" kern="100" dirty="0">
                          <a:solidFill>
                            <a:schemeClr val="tx1"/>
                          </a:solidFill>
                          <a:effectLst/>
                          <a:latin typeface="+mn-ea"/>
                          <a:ea typeface="+mn-ea"/>
                        </a:rPr>
                        <a:t>ファミリーとしての</a:t>
                      </a:r>
                      <a:r>
                        <a:rPr lang="ja-JP" sz="1050" u="sng" kern="100" dirty="0">
                          <a:solidFill>
                            <a:schemeClr val="tx1"/>
                          </a:solidFill>
                          <a:effectLst/>
                          <a:latin typeface="+mn-ea"/>
                          <a:ea typeface="+mn-ea"/>
                        </a:rPr>
                        <a:t>承継方針を策定</a:t>
                      </a:r>
                      <a:r>
                        <a:rPr lang="ja-JP" sz="1050" kern="100" dirty="0">
                          <a:solidFill>
                            <a:schemeClr val="tx1"/>
                          </a:solidFill>
                          <a:effectLst/>
                          <a:latin typeface="+mn-ea"/>
                          <a:ea typeface="+mn-ea"/>
                        </a:rPr>
                        <a:t>している</a:t>
                      </a: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1104493"/>
                  </a:ext>
                </a:extLst>
              </a:tr>
              <a:tr h="252000">
                <a:tc>
                  <a:txBody>
                    <a:bodyPr/>
                    <a:lstStyle/>
                    <a:p>
                      <a:pPr algn="ctr">
                        <a:buNone/>
                      </a:pPr>
                      <a:r>
                        <a:rPr lang="en-US" altLang="ja-JP" sz="1050" kern="100">
                          <a:solidFill>
                            <a:schemeClr val="tx1"/>
                          </a:solidFill>
                          <a:effectLst/>
                          <a:latin typeface="+mn-ea"/>
                          <a:ea typeface="+mn-ea"/>
                          <a:cs typeface="Times New Roman" panose="02020603050405020304" pitchFamily="18" charset="0"/>
                        </a:rPr>
                        <a:t>Q7</a:t>
                      </a:r>
                      <a:endParaRPr lang="ja-JP" sz="1050" kern="10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buNone/>
                      </a:pPr>
                      <a:r>
                        <a:rPr lang="ja-JP" sz="1050" kern="100" dirty="0">
                          <a:solidFill>
                            <a:schemeClr val="tx1"/>
                          </a:solidFill>
                          <a:effectLst/>
                          <a:latin typeface="+mn-ea"/>
                          <a:ea typeface="+mn-ea"/>
                        </a:rPr>
                        <a:t>ファミリー株主をはじめ従業員、地域社会・取引先等の</a:t>
                      </a:r>
                      <a:r>
                        <a:rPr lang="ja-JP" sz="1050" u="sng" kern="100" dirty="0">
                          <a:solidFill>
                            <a:schemeClr val="tx1"/>
                          </a:solidFill>
                          <a:effectLst/>
                          <a:latin typeface="+mn-ea"/>
                          <a:ea typeface="+mn-ea"/>
                        </a:rPr>
                        <a:t>ステークホルダーに必要な情報発信</a:t>
                      </a:r>
                      <a:r>
                        <a:rPr lang="ja-JP" sz="1050" kern="100" dirty="0">
                          <a:solidFill>
                            <a:schemeClr val="tx1"/>
                          </a:solidFill>
                          <a:effectLst/>
                          <a:latin typeface="+mn-ea"/>
                          <a:ea typeface="+mn-ea"/>
                        </a:rPr>
                        <a:t>を行っている</a:t>
                      </a: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0661056"/>
                  </a:ext>
                </a:extLst>
              </a:tr>
            </a:tbl>
          </a:graphicData>
        </a:graphic>
      </p:graphicFrame>
      <p:sp>
        <p:nvSpPr>
          <p:cNvPr id="2" name="Title 1">
            <a:extLst>
              <a:ext uri="{FF2B5EF4-FFF2-40B4-BE49-F238E27FC236}">
                <a16:creationId xmlns:a16="http://schemas.microsoft.com/office/drawing/2014/main" id="{3641AECD-C568-65E5-08B5-60A0FA6CEE25}"/>
              </a:ext>
            </a:extLst>
          </p:cNvPr>
          <p:cNvSpPr>
            <a:spLocks noGrp="1"/>
          </p:cNvSpPr>
          <p:nvPr>
            <p:ph type="title"/>
          </p:nvPr>
        </p:nvSpPr>
        <p:spPr/>
        <p:txBody>
          <a:bodyPr vert="horz"/>
          <a:lstStyle/>
          <a:p>
            <a:endParaRPr kumimoji="1" lang="ja-JP" altLang="en-US" dirty="0"/>
          </a:p>
        </p:txBody>
      </p:sp>
      <p:sp>
        <p:nvSpPr>
          <p:cNvPr id="3" name="Text Placeholder 2">
            <a:extLst>
              <a:ext uri="{FF2B5EF4-FFF2-40B4-BE49-F238E27FC236}">
                <a16:creationId xmlns:a16="http://schemas.microsoft.com/office/drawing/2014/main" id="{A24E708C-26AE-04A1-B0F8-9017F1BA90E3}"/>
              </a:ext>
            </a:extLst>
          </p:cNvPr>
          <p:cNvSpPr>
            <a:spLocks noGrp="1"/>
          </p:cNvSpPr>
          <p:nvPr>
            <p:ph type="body" sz="quarter" idx="12"/>
          </p:nvPr>
        </p:nvSpPr>
        <p:spPr/>
        <p:txBody>
          <a:bodyPr/>
          <a:lstStyle/>
          <a:p>
            <a:r>
              <a:rPr lang="ja-JP" altLang="en-US" dirty="0"/>
              <a:t>①経営力（ウ）管理体制の構築</a:t>
            </a:r>
          </a:p>
        </p:txBody>
      </p:sp>
      <p:sp>
        <p:nvSpPr>
          <p:cNvPr id="40" name="Isosceles Triangle 39">
            <a:extLst>
              <a:ext uri="{FF2B5EF4-FFF2-40B4-BE49-F238E27FC236}">
                <a16:creationId xmlns:a16="http://schemas.microsoft.com/office/drawing/2014/main" id="{E6FC3CA4-A0AA-1FAF-90F9-DA97E07B5C2A}"/>
              </a:ext>
            </a:extLst>
          </p:cNvPr>
          <p:cNvSpPr/>
          <p:nvPr/>
        </p:nvSpPr>
        <p:spPr>
          <a:xfrm>
            <a:off x="4015736" y="3480172"/>
            <a:ext cx="1708274" cy="199000"/>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ja-JP" altLang="en-US" sz="1200" b="1" i="0" u="none" strike="noStrike" kern="120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Rectangle 12">
            <a:extLst>
              <a:ext uri="{FF2B5EF4-FFF2-40B4-BE49-F238E27FC236}">
                <a16:creationId xmlns:a16="http://schemas.microsoft.com/office/drawing/2014/main" id="{7C3E18C2-6B83-1074-22FE-1A583B9E72EC}"/>
              </a:ext>
            </a:extLst>
          </p:cNvPr>
          <p:cNvSpPr/>
          <p:nvPr/>
        </p:nvSpPr>
        <p:spPr>
          <a:xfrm>
            <a:off x="381000" y="914400"/>
            <a:ext cx="9144000" cy="38048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pPr lvl="0">
              <a:defRPr/>
            </a:pPr>
            <a:r>
              <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ファミリーガバナンスへの取組</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　　</a:t>
            </a:r>
            <a:r>
              <a:rPr lang="en-US" altLang="ja-JP" sz="14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4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記入例は入力ガイドをご参照ください。</a:t>
            </a:r>
            <a:endParaRPr kumimoji="1" lang="ja-JP" altLang="en-US" sz="140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cxnSp>
        <p:nvCxnSpPr>
          <p:cNvPr id="14" name="Straight Connector 13">
            <a:extLst>
              <a:ext uri="{FF2B5EF4-FFF2-40B4-BE49-F238E27FC236}">
                <a16:creationId xmlns:a16="http://schemas.microsoft.com/office/drawing/2014/main" id="{88A6446B-8B0E-3594-589A-DF9DE26A3B86}"/>
              </a:ext>
            </a:extLst>
          </p:cNvPr>
          <p:cNvCxnSpPr/>
          <p:nvPr/>
        </p:nvCxnSpPr>
        <p:spPr>
          <a:xfrm>
            <a:off x="381000" y="1294880"/>
            <a:ext cx="9144000" cy="0"/>
          </a:xfrm>
          <a:prstGeom prst="line">
            <a:avLst/>
          </a:prstGeom>
          <a:noFill/>
          <a:ln w="12700">
            <a:solidFill>
              <a:srgbClr val="000F78"/>
            </a:solidFill>
          </a:ln>
        </p:spPr>
        <p:style>
          <a:lnRef idx="1">
            <a:schemeClr val="accent1"/>
          </a:lnRef>
          <a:fillRef idx="0">
            <a:schemeClr val="accent1"/>
          </a:fillRef>
          <a:effectRef idx="0">
            <a:schemeClr val="accent1"/>
          </a:effectRef>
          <a:fontRef idx="minor">
            <a:schemeClr val="tx1"/>
          </a:fontRef>
        </p:style>
      </p:cxnSp>
      <p:sp>
        <p:nvSpPr>
          <p:cNvPr id="5" name="四角形: メモ 1">
            <a:extLst>
              <a:ext uri="{FF2B5EF4-FFF2-40B4-BE49-F238E27FC236}">
                <a16:creationId xmlns:a16="http://schemas.microsoft.com/office/drawing/2014/main" id="{A16755F8-BD7D-19D3-180F-999FEC5C5360}"/>
              </a:ext>
            </a:extLst>
          </p:cNvPr>
          <p:cNvSpPr/>
          <p:nvPr/>
        </p:nvSpPr>
        <p:spPr>
          <a:xfrm>
            <a:off x="-1743075" y="259200"/>
            <a:ext cx="1666875" cy="1561054"/>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lvl="0" algn="ctr" defTabSz="742950">
              <a:defRPr/>
            </a:pPr>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lang="en-US" altLang="ja-JP" sz="1050" b="1" dirty="0">
              <a:solidFill>
                <a:srgbClr val="575757"/>
              </a:solidFill>
              <a:sym typeface="Yu Gothic UI" panose="020B0500000000000000" pitchFamily="50" charset="-128"/>
            </a:endParaRPr>
          </a:p>
          <a:p>
            <a:pPr algn="ctr" defTabSz="742950">
              <a:defRPr/>
            </a:pPr>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（「ファミリーガバナンスへの取組状況に関する自己申告書（様式８）」を提出する事業者であって、ファミリーガバナンスへの具体的な取組事例の提出による追加の加点措置を希望する事業者が対象）</a:t>
            </a:r>
            <a:endPar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lvl="0" algn="ctr" defTabSz="742950">
              <a:defRPr/>
            </a:pPr>
            <a:endPar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四角形: メモ 1">
            <a:extLst>
              <a:ext uri="{FF2B5EF4-FFF2-40B4-BE49-F238E27FC236}">
                <a16:creationId xmlns:a16="http://schemas.microsoft.com/office/drawing/2014/main" id="{37CDE9D8-16E9-9752-C819-390675B557EA}"/>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dirty="0">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9" name="正方形/長方形 18">
            <a:extLst>
              <a:ext uri="{FF2B5EF4-FFF2-40B4-BE49-F238E27FC236}">
                <a16:creationId xmlns:a16="http://schemas.microsoft.com/office/drawing/2014/main" id="{4929CFBC-D59F-D7BC-1698-E14A09EA2B98}"/>
              </a:ext>
            </a:extLst>
          </p:cNvPr>
          <p:cNvSpPr/>
          <p:nvPr/>
        </p:nvSpPr>
        <p:spPr>
          <a:xfrm>
            <a:off x="-1"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0" name="Callout: Line with Border and Accent Bar 9">
            <a:extLst>
              <a:ext uri="{FF2B5EF4-FFF2-40B4-BE49-F238E27FC236}">
                <a16:creationId xmlns:a16="http://schemas.microsoft.com/office/drawing/2014/main" id="{43AFE760-EC69-A3E0-992C-047C8205DD00}"/>
              </a:ext>
            </a:extLst>
          </p:cNvPr>
          <p:cNvSpPr/>
          <p:nvPr/>
        </p:nvSpPr>
        <p:spPr>
          <a:xfrm>
            <a:off x="3946579" y="655666"/>
            <a:ext cx="5758421" cy="1343107"/>
          </a:xfrm>
          <a:prstGeom prst="accentBorderCallout1">
            <a:avLst>
              <a:gd name="adj1" fmla="val 26818"/>
              <a:gd name="adj2" fmla="val -2413"/>
              <a:gd name="adj3" fmla="val 119159"/>
              <a:gd name="adj4" fmla="val -42104"/>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buFont typeface="Arial" panose="020B0604020202020204" pitchFamily="34" charset="0"/>
              <a:buChar char="•"/>
            </a:pPr>
            <a:r>
              <a:rPr lang="ja-JP" altLang="en-US" sz="1200" b="1" dirty="0">
                <a:solidFill>
                  <a:schemeClr val="accent4">
                    <a:lumMod val="75000"/>
                  </a:schemeClr>
                </a:solidFill>
              </a:rPr>
              <a:t>ファミリーガバナンスへの取組について、実施している取組には●、</a:t>
            </a:r>
            <a:br>
              <a:rPr lang="en-US" altLang="ja-JP" sz="1200" b="1" dirty="0">
                <a:solidFill>
                  <a:schemeClr val="accent4">
                    <a:lumMod val="75000"/>
                  </a:schemeClr>
                </a:solidFill>
              </a:rPr>
            </a:br>
            <a:r>
              <a:rPr lang="ja-JP" altLang="en-US" sz="1200" b="1" dirty="0">
                <a:solidFill>
                  <a:schemeClr val="accent4">
                    <a:lumMod val="75000"/>
                  </a:schemeClr>
                </a:solidFill>
              </a:rPr>
              <a:t>これから実施する予定の取組には○を付けてください</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記載内容は、様式８と整合を取ってください</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ファミリーガバナンスについては、「ファミリーガバナンス・ガイダンス」の公表について</a:t>
            </a:r>
            <a:br>
              <a:rPr lang="en-US" altLang="ja-JP" sz="1200" b="1" dirty="0">
                <a:solidFill>
                  <a:schemeClr val="accent4">
                    <a:lumMod val="75000"/>
                  </a:schemeClr>
                </a:solidFill>
              </a:rPr>
            </a:br>
            <a:r>
              <a:rPr lang="ja-JP" altLang="en-US" sz="1200" b="1" dirty="0">
                <a:solidFill>
                  <a:schemeClr val="accent4">
                    <a:lumMod val="75000"/>
                  </a:schemeClr>
                </a:solidFill>
              </a:rPr>
              <a:t>（経済産業省）をご参照ください（</a:t>
            </a:r>
            <a:r>
              <a:rPr lang="en-US" altLang="ja-JP" sz="1200" b="1" dirty="0">
                <a:solidFill>
                  <a:schemeClr val="accent4">
                    <a:lumMod val="75000"/>
                  </a:schemeClr>
                </a:solidFill>
                <a:hlinkClick r:id="rId6"/>
              </a:rPr>
              <a:t>https://www.meti.go.jp/press/2026/06/20260605001/20260605001.html</a:t>
            </a:r>
            <a:r>
              <a:rPr lang="ja-JP" altLang="en-US" sz="1200" b="1" dirty="0">
                <a:solidFill>
                  <a:schemeClr val="accent4">
                    <a:lumMod val="75000"/>
                  </a:schemeClr>
                </a:solidFill>
              </a:rPr>
              <a:t>）</a:t>
            </a:r>
            <a:endParaRPr lang="en-US" altLang="ja-JP" sz="1200" b="1" dirty="0">
              <a:solidFill>
                <a:schemeClr val="accent4">
                  <a:lumMod val="75000"/>
                </a:schemeClr>
              </a:solidFill>
            </a:endParaRPr>
          </a:p>
        </p:txBody>
      </p:sp>
      <p:sp>
        <p:nvSpPr>
          <p:cNvPr id="11" name="Callout: Line with Border and Accent Bar 9">
            <a:extLst>
              <a:ext uri="{FF2B5EF4-FFF2-40B4-BE49-F238E27FC236}">
                <a16:creationId xmlns:a16="http://schemas.microsoft.com/office/drawing/2014/main" id="{3796A7A8-E50D-0CDB-FE5A-B2A3FB7E0341}"/>
              </a:ext>
            </a:extLst>
          </p:cNvPr>
          <p:cNvSpPr/>
          <p:nvPr/>
        </p:nvSpPr>
        <p:spPr>
          <a:xfrm>
            <a:off x="3766579" y="2504324"/>
            <a:ext cx="5758421" cy="1174848"/>
          </a:xfrm>
          <a:prstGeom prst="accentBorderCallout1">
            <a:avLst>
              <a:gd name="adj1" fmla="val 26818"/>
              <a:gd name="adj2" fmla="val -2413"/>
              <a:gd name="adj3" fmla="val 112051"/>
              <a:gd name="adj4" fmla="val -32342"/>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buFont typeface="Arial" panose="020B0604020202020204" pitchFamily="34" charset="0"/>
              <a:buChar char="•"/>
            </a:pPr>
            <a:r>
              <a:rPr lang="ja-JP" altLang="en-US" sz="1200" b="1" dirty="0">
                <a:solidFill>
                  <a:schemeClr val="accent4">
                    <a:lumMod val="75000"/>
                  </a:schemeClr>
                </a:solidFill>
              </a:rPr>
              <a:t>上記で●／○をつけていただいた取組について、その内容を具体的に記載してください</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必要に応じて写真・</a:t>
            </a:r>
            <a:r>
              <a:rPr lang="en-US" altLang="ja-JP" sz="1200" b="1" dirty="0">
                <a:solidFill>
                  <a:schemeClr val="accent4">
                    <a:lumMod val="75000"/>
                  </a:schemeClr>
                </a:solidFill>
              </a:rPr>
              <a:t>HP</a:t>
            </a:r>
            <a:r>
              <a:rPr lang="ja-JP" altLang="en-US" sz="1200" b="1" dirty="0">
                <a:solidFill>
                  <a:schemeClr val="accent4">
                    <a:lumMod val="75000"/>
                  </a:schemeClr>
                </a:solidFill>
              </a:rPr>
              <a:t>への</a:t>
            </a:r>
            <a:r>
              <a:rPr lang="en-US" altLang="ja-JP" sz="1200" b="1" dirty="0">
                <a:solidFill>
                  <a:schemeClr val="accent4">
                    <a:lumMod val="75000"/>
                  </a:schemeClr>
                </a:solidFill>
              </a:rPr>
              <a:t>URL</a:t>
            </a:r>
            <a:r>
              <a:rPr lang="ja-JP" altLang="en-US" sz="1200" b="1" dirty="0">
                <a:solidFill>
                  <a:schemeClr val="accent4">
                    <a:lumMod val="75000"/>
                  </a:schemeClr>
                </a:solidFill>
              </a:rPr>
              <a:t>等をご活用ください</a:t>
            </a:r>
            <a:endParaRPr lang="en-US" altLang="ja-JP" sz="1200" b="1" dirty="0">
              <a:solidFill>
                <a:schemeClr val="accent4">
                  <a:lumMod val="75000"/>
                </a:schemeClr>
              </a:solidFill>
            </a:endParaRPr>
          </a:p>
        </p:txBody>
      </p:sp>
      <p:sp>
        <p:nvSpPr>
          <p:cNvPr id="9" name="Rectangle 38">
            <a:extLst>
              <a:ext uri="{FF2B5EF4-FFF2-40B4-BE49-F238E27FC236}">
                <a16:creationId xmlns:a16="http://schemas.microsoft.com/office/drawing/2014/main" id="{75436FC2-47DB-9F2B-03D1-9491561141D9}"/>
              </a:ext>
            </a:extLst>
          </p:cNvPr>
          <p:cNvSpPr/>
          <p:nvPr/>
        </p:nvSpPr>
        <p:spPr>
          <a:xfrm>
            <a:off x="381000" y="3786715"/>
            <a:ext cx="5150370" cy="2878715"/>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上記の分野に該当する根拠を具体的に記載ください</a:t>
            </a:r>
            <a:endParaRPr kumimoji="1" lang="en-US" altLang="ja-JP" sz="120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lvl="0">
              <a:defRPr/>
            </a:pPr>
            <a:r>
              <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記入例は入力ガイドをご参照ください。</a:t>
            </a:r>
            <a:br>
              <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例）</a:t>
            </a:r>
            <a:endPar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1" i="0" u="sng"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200" b="1" i="0" u="sng"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Q1</a:t>
            </a:r>
            <a:r>
              <a:rPr kumimoji="1" lang="ja-JP" altLang="en-US" sz="1200" b="1" i="0" u="sng"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：理念・価値観・ビジョン等の文書化・共有</a:t>
            </a:r>
            <a:r>
              <a:rPr kumimoji="1" lang="ja-JP" altLang="en-US" sz="1200" b="1" u="sng" dirty="0">
                <a:solidFill>
                  <a:srgbClr val="7F7F7F"/>
                </a:solidFill>
                <a:latin typeface="Yu Gothic UI" panose="020B0500000000000000" pitchFamily="50" charset="-128"/>
                <a:ea typeface="Yu Gothic UI" panose="020B0500000000000000" pitchFamily="50" charset="-128"/>
                <a:sym typeface="Yu Gothic UI" panose="020B0500000000000000" pitchFamily="50" charset="-128"/>
              </a:rPr>
              <a:t>）</a:t>
            </a:r>
            <a:br>
              <a:rPr kumimoji="1" lang="en-US" altLang="ja-JP" sz="1200" b="1" u="sng" dirty="0">
                <a:solidFill>
                  <a:srgbClr val="7F7F7F"/>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rgbClr val="7F7F7F"/>
                </a:solidFill>
                <a:latin typeface="Yu Gothic UI" panose="020B0500000000000000" pitchFamily="50" charset="-128"/>
                <a:ea typeface="Yu Gothic UI" panose="020B0500000000000000" pitchFamily="50" charset="-128"/>
                <a:sym typeface="Yu Gothic UI" panose="020B0500000000000000" pitchFamily="50" charset="-128"/>
              </a:rPr>
              <a:t>創業者の価値基準を「家訓」として明文化し、自社ホームページ</a:t>
            </a:r>
            <a:r>
              <a:rPr lang="ja-JP" altLang="en-US" sz="1200" dirty="0">
                <a:solidFill>
                  <a:srgbClr val="7F7F7F"/>
                </a:solidFill>
                <a:latin typeface="Yu Gothic UI" panose="020B0500000000000000" pitchFamily="50" charset="-128"/>
                <a:ea typeface="Yu Gothic UI" panose="020B0500000000000000" pitchFamily="50" charset="-128"/>
                <a:sym typeface="Yu Gothic UI" panose="020B0500000000000000" pitchFamily="50" charset="-128"/>
              </a:rPr>
              <a:t>で</a:t>
            </a:r>
            <a:r>
              <a:rPr kumimoji="1" lang="ja-JP" altLang="en-US" sz="1200" dirty="0">
                <a:solidFill>
                  <a:srgbClr val="7F7F7F"/>
                </a:solidFill>
                <a:latin typeface="Yu Gothic UI" panose="020B0500000000000000" pitchFamily="50" charset="-128"/>
                <a:ea typeface="Yu Gothic UI" panose="020B0500000000000000" pitchFamily="50" charset="-128"/>
                <a:sym typeface="Yu Gothic UI" panose="020B0500000000000000" pitchFamily="50" charset="-128"/>
              </a:rPr>
              <a:t>対外的に</a:t>
            </a:r>
            <a:br>
              <a:rPr kumimoji="1" lang="en-US" altLang="ja-JP" sz="1200" dirty="0">
                <a:solidFill>
                  <a:srgbClr val="7F7F7F"/>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rgbClr val="7F7F7F"/>
                </a:solidFill>
                <a:latin typeface="Yu Gothic UI" panose="020B0500000000000000" pitchFamily="50" charset="-128"/>
                <a:ea typeface="Yu Gothic UI" panose="020B0500000000000000" pitchFamily="50" charset="-128"/>
                <a:sym typeface="Yu Gothic UI" panose="020B0500000000000000" pitchFamily="50" charset="-128"/>
              </a:rPr>
              <a:t>公開している。</a:t>
            </a:r>
            <a:endParaRPr kumimoji="1" lang="en-US" altLang="ja-JP" sz="1200" dirty="0">
              <a:solidFill>
                <a:srgbClr val="7F7F7F"/>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1" i="0" u="sng"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200" b="1" i="0" u="sng"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Q3</a:t>
            </a:r>
            <a:r>
              <a:rPr kumimoji="1" lang="ja-JP" altLang="en-US" sz="1200" b="1" i="0" u="sng"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：ファミリー内での意思決定の「場」）</a:t>
            </a:r>
            <a:br>
              <a:rPr kumimoji="1" lang="en-US" altLang="ja-JP" sz="1200" b="1" i="0" u="sng"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0" i="0" u="none"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ファミリー集会を年</a:t>
            </a:r>
            <a:r>
              <a:rPr kumimoji="1" lang="en-US" altLang="ja-JP" sz="1200" b="0" i="0" u="none"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4</a:t>
            </a:r>
            <a:r>
              <a:rPr kumimoji="1" lang="ja-JP" altLang="en-US" sz="1200" b="0" i="0" u="none"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回（</a:t>
            </a:r>
            <a:r>
              <a:rPr kumimoji="1" lang="en-US" altLang="ja-JP" sz="1200" b="0" i="0" u="none"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3</a:t>
            </a:r>
            <a:r>
              <a:rPr kumimoji="1" lang="ja-JP" altLang="en-US" sz="1200" b="0" i="0" u="none"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200" b="0" i="0" u="none"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6</a:t>
            </a:r>
            <a:r>
              <a:rPr kumimoji="1" lang="ja-JP" altLang="en-US" sz="1200" b="0" i="0" u="none"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200" b="0" i="0" u="none"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9</a:t>
            </a:r>
            <a:r>
              <a:rPr kumimoji="1" lang="ja-JP" altLang="en-US" sz="1200" b="0" i="0" u="none"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200" b="0" i="0" u="none"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12</a:t>
            </a:r>
            <a:r>
              <a:rPr kumimoji="1" lang="ja-JP" altLang="en-US" sz="1200" b="0" i="0" u="none"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月）開催。重要事項は各家代表者によるファミリー評議会で協議し、全メンバー参加の総会で最終決定している。</a:t>
            </a:r>
            <a:endParaRPr kumimoji="1" lang="en-US" altLang="ja-JP" sz="1200" b="0" i="0" u="none"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1" i="0" u="sng"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200" b="1" i="0" u="sng"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Q4</a:t>
            </a:r>
            <a:r>
              <a:rPr kumimoji="1" lang="ja-JP" altLang="en-US" sz="1200" b="1" i="0" u="sng"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：ファミリーの経営への関与方針）</a:t>
            </a:r>
            <a:br>
              <a:rPr kumimoji="1" lang="en-US" altLang="ja-JP" sz="1200" b="1" u="sng" dirty="0">
                <a:solidFill>
                  <a:srgbClr val="7F7F7F"/>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rgbClr val="7F7F7F"/>
                </a:solidFill>
                <a:latin typeface="Yu Gothic UI" panose="020B0500000000000000" pitchFamily="50" charset="-128"/>
                <a:ea typeface="Yu Gothic UI" panose="020B0500000000000000" pitchFamily="50" charset="-128"/>
                <a:sym typeface="Yu Gothic UI" panose="020B0500000000000000" pitchFamily="50" charset="-128"/>
              </a:rPr>
              <a:t> 取締役の選任は、ファミリーか否かを問わず予め定めた就任要件への適合に基づき、ファミリー以外の者を含む選定委員会で決定。監督機能強化のため社外取締役を設置している。</a:t>
            </a:r>
            <a:endParaRPr kumimoji="1" lang="en-US" altLang="ja-JP" sz="1200" dirty="0">
              <a:solidFill>
                <a:srgbClr val="7F7F7F"/>
              </a:solidFill>
              <a:latin typeface="Yu Gothic UI" panose="020B0500000000000000" pitchFamily="50" charset="-128"/>
              <a:ea typeface="Yu Gothic UI" panose="020B0500000000000000" pitchFamily="50" charset="-128"/>
              <a:sym typeface="Yu Gothic UI" panose="020B0500000000000000" pitchFamily="50" charset="-128"/>
            </a:endParaRPr>
          </a:p>
          <a:p>
            <a:pPr marR="0" lvl="0" algn="l" defTabSz="914400" rtl="0" eaLnBrk="1" fontAlgn="auto" latinLnBrk="0" hangingPunct="1">
              <a:lnSpc>
                <a:spcPct val="100000"/>
              </a:lnSpc>
              <a:spcBef>
                <a:spcPts val="0"/>
              </a:spcBef>
              <a:spcAft>
                <a:spcPts val="0"/>
              </a:spcAft>
              <a:buClrTx/>
              <a:buSzTx/>
              <a:tabLst/>
              <a:defRPr/>
            </a:pPr>
            <a:r>
              <a:rPr kumimoji="1" lang="ja-JP" altLang="en-US" sz="1200" b="0" i="0" u="none" strike="noStrike" kern="1200" cap="none" spc="0" normalizeH="0" baseline="0" noProof="0" dirty="0">
                <a:ln>
                  <a:noFill/>
                </a:ln>
                <a:solidFill>
                  <a:srgbClr val="7F7F7F"/>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等</a:t>
            </a:r>
          </a:p>
        </p:txBody>
      </p:sp>
    </p:spTree>
    <p:extLst>
      <p:ext uri="{BB962C8B-B14F-4D97-AF65-F5344CB8AC3E}">
        <p14:creationId xmlns:p14="http://schemas.microsoft.com/office/powerpoint/2010/main" val="10771269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31A2FDE7-D307-36B1-7889-ABB083F3D14B}"/>
              </a:ext>
            </a:extLst>
          </p:cNvPr>
          <p:cNvGraphicFramePr>
            <a:graphicFrameLocks/>
          </p:cNvGraphicFramePr>
          <p:nvPr>
            <p:custDataLst>
              <p:tags r:id="rId1"/>
            </p:custDataLst>
            <p:extLst>
              <p:ext uri="{D42A27DB-BD31-4B8C-83A1-F6EECF244321}">
                <p14:modId xmlns:p14="http://schemas.microsoft.com/office/powerpoint/2010/main" val="8538096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7" name="think-cell data - do not delete" hidden="1">
                        <a:extLst>
                          <a:ext uri="{FF2B5EF4-FFF2-40B4-BE49-F238E27FC236}">
                            <a16:creationId xmlns:a16="http://schemas.microsoft.com/office/drawing/2014/main" id="{31A2FDE7-D307-36B1-7889-ABB083F3D14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BBCA2BA-7DE4-D4AF-477B-CD03C10E41F9}"/>
              </a:ext>
            </a:extLst>
          </p:cNvPr>
          <p:cNvSpPr>
            <a:spLocks noGrp="1"/>
          </p:cNvSpPr>
          <p:nvPr>
            <p:ph type="ctrTitle"/>
          </p:nvPr>
        </p:nvSpPr>
        <p:spPr>
          <a:xfrm>
            <a:off x="492766" y="2988001"/>
            <a:ext cx="8924284" cy="442035"/>
          </a:xfrm>
          <a:solidFill>
            <a:schemeClr val="accent3">
              <a:lumMod val="20000"/>
              <a:lumOff val="80000"/>
            </a:schemeClr>
          </a:solidFill>
        </p:spPr>
        <p:txBody>
          <a:bodyPr vert="horz"/>
          <a:lstStyle/>
          <a:p>
            <a:endParaRPr lang="ja-JP" altLang="en-US"/>
          </a:p>
        </p:txBody>
      </p:sp>
      <p:sp>
        <p:nvSpPr>
          <p:cNvPr id="3" name="Subtitle 2">
            <a:extLst>
              <a:ext uri="{FF2B5EF4-FFF2-40B4-BE49-F238E27FC236}">
                <a16:creationId xmlns:a16="http://schemas.microsoft.com/office/drawing/2014/main" id="{91B00BE8-A29B-6D39-F3BD-555C8B7AA5C1}"/>
              </a:ext>
            </a:extLst>
          </p:cNvPr>
          <p:cNvSpPr>
            <a:spLocks noGrp="1"/>
          </p:cNvSpPr>
          <p:nvPr>
            <p:ph type="subTitle" idx="1"/>
          </p:nvPr>
        </p:nvSpPr>
        <p:spPr/>
        <p:txBody>
          <a:bodyPr/>
          <a:lstStyle/>
          <a:p>
            <a:r>
              <a:rPr lang="ja-JP" altLang="en-US" dirty="0">
                <a:latin typeface="Yu Gothic UI"/>
                <a:ea typeface="Yu Gothic UI"/>
              </a:rPr>
              <a:t>様式１（</a:t>
            </a:r>
            <a:r>
              <a:rPr lang="en-US" altLang="ja-JP" b="0" dirty="0"/>
              <a:t> v6.XX </a:t>
            </a:r>
            <a:r>
              <a:rPr lang="ja-JP" altLang="en-US" dirty="0">
                <a:latin typeface="Yu Gothic UI"/>
                <a:ea typeface="Yu Gothic UI"/>
              </a:rPr>
              <a:t>）</a:t>
            </a:r>
          </a:p>
        </p:txBody>
      </p:sp>
      <p:sp>
        <p:nvSpPr>
          <p:cNvPr id="5" name="Text Placeholder 4">
            <a:extLst>
              <a:ext uri="{FF2B5EF4-FFF2-40B4-BE49-F238E27FC236}">
                <a16:creationId xmlns:a16="http://schemas.microsoft.com/office/drawing/2014/main" id="{F969C14B-BBC3-41B6-8ABF-D7633B4227F3}"/>
              </a:ext>
            </a:extLst>
          </p:cNvPr>
          <p:cNvSpPr>
            <a:spLocks noGrp="1"/>
          </p:cNvSpPr>
          <p:nvPr>
            <p:ph type="body" sz="quarter" idx="11"/>
          </p:nvPr>
        </p:nvSpPr>
        <p:spPr/>
        <p:txBody>
          <a:bodyPr/>
          <a:lstStyle/>
          <a:p>
            <a:r>
              <a:rPr lang="zh-TW" altLang="en-US" dirty="0">
                <a:solidFill>
                  <a:schemeClr val="accent1"/>
                </a:solidFill>
              </a:rPr>
              <a:t>申請者名：</a:t>
            </a:r>
            <a:r>
              <a:rPr lang="en-US" altLang="ja-JP" dirty="0">
                <a:solidFill>
                  <a:schemeClr val="accent1"/>
                </a:solidFill>
              </a:rPr>
              <a:t>A</a:t>
            </a:r>
            <a:r>
              <a:rPr lang="zh-TW" altLang="en-US" dirty="0">
                <a:solidFill>
                  <a:schemeClr val="accent1"/>
                </a:solidFill>
              </a:rPr>
              <a:t>社（幹事企業） </a:t>
            </a:r>
            <a:endParaRPr lang="en-US" altLang="zh-TW" dirty="0">
              <a:solidFill>
                <a:schemeClr val="accent1"/>
              </a:solidFill>
            </a:endParaRPr>
          </a:p>
          <a:p>
            <a:r>
              <a:rPr lang="zh-TW" altLang="en-US" dirty="0">
                <a:solidFill>
                  <a:schemeClr val="accent1"/>
                </a:solidFill>
              </a:rPr>
              <a:t>代表者名：代表取締役社長 </a:t>
            </a:r>
            <a:r>
              <a:rPr lang="en-US" altLang="zh-TW" dirty="0">
                <a:solidFill>
                  <a:schemeClr val="accent1"/>
                </a:solidFill>
              </a:rPr>
              <a:t>xxx</a:t>
            </a:r>
          </a:p>
          <a:p>
            <a:r>
              <a:rPr lang="zh-TW" altLang="en-US" dirty="0">
                <a:solidFill>
                  <a:schemeClr val="accent1"/>
                </a:solidFill>
              </a:rPr>
              <a:t>共同申請者：</a:t>
            </a:r>
            <a:r>
              <a:rPr lang="ja-JP" altLang="en-US" dirty="0">
                <a:solidFill>
                  <a:schemeClr val="accent1"/>
                </a:solidFill>
              </a:rPr>
              <a:t>Ｂ</a:t>
            </a:r>
            <a:r>
              <a:rPr lang="zh-TW" altLang="en-US" dirty="0">
                <a:solidFill>
                  <a:schemeClr val="accent1"/>
                </a:solidFill>
              </a:rPr>
              <a:t>社</a:t>
            </a:r>
            <a:endParaRPr lang="en-US" altLang="zh-TW" dirty="0">
              <a:solidFill>
                <a:schemeClr val="accent1"/>
              </a:solidFill>
            </a:endParaRPr>
          </a:p>
          <a:p>
            <a:r>
              <a:rPr lang="ja-JP" altLang="en-US" dirty="0">
                <a:solidFill>
                  <a:schemeClr val="accent1"/>
                </a:solidFill>
                <a:latin typeface="Yu Gothic UI"/>
                <a:ea typeface="Yu Gothic UI"/>
              </a:rPr>
              <a:t>確認書又は表明書を発行した金融機関：</a:t>
            </a:r>
            <a:r>
              <a:rPr lang="en-US" altLang="ja-JP" dirty="0">
                <a:solidFill>
                  <a:schemeClr val="accent1"/>
                </a:solidFill>
                <a:latin typeface="Yu Gothic UI"/>
                <a:ea typeface="Yu Gothic UI"/>
              </a:rPr>
              <a:t>xxx</a:t>
            </a:r>
            <a:endParaRPr lang="en-US" altLang="zh-TW" dirty="0">
              <a:solidFill>
                <a:schemeClr val="accent1"/>
              </a:solidFill>
              <a:latin typeface="Yu Gothic UI"/>
              <a:ea typeface="Yu Gothic UI"/>
            </a:endParaRPr>
          </a:p>
          <a:p>
            <a:endParaRPr lang="zh-TW" altLang="en-US" dirty="0">
              <a:solidFill>
                <a:schemeClr val="accent1"/>
              </a:solidFill>
            </a:endParaRPr>
          </a:p>
        </p:txBody>
      </p:sp>
      <p:cxnSp>
        <p:nvCxnSpPr>
          <p:cNvPr id="8" name="Straight Arrow Connector 7">
            <a:extLst>
              <a:ext uri="{FF2B5EF4-FFF2-40B4-BE49-F238E27FC236}">
                <a16:creationId xmlns:a16="http://schemas.microsoft.com/office/drawing/2014/main" id="{8B8967AD-7041-9A36-FC07-3181354C40E5}"/>
              </a:ext>
            </a:extLst>
          </p:cNvPr>
          <p:cNvCxnSpPr>
            <a:cxnSpLocks/>
          </p:cNvCxnSpPr>
          <p:nvPr/>
        </p:nvCxnSpPr>
        <p:spPr>
          <a:xfrm>
            <a:off x="492766" y="3430035"/>
            <a:ext cx="8924284" cy="0"/>
          </a:xfrm>
          <a:prstGeom prst="straightConnector1">
            <a:avLst/>
          </a:prstGeom>
          <a:ln w="28575"/>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BD8FBA96-CC8F-EA3E-3BBB-F55C3AC59232}"/>
              </a:ext>
            </a:extLst>
          </p:cNvPr>
          <p:cNvSpPr txBox="1">
            <a:spLocks/>
          </p:cNvSpPr>
          <p:nvPr/>
        </p:nvSpPr>
        <p:spPr>
          <a:xfrm>
            <a:off x="492766" y="3430035"/>
            <a:ext cx="8924284" cy="658214"/>
          </a:xfrm>
          <a:prstGeom prst="rect">
            <a:avLst/>
          </a:prstGeom>
        </p:spPr>
        <p:txBody>
          <a:bodyPr/>
          <a:lstStyle>
            <a:lvl1pPr marL="187200" marR="0" indent="-187200" algn="l" defTabSz="914400" rtl="0" eaLnBrk="1" fontAlgn="ctr" latinLnBrk="0" hangingPunct="1">
              <a:lnSpc>
                <a:spcPct val="100000"/>
              </a:lnSpc>
              <a:spcBef>
                <a:spcPts val="576"/>
              </a:spcBef>
              <a:spcAft>
                <a:spcPts val="0"/>
              </a:spcAft>
              <a:buClr>
                <a:srgbClr val="000F78"/>
              </a:buClr>
              <a:buSzTx/>
              <a:buFont typeface="Wingdings" panose="05000000000000000000" pitchFamily="2" charset="2"/>
              <a:buNone/>
              <a:tabLst/>
              <a:defRPr kumimoji="1" lang="en-US" altLang="ja-JP" sz="2400" b="1" i="0" kern="1200" baseline="0" smtClean="0">
                <a:solidFill>
                  <a:srgbClr val="000F78"/>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t>事業名（どのような企業がどのような設備投資をする補助事業か）</a:t>
            </a:r>
            <a:br>
              <a:rPr lang="ja-JP" altLang="en-US"/>
            </a:br>
            <a:r>
              <a:rPr lang="ja-JP" altLang="en-US" sz="1100">
                <a:cs typeface="+mj-cs"/>
              </a:rPr>
              <a:t>（例：国内サプライチェーンの強靭化に貢献し、</a:t>
            </a:r>
            <a:r>
              <a:rPr lang="ja-JP" altLang="en-US" sz="1100"/>
              <a:t>半導体需要増加に対応する、</a:t>
            </a:r>
            <a:r>
              <a:rPr lang="ja-JP" altLang="en-US" sz="1100">
                <a:cs typeface="+mj-cs"/>
              </a:rPr>
              <a:t>自動運搬ロボットを活用した半導体スマートファクトリー建設事業）</a:t>
            </a:r>
            <a:endParaRPr lang="ja-JP" altLang="en-US" sz="1600">
              <a:cs typeface="+mj-cs"/>
            </a:endParaRPr>
          </a:p>
        </p:txBody>
      </p:sp>
      <p:sp>
        <p:nvSpPr>
          <p:cNvPr id="10" name="四角形: メモ 1">
            <a:extLst>
              <a:ext uri="{FF2B5EF4-FFF2-40B4-BE49-F238E27FC236}">
                <a16:creationId xmlns:a16="http://schemas.microsoft.com/office/drawing/2014/main" id="{089FF043-CA5B-D0A3-1029-E4EDC15BF3BB}"/>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pic>
        <p:nvPicPr>
          <p:cNvPr id="14" name="図 13">
            <a:extLst>
              <a:ext uri="{FF2B5EF4-FFF2-40B4-BE49-F238E27FC236}">
                <a16:creationId xmlns:a16="http://schemas.microsoft.com/office/drawing/2014/main" id="{CA826E5C-7215-C2D1-6689-109E63A92B37}"/>
              </a:ext>
            </a:extLst>
          </p:cNvPr>
          <p:cNvPicPr>
            <a:picLocks noChangeAspect="1"/>
          </p:cNvPicPr>
          <p:nvPr/>
        </p:nvPicPr>
        <p:blipFill>
          <a:blip r:embed="rId6"/>
          <a:stretch>
            <a:fillRect/>
          </a:stretch>
        </p:blipFill>
        <p:spPr>
          <a:xfrm>
            <a:off x="401682" y="2930014"/>
            <a:ext cx="9013855" cy="642857"/>
          </a:xfrm>
          <a:prstGeom prst="rect">
            <a:avLst/>
          </a:prstGeom>
        </p:spPr>
      </p:pic>
      <p:sp>
        <p:nvSpPr>
          <p:cNvPr id="16" name="正方形/長方形 2">
            <a:extLst>
              <a:ext uri="{FF2B5EF4-FFF2-40B4-BE49-F238E27FC236}">
                <a16:creationId xmlns:a16="http://schemas.microsoft.com/office/drawing/2014/main" id="{D54F4235-2630-6397-C7DD-5CD818CAF984}"/>
              </a:ext>
            </a:extLst>
          </p:cNvPr>
          <p:cNvSpPr/>
          <p:nvPr/>
        </p:nvSpPr>
        <p:spPr>
          <a:xfrm>
            <a:off x="-3" y="-4752"/>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8" name="Callout: Line with Border and Accent Bar 9">
            <a:extLst>
              <a:ext uri="{FF2B5EF4-FFF2-40B4-BE49-F238E27FC236}">
                <a16:creationId xmlns:a16="http://schemas.microsoft.com/office/drawing/2014/main" id="{1871A842-9E9E-7502-72FD-E3D13D031132}"/>
              </a:ext>
            </a:extLst>
          </p:cNvPr>
          <p:cNvSpPr/>
          <p:nvPr/>
        </p:nvSpPr>
        <p:spPr>
          <a:xfrm>
            <a:off x="4051510" y="1592664"/>
            <a:ext cx="5217113" cy="1332915"/>
          </a:xfrm>
          <a:prstGeom prst="accentBorderCallout1">
            <a:avLst>
              <a:gd name="adj1" fmla="val 26818"/>
              <a:gd name="adj2" fmla="val -2413"/>
              <a:gd name="adj3" fmla="val 142673"/>
              <a:gd name="adj4" fmla="val -39631"/>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l"/>
            <a:r>
              <a:rPr kumimoji="1" lang="ja-JP" altLang="en-US" sz="1200" b="1" dirty="0">
                <a:solidFill>
                  <a:schemeClr val="accent4">
                    <a:lumMod val="75000"/>
                  </a:schemeClr>
                </a:solidFill>
              </a:rPr>
              <a:t>事業名を明記</a:t>
            </a:r>
          </a:p>
          <a:p>
            <a:pPr marL="285750" indent="-285750">
              <a:buFont typeface="Arial" panose="020B0604020202020204" pitchFamily="34" charset="0"/>
              <a:buChar char="•"/>
            </a:pPr>
            <a:r>
              <a:rPr kumimoji="1" lang="ja-JP" altLang="en-US" sz="1200" b="1" dirty="0">
                <a:solidFill>
                  <a:schemeClr val="accent4">
                    <a:lumMod val="75000"/>
                  </a:schemeClr>
                </a:solidFill>
              </a:rPr>
              <a:t>様式２の「①申請者情報</a:t>
            </a:r>
            <a:r>
              <a:rPr lang="ja-JP" altLang="en-US" sz="1200" b="1" dirty="0">
                <a:solidFill>
                  <a:schemeClr val="accent4">
                    <a:lumMod val="75000"/>
                  </a:schemeClr>
                </a:solidFill>
              </a:rPr>
              <a:t>シート</a:t>
            </a:r>
            <a:r>
              <a:rPr kumimoji="1" lang="ja-JP" altLang="en-US" sz="1200" b="1" dirty="0">
                <a:solidFill>
                  <a:schemeClr val="accent4">
                    <a:lumMod val="75000"/>
                  </a:schemeClr>
                </a:solidFill>
              </a:rPr>
              <a:t>」</a:t>
            </a:r>
            <a:r>
              <a:rPr lang="ja-JP" altLang="en-US" sz="1200" b="1" dirty="0">
                <a:solidFill>
                  <a:schemeClr val="accent4">
                    <a:lumMod val="75000"/>
                  </a:schemeClr>
                </a:solidFill>
              </a:rPr>
              <a:t>の「</a:t>
            </a:r>
            <a:r>
              <a:rPr lang="ja-JP" sz="1200" b="1" dirty="0">
                <a:solidFill>
                  <a:schemeClr val="accent4">
                    <a:lumMod val="75000"/>
                  </a:schemeClr>
                </a:solidFill>
                <a:ea typeface="+mn-lt"/>
                <a:cs typeface="+mn-lt"/>
              </a:rPr>
              <a:t>１、申請内容についての情報を入力してください</a:t>
            </a:r>
            <a:r>
              <a:rPr lang="ja-JP" altLang="en-US" sz="1200" b="1" dirty="0">
                <a:solidFill>
                  <a:schemeClr val="accent4">
                    <a:lumMod val="75000"/>
                  </a:schemeClr>
                </a:solidFill>
                <a:ea typeface="+mn-lt"/>
                <a:cs typeface="+mn-lt"/>
              </a:rPr>
              <a:t>。</a:t>
            </a:r>
            <a:r>
              <a:rPr lang="ja-JP" altLang="en-US" sz="1200" b="1" dirty="0">
                <a:solidFill>
                  <a:schemeClr val="accent4">
                    <a:lumMod val="75000"/>
                  </a:schemeClr>
                </a:solidFill>
              </a:rPr>
              <a:t>」</a:t>
            </a:r>
            <a:r>
              <a:rPr kumimoji="1" lang="ja-JP" altLang="en-US" sz="1200" b="1" dirty="0">
                <a:solidFill>
                  <a:schemeClr val="accent4">
                    <a:lumMod val="75000"/>
                  </a:schemeClr>
                </a:solidFill>
              </a:rPr>
              <a:t>に記載する事業名と一致させてください</a:t>
            </a:r>
            <a:endParaRPr kumimoji="1" lang="en-US" altLang="ja-JP" sz="1200" b="1" dirty="0">
              <a:solidFill>
                <a:schemeClr val="accent4">
                  <a:lumMod val="75000"/>
                </a:schemeClr>
              </a:solidFill>
            </a:endParaRPr>
          </a:p>
          <a:p>
            <a:pPr marL="285750" indent="-285750" algn="l">
              <a:buFont typeface="Arial" panose="020B0604020202020204" pitchFamily="34" charset="0"/>
              <a:buChar char="•"/>
            </a:pPr>
            <a:r>
              <a:rPr lang="ja-JP" altLang="en-US" sz="1200" b="1" dirty="0">
                <a:solidFill>
                  <a:schemeClr val="accent4">
                    <a:lumMod val="75000"/>
                  </a:schemeClr>
                </a:solidFill>
              </a:rPr>
              <a:t>意義、目的、手段、内容が明確になるよう工夫して事業名を作成してください</a:t>
            </a:r>
            <a:endParaRPr lang="en-US" altLang="ja-JP" sz="1200" b="1" dirty="0">
              <a:solidFill>
                <a:schemeClr val="accent4">
                  <a:lumMod val="75000"/>
                </a:schemeClr>
              </a:solidFill>
            </a:endParaRPr>
          </a:p>
          <a:p>
            <a:pPr marL="285750" indent="-285750" algn="l">
              <a:buFont typeface="Arial" panose="020B0604020202020204" pitchFamily="34" charset="0"/>
              <a:buChar char="•"/>
            </a:pPr>
            <a:r>
              <a:rPr kumimoji="1" lang="ja-JP" altLang="en-US" sz="1200" b="1" dirty="0">
                <a:solidFill>
                  <a:schemeClr val="accent4">
                    <a:lumMod val="75000"/>
                  </a:schemeClr>
                </a:solidFill>
              </a:rPr>
              <a:t>事業名に文字制限はございません（</a:t>
            </a:r>
            <a:r>
              <a:rPr kumimoji="1" lang="en-US" altLang="ja-JP" sz="1200" b="1" dirty="0">
                <a:solidFill>
                  <a:schemeClr val="accent4">
                    <a:lumMod val="75000"/>
                  </a:schemeClr>
                </a:solidFill>
              </a:rPr>
              <a:t>50</a:t>
            </a:r>
            <a:r>
              <a:rPr lang="ja-JP" altLang="en-US" sz="1200" b="1" dirty="0">
                <a:solidFill>
                  <a:schemeClr val="accent4">
                    <a:lumMod val="75000"/>
                  </a:schemeClr>
                </a:solidFill>
              </a:rPr>
              <a:t>字～</a:t>
            </a:r>
            <a:r>
              <a:rPr lang="en-US" altLang="ja-JP" sz="1200" b="1" dirty="0">
                <a:solidFill>
                  <a:schemeClr val="accent4">
                    <a:lumMod val="75000"/>
                  </a:schemeClr>
                </a:solidFill>
              </a:rPr>
              <a:t>70</a:t>
            </a:r>
            <a:r>
              <a:rPr lang="ja-JP" altLang="en-US" sz="1200" b="1" dirty="0">
                <a:solidFill>
                  <a:schemeClr val="accent4">
                    <a:lumMod val="75000"/>
                  </a:schemeClr>
                </a:solidFill>
              </a:rPr>
              <a:t>字程度を目安に記載してください）</a:t>
            </a:r>
            <a:endParaRPr lang="en-US" altLang="ja-JP" sz="1200" b="1" dirty="0">
              <a:solidFill>
                <a:schemeClr val="accent4">
                  <a:lumMod val="75000"/>
                </a:schemeClr>
              </a:solidFill>
            </a:endParaRPr>
          </a:p>
        </p:txBody>
      </p:sp>
      <p:sp>
        <p:nvSpPr>
          <p:cNvPr id="26" name="Callout: Line with Border and Accent Bar 10">
            <a:extLst>
              <a:ext uri="{FF2B5EF4-FFF2-40B4-BE49-F238E27FC236}">
                <a16:creationId xmlns:a16="http://schemas.microsoft.com/office/drawing/2014/main" id="{AAA7AE37-94E8-0F8D-DEF0-1308AA799BD7}"/>
              </a:ext>
            </a:extLst>
          </p:cNvPr>
          <p:cNvSpPr/>
          <p:nvPr/>
        </p:nvSpPr>
        <p:spPr>
          <a:xfrm>
            <a:off x="2072948" y="3931399"/>
            <a:ext cx="5431784" cy="758110"/>
          </a:xfrm>
          <a:prstGeom prst="accentBorderCallout1">
            <a:avLst>
              <a:gd name="adj1" fmla="val 26818"/>
              <a:gd name="adj2" fmla="val -2413"/>
              <a:gd name="adj3" fmla="val 176623"/>
              <a:gd name="adj4" fmla="val -17602"/>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r>
              <a:rPr kumimoji="1" lang="ja-JP" altLang="en-US" sz="1200" b="1">
                <a:solidFill>
                  <a:schemeClr val="accent4">
                    <a:lumMod val="75000"/>
                  </a:schemeClr>
                </a:solidFill>
              </a:rPr>
              <a:t>申請者名</a:t>
            </a:r>
            <a:endParaRPr kumimoji="1" lang="en-US" altLang="ja-JP" sz="1200" b="1">
              <a:solidFill>
                <a:schemeClr val="accent4">
                  <a:lumMod val="75000"/>
                </a:schemeClr>
              </a:solidFill>
            </a:endParaRPr>
          </a:p>
          <a:p>
            <a:pPr marL="285750" indent="-285750" algn="l">
              <a:buFont typeface="Arial" panose="020B0604020202020204" pitchFamily="34" charset="0"/>
              <a:buChar char="•"/>
            </a:pPr>
            <a:r>
              <a:rPr kumimoji="1" lang="ja-JP" altLang="en-US" sz="1200" b="1">
                <a:solidFill>
                  <a:schemeClr val="accent4">
                    <a:lumMod val="75000"/>
                  </a:schemeClr>
                </a:solidFill>
              </a:rPr>
              <a:t>コンソーシアム</a:t>
            </a:r>
            <a:r>
              <a:rPr lang="ja-JP" altLang="en-US" sz="1200" b="1">
                <a:solidFill>
                  <a:schemeClr val="accent4">
                    <a:lumMod val="75000"/>
                  </a:schemeClr>
                </a:solidFill>
              </a:rPr>
              <a:t>形式</a:t>
            </a:r>
            <a:r>
              <a:rPr kumimoji="1" lang="ja-JP" altLang="en-US" sz="1200" b="1">
                <a:solidFill>
                  <a:schemeClr val="accent4">
                    <a:lumMod val="75000"/>
                  </a:schemeClr>
                </a:solidFill>
              </a:rPr>
              <a:t>等による共同申請の場合には、幹事企業を</a:t>
            </a:r>
            <a:r>
              <a:rPr lang="ja-JP" altLang="en-US" sz="1200" b="1">
                <a:solidFill>
                  <a:schemeClr val="accent4">
                    <a:lumMod val="75000"/>
                  </a:schemeClr>
                </a:solidFill>
              </a:rPr>
              <a:t>記載してください</a:t>
            </a:r>
            <a:endParaRPr kumimoji="1"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様式２の「①申請者情報シート」の「</a:t>
            </a:r>
            <a:r>
              <a:rPr lang="ja-JP" sz="1200" b="1">
                <a:solidFill>
                  <a:schemeClr val="accent4">
                    <a:lumMod val="75000"/>
                  </a:schemeClr>
                </a:solidFill>
                <a:ea typeface="+mn-lt"/>
                <a:cs typeface="+mn-lt"/>
              </a:rPr>
              <a:t>２、企業についての情報を入力してください。</a:t>
            </a:r>
            <a:r>
              <a:rPr lang="ja-JP" altLang="en-US" sz="1200" b="1">
                <a:solidFill>
                  <a:schemeClr val="accent4">
                    <a:lumMod val="75000"/>
                  </a:schemeClr>
                </a:solidFill>
              </a:rPr>
              <a:t>」に記載する事業者名と一致させてください</a:t>
            </a:r>
            <a:endParaRPr lang="ja-JP">
              <a:solidFill>
                <a:schemeClr val="accent4">
                  <a:lumMod val="75000"/>
                </a:schemeClr>
              </a:solidFill>
            </a:endParaRPr>
          </a:p>
        </p:txBody>
      </p:sp>
      <p:sp>
        <p:nvSpPr>
          <p:cNvPr id="20" name="Callout: Line with Border and Accent Bar 11">
            <a:extLst>
              <a:ext uri="{FF2B5EF4-FFF2-40B4-BE49-F238E27FC236}">
                <a16:creationId xmlns:a16="http://schemas.microsoft.com/office/drawing/2014/main" id="{7D1CF64C-4AFC-6663-3DF4-30602E6A519D}"/>
              </a:ext>
            </a:extLst>
          </p:cNvPr>
          <p:cNvSpPr/>
          <p:nvPr/>
        </p:nvSpPr>
        <p:spPr>
          <a:xfrm>
            <a:off x="3050905" y="4763124"/>
            <a:ext cx="6458855" cy="646002"/>
          </a:xfrm>
          <a:prstGeom prst="accentBorderCallout1">
            <a:avLst>
              <a:gd name="adj1" fmla="val 26818"/>
              <a:gd name="adj2" fmla="val -2413"/>
              <a:gd name="adj3" fmla="val 80983"/>
              <a:gd name="adj4" fmla="val -14216"/>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代表者名は幹事企業の代表者（会社法上の代表権を有する者）のお名前を記載してください</a:t>
            </a:r>
          </a:p>
          <a:p>
            <a:pPr marL="285750" indent="-285750" algn="l">
              <a:buFont typeface="Arial" panose="020B0604020202020204" pitchFamily="34" charset="0"/>
              <a:buChar char="•"/>
            </a:pPr>
            <a:r>
              <a:rPr kumimoji="1" lang="ja-JP" altLang="en-US" sz="1200" b="1">
                <a:solidFill>
                  <a:schemeClr val="accent4">
                    <a:lumMod val="75000"/>
                  </a:schemeClr>
                </a:solidFill>
              </a:rPr>
              <a:t>なおプレゼンテーション審査に進んだ際には代表者の出席が必須となっておりますことも、併せてご留意ください</a:t>
            </a:r>
          </a:p>
        </p:txBody>
      </p:sp>
      <p:sp>
        <p:nvSpPr>
          <p:cNvPr id="29" name="Callout: Line with Border and Accent Bar 12">
            <a:extLst>
              <a:ext uri="{FF2B5EF4-FFF2-40B4-BE49-F238E27FC236}">
                <a16:creationId xmlns:a16="http://schemas.microsoft.com/office/drawing/2014/main" id="{27D9026E-41A9-4292-7400-55453DBFFDBA}"/>
              </a:ext>
            </a:extLst>
          </p:cNvPr>
          <p:cNvSpPr/>
          <p:nvPr/>
        </p:nvSpPr>
        <p:spPr>
          <a:xfrm>
            <a:off x="3050905" y="5492089"/>
            <a:ext cx="6458855" cy="535823"/>
          </a:xfrm>
          <a:prstGeom prst="accentBorderCallout1">
            <a:avLst>
              <a:gd name="adj1" fmla="val 22937"/>
              <a:gd name="adj2" fmla="val -1956"/>
              <a:gd name="adj3" fmla="val 46094"/>
              <a:gd name="adj4" fmla="val -18405"/>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共同申請する場合に記載</a:t>
            </a:r>
            <a:endParaRPr kumimoji="1"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様式２の「①申請者情報シート」の「</a:t>
            </a:r>
            <a:r>
              <a:rPr lang="ja-JP" sz="1200" b="1">
                <a:solidFill>
                  <a:schemeClr val="accent4">
                    <a:lumMod val="75000"/>
                  </a:schemeClr>
                </a:solidFill>
                <a:ea typeface="+mn-lt"/>
                <a:cs typeface="+mn-lt"/>
              </a:rPr>
              <a:t>３、コンソーシアム</a:t>
            </a:r>
            <a:r>
              <a:rPr lang="ja-JP" altLang="en-US" sz="1200" b="1">
                <a:solidFill>
                  <a:schemeClr val="accent4">
                    <a:lumMod val="75000"/>
                  </a:schemeClr>
                </a:solidFill>
                <a:ea typeface="+mn-lt"/>
                <a:cs typeface="+mn-lt"/>
              </a:rPr>
              <a:t>形式</a:t>
            </a:r>
            <a:r>
              <a:rPr lang="ja-JP" sz="1200" b="1">
                <a:solidFill>
                  <a:schemeClr val="accent4">
                    <a:lumMod val="75000"/>
                  </a:schemeClr>
                </a:solidFill>
                <a:ea typeface="+mn-lt"/>
                <a:cs typeface="+mn-lt"/>
              </a:rPr>
              <a:t>あるいはリース会社との共同申請の場合は以下を入力してください。</a:t>
            </a:r>
            <a:r>
              <a:rPr lang="ja-JP" altLang="en-US" sz="1200" b="1">
                <a:solidFill>
                  <a:schemeClr val="accent4">
                    <a:lumMod val="75000"/>
                  </a:schemeClr>
                </a:solidFill>
              </a:rPr>
              <a:t>」に記載する共同申請者と一致させてください</a:t>
            </a:r>
          </a:p>
        </p:txBody>
      </p:sp>
      <p:sp>
        <p:nvSpPr>
          <p:cNvPr id="22" name="Callout: Line with Border and Accent Bar 12">
            <a:extLst>
              <a:ext uri="{FF2B5EF4-FFF2-40B4-BE49-F238E27FC236}">
                <a16:creationId xmlns:a16="http://schemas.microsoft.com/office/drawing/2014/main" id="{15531498-11E8-D824-755D-CBDE3775A95D}"/>
              </a:ext>
            </a:extLst>
          </p:cNvPr>
          <p:cNvSpPr/>
          <p:nvPr/>
        </p:nvSpPr>
        <p:spPr>
          <a:xfrm>
            <a:off x="3050905" y="6110304"/>
            <a:ext cx="6458855" cy="715417"/>
          </a:xfrm>
          <a:prstGeom prst="accentBorderCallout1">
            <a:avLst>
              <a:gd name="adj1" fmla="val 22937"/>
              <a:gd name="adj2" fmla="val -1956"/>
              <a:gd name="adj3" fmla="val -2860"/>
              <a:gd name="adj4" fmla="val -7091"/>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buFont typeface="Arial" panose="020B0604020202020204" pitchFamily="34" charset="0"/>
              <a:buChar char="•"/>
            </a:pPr>
            <a:r>
              <a:rPr lang="ja-JP" altLang="en-US" sz="1200" b="1" dirty="0">
                <a:solidFill>
                  <a:schemeClr val="accent4">
                    <a:lumMod val="75000"/>
                  </a:schemeClr>
                </a:solidFill>
              </a:rPr>
              <a:t>様式２の「①申請者情報シート」の「</a:t>
            </a:r>
            <a:r>
              <a:rPr lang="ja-JP" altLang="en-US" sz="1200" b="1" dirty="0">
                <a:solidFill>
                  <a:schemeClr val="accent4">
                    <a:lumMod val="75000"/>
                  </a:schemeClr>
                </a:solidFill>
                <a:ea typeface="+mn-lt"/>
                <a:cs typeface="+mn-lt"/>
              </a:rPr>
              <a:t>６、金融機関・ファンドの確認書・表明書を提出した場合は以下を入力してください。</a:t>
            </a:r>
            <a:r>
              <a:rPr lang="ja-JP" altLang="en-US" sz="1200" b="1" dirty="0">
                <a:solidFill>
                  <a:schemeClr val="accent4">
                    <a:lumMod val="75000"/>
                  </a:schemeClr>
                </a:solidFill>
              </a:rPr>
              <a:t>（金融機関・ファンドの確認書／表明書を提出した場合は必須）」に記載する金融機関名及び様式４－１又は様式４－２に記載の金融機関名と一致させてください</a:t>
            </a:r>
            <a:endParaRPr kumimoji="1" lang="ja-JP" altLang="en-US" sz="1200" b="1" dirty="0">
              <a:solidFill>
                <a:schemeClr val="accent4">
                  <a:lumMod val="75000"/>
                </a:schemeClr>
              </a:solidFill>
            </a:endParaRPr>
          </a:p>
        </p:txBody>
      </p:sp>
    </p:spTree>
    <p:extLst>
      <p:ext uri="{BB962C8B-B14F-4D97-AF65-F5344CB8AC3E}">
        <p14:creationId xmlns:p14="http://schemas.microsoft.com/office/powerpoint/2010/main" val="4846203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9" name="Text Placeholder 2">
            <a:hlinkClick r:id="rId16" action="ppaction://hlinksldjump"/>
            <a:extLst>
              <a:ext uri="{FF2B5EF4-FFF2-40B4-BE49-F238E27FC236}">
                <a16:creationId xmlns:a16="http://schemas.microsoft.com/office/drawing/2014/main" id="{01CA5595-C6A6-FE31-2AED-C482163A4F82}"/>
              </a:ext>
            </a:extLst>
          </p:cNvPr>
          <p:cNvSpPr>
            <a:spLocks/>
          </p:cNvSpPr>
          <p:nvPr>
            <p:custDataLst>
              <p:tags r:id="rId2"/>
            </p:custDataLst>
          </p:nvPr>
        </p:nvSpPr>
        <p:spPr bwMode="auto">
          <a:xfrm>
            <a:off x="1752600" y="193516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4" name="Text Placeholder 2">
            <a:hlinkClick r:id="rId17" action="ppaction://hlinksldjump"/>
            <a:extLst>
              <a:ext uri="{FF2B5EF4-FFF2-40B4-BE49-F238E27FC236}">
                <a16:creationId xmlns:a16="http://schemas.microsoft.com/office/drawing/2014/main" id="{6354B2FB-F69D-5A45-A32D-D82969C0036A}"/>
              </a:ext>
            </a:extLst>
          </p:cNvPr>
          <p:cNvSpPr>
            <a:spLocks/>
          </p:cNvSpPr>
          <p:nvPr>
            <p:custDataLst>
              <p:tags r:id="rId3"/>
            </p:custDataLst>
          </p:nvPr>
        </p:nvSpPr>
        <p:spPr bwMode="auto">
          <a:xfrm>
            <a:off x="1752600" y="2341564"/>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3" name="Text Placeholder 2">
            <a:hlinkClick r:id="rId18" action="ppaction://hlinksldjump"/>
            <a:extLst>
              <a:ext uri="{FF2B5EF4-FFF2-40B4-BE49-F238E27FC236}">
                <a16:creationId xmlns:a16="http://schemas.microsoft.com/office/drawing/2014/main" id="{F29268AF-3C29-E440-FB37-88BC3274CEC5}"/>
              </a:ext>
            </a:extLst>
          </p:cNvPr>
          <p:cNvSpPr>
            <a:spLocks/>
          </p:cNvSpPr>
          <p:nvPr>
            <p:custDataLst>
              <p:tags r:id="rId4"/>
            </p:custDataLst>
          </p:nvPr>
        </p:nvSpPr>
        <p:spPr bwMode="auto">
          <a:xfrm>
            <a:off x="1752600" y="2662239"/>
            <a:ext cx="6477000" cy="2825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9" action="ppaction://hlinksldjump"/>
            <a:extLst>
              <a:ext uri="{FF2B5EF4-FFF2-40B4-BE49-F238E27FC236}">
                <a16:creationId xmlns:a16="http://schemas.microsoft.com/office/drawing/2014/main" id="{CDAAE6BC-F07D-434B-EAA0-E851406512E2}"/>
              </a:ext>
            </a:extLst>
          </p:cNvPr>
          <p:cNvSpPr>
            <a:spLocks/>
          </p:cNvSpPr>
          <p:nvPr>
            <p:custDataLst>
              <p:tags r:id="rId5"/>
            </p:custDataLst>
          </p:nvPr>
        </p:nvSpPr>
        <p:spPr bwMode="auto">
          <a:xfrm>
            <a:off x="1752600" y="2944813"/>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6513"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extLst>
              <a:ext uri="{FF2B5EF4-FFF2-40B4-BE49-F238E27FC236}">
                <a16:creationId xmlns:a16="http://schemas.microsoft.com/office/drawing/2014/main" id="{1061D101-1406-A049-7D1C-B70B9CB2D436}"/>
              </a:ext>
            </a:extLst>
          </p:cNvPr>
          <p:cNvSpPr>
            <a:spLocks/>
          </p:cNvSpPr>
          <p:nvPr>
            <p:custDataLst>
              <p:tags r:id="rId6"/>
            </p:custDataLst>
          </p:nvPr>
        </p:nvSpPr>
        <p:spPr bwMode="auto">
          <a:xfrm>
            <a:off x="1752600" y="3265488"/>
            <a:ext cx="6477000" cy="354013"/>
          </a:xfrm>
          <a:prstGeom prst="rect">
            <a:avLst/>
          </a:prstGeom>
          <a:solidFill>
            <a:schemeClr val="accent1"/>
          </a:solidFill>
          <a:ln w="127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20" action="ppaction://hlinksldjump"/>
            <a:extLst>
              <a:ext uri="{FF2B5EF4-FFF2-40B4-BE49-F238E27FC236}">
                <a16:creationId xmlns:a16="http://schemas.microsoft.com/office/drawing/2014/main" id="{0413B89B-A462-71A2-D8F7-CA847E687805}"/>
              </a:ext>
            </a:extLst>
          </p:cNvPr>
          <p:cNvSpPr>
            <a:spLocks/>
          </p:cNvSpPr>
          <p:nvPr>
            <p:custDataLst>
              <p:tags r:id="rId7"/>
            </p:custDataLst>
          </p:nvPr>
        </p:nvSpPr>
        <p:spPr bwMode="auto">
          <a:xfrm>
            <a:off x="1752600" y="3619501"/>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21" action="ppaction://hlinksldjump"/>
            <a:extLst>
              <a:ext uri="{FF2B5EF4-FFF2-40B4-BE49-F238E27FC236}">
                <a16:creationId xmlns:a16="http://schemas.microsoft.com/office/drawing/2014/main" id="{949D9283-0FBA-31DD-50AA-AEF809D51F02}"/>
              </a:ext>
            </a:extLst>
          </p:cNvPr>
          <p:cNvSpPr>
            <a:spLocks/>
          </p:cNvSpPr>
          <p:nvPr>
            <p:custDataLst>
              <p:tags r:id="rId8"/>
            </p:custDataLst>
          </p:nvPr>
        </p:nvSpPr>
        <p:spPr bwMode="auto">
          <a:xfrm>
            <a:off x="1752600" y="39862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 action="ppaction://noaction"/>
            <a:extLst>
              <a:ext uri="{FF2B5EF4-FFF2-40B4-BE49-F238E27FC236}">
                <a16:creationId xmlns:a16="http://schemas.microsoft.com/office/drawing/2014/main" id="{C2C49124-8DF3-6BD8-8A09-61862DD090AE}"/>
              </a:ext>
            </a:extLst>
          </p:cNvPr>
          <p:cNvSpPr>
            <a:spLocks/>
          </p:cNvSpPr>
          <p:nvPr>
            <p:custDataLst>
              <p:tags r:id="rId9"/>
            </p:custDataLst>
          </p:nvPr>
        </p:nvSpPr>
        <p:spPr bwMode="auto">
          <a:xfrm>
            <a:off x="1752600" y="431165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9" name="Text Placeholder 2">
            <a:hlinkClick r:id="rId22" action="ppaction://hlinksldjump"/>
            <a:extLst>
              <a:ext uri="{FF2B5EF4-FFF2-40B4-BE49-F238E27FC236}">
                <a16:creationId xmlns:a16="http://schemas.microsoft.com/office/drawing/2014/main" id="{E18E9469-BA11-E486-12EC-67F52AD3071C}"/>
              </a:ext>
            </a:extLst>
          </p:cNvPr>
          <p:cNvSpPr>
            <a:spLocks/>
          </p:cNvSpPr>
          <p:nvPr>
            <p:custDataLst>
              <p:tags r:id="rId10"/>
            </p:custDataLst>
          </p:nvPr>
        </p:nvSpPr>
        <p:spPr bwMode="auto">
          <a:xfrm>
            <a:off x="1752600" y="4618616"/>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22" action="ppaction://hlinksldjump"/>
            <a:extLst>
              <a:ext uri="{FF2B5EF4-FFF2-40B4-BE49-F238E27FC236}">
                <a16:creationId xmlns:a16="http://schemas.microsoft.com/office/drawing/2014/main" id="{7AE78142-6167-5D58-44FA-3FD9EFABA124}"/>
              </a:ext>
            </a:extLst>
          </p:cNvPr>
          <p:cNvSpPr>
            <a:spLocks/>
          </p:cNvSpPr>
          <p:nvPr>
            <p:custDataLst>
              <p:tags r:id="rId11"/>
            </p:custDataLst>
          </p:nvPr>
        </p:nvSpPr>
        <p:spPr bwMode="auto">
          <a:xfrm>
            <a:off x="1752600" y="4922838"/>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3" name="正方形/長方形 12">
            <a:extLst>
              <a:ext uri="{FF2B5EF4-FFF2-40B4-BE49-F238E27FC236}">
                <a16:creationId xmlns:a16="http://schemas.microsoft.com/office/drawing/2014/main" id="{5025F315-CBCC-57D4-AB22-4587F63C3718}"/>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078573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EB5D6CA1-2A2B-25E3-E7FB-9B43B280835E}"/>
              </a:ext>
            </a:extLst>
          </p:cNvPr>
          <p:cNvGraphicFramePr>
            <a:graphicFrameLocks/>
          </p:cNvGraphicFramePr>
          <p:nvPr>
            <p:custDataLst>
              <p:tags r:id="rId1"/>
            </p:custDataLst>
            <p:extLst>
              <p:ext uri="{D42A27DB-BD31-4B8C-83A1-F6EECF244321}">
                <p14:modId xmlns:p14="http://schemas.microsoft.com/office/powerpoint/2010/main" val="17330191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6" name="think-cell data - do not delete" hidden="1">
                        <a:extLst>
                          <a:ext uri="{FF2B5EF4-FFF2-40B4-BE49-F238E27FC236}">
                            <a16:creationId xmlns:a16="http://schemas.microsoft.com/office/drawing/2014/main" id="{EB5D6CA1-2A2B-25E3-E7FB-9B43B28083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721FC626-73D9-C85C-8770-EE3ECD3C65CB}"/>
              </a:ext>
            </a:extLst>
          </p:cNvPr>
          <p:cNvSpPr>
            <a:spLocks noGrp="1"/>
          </p:cNvSpPr>
          <p:nvPr>
            <p:ph type="title"/>
          </p:nvPr>
        </p:nvSpPr>
        <p:spPr/>
        <p:txBody>
          <a:bodyPr vert="horz"/>
          <a:lstStyle/>
          <a:p>
            <a:endParaRPr lang="ja-JP" altLang="en-US" dirty="0"/>
          </a:p>
        </p:txBody>
      </p:sp>
      <p:sp>
        <p:nvSpPr>
          <p:cNvPr id="43" name="Text Placeholder 42">
            <a:extLst>
              <a:ext uri="{FF2B5EF4-FFF2-40B4-BE49-F238E27FC236}">
                <a16:creationId xmlns:a16="http://schemas.microsoft.com/office/drawing/2014/main" id="{2EF77B4E-B67E-239A-5EF2-B6F6A3879420}"/>
              </a:ext>
            </a:extLst>
          </p:cNvPr>
          <p:cNvSpPr>
            <a:spLocks noGrp="1"/>
          </p:cNvSpPr>
          <p:nvPr>
            <p:ph type="body" sz="quarter" idx="12"/>
          </p:nvPr>
        </p:nvSpPr>
        <p:spPr/>
        <p:txBody>
          <a:bodyPr/>
          <a:lstStyle/>
          <a:p>
            <a:r>
              <a:rPr lang="ja-JP" altLang="en-US" dirty="0"/>
              <a:t>①経営力（エ）資金計画</a:t>
            </a:r>
          </a:p>
        </p:txBody>
      </p:sp>
      <p:graphicFrame>
        <p:nvGraphicFramePr>
          <p:cNvPr id="7" name="表 26">
            <a:extLst>
              <a:ext uri="{FF2B5EF4-FFF2-40B4-BE49-F238E27FC236}">
                <a16:creationId xmlns:a16="http://schemas.microsoft.com/office/drawing/2014/main" id="{820C4610-A12E-F4C8-E5E4-72B1BCDD0A7E}"/>
              </a:ext>
            </a:extLst>
          </p:cNvPr>
          <p:cNvGraphicFramePr>
            <a:graphicFrameLocks noGrp="1"/>
          </p:cNvGraphicFramePr>
          <p:nvPr>
            <p:extLst>
              <p:ext uri="{D42A27DB-BD31-4B8C-83A1-F6EECF244321}">
                <p14:modId xmlns:p14="http://schemas.microsoft.com/office/powerpoint/2010/main" val="3674691865"/>
              </p:ext>
            </p:extLst>
          </p:nvPr>
        </p:nvGraphicFramePr>
        <p:xfrm>
          <a:off x="5387056" y="3859800"/>
          <a:ext cx="4161088" cy="2553500"/>
        </p:xfrm>
        <a:graphic>
          <a:graphicData uri="http://schemas.openxmlformats.org/drawingml/2006/table">
            <a:tbl>
              <a:tblPr/>
              <a:tblGrid>
                <a:gridCol w="219270">
                  <a:extLst>
                    <a:ext uri="{9D8B030D-6E8A-4147-A177-3AD203B41FA5}">
                      <a16:colId xmlns:a16="http://schemas.microsoft.com/office/drawing/2014/main" val="20000"/>
                    </a:ext>
                  </a:extLst>
                </a:gridCol>
                <a:gridCol w="1000800">
                  <a:extLst>
                    <a:ext uri="{9D8B030D-6E8A-4147-A177-3AD203B41FA5}">
                      <a16:colId xmlns:a16="http://schemas.microsoft.com/office/drawing/2014/main" val="20001"/>
                    </a:ext>
                  </a:extLst>
                </a:gridCol>
                <a:gridCol w="766618">
                  <a:extLst>
                    <a:ext uri="{9D8B030D-6E8A-4147-A177-3AD203B41FA5}">
                      <a16:colId xmlns:a16="http://schemas.microsoft.com/office/drawing/2014/main" val="320351848"/>
                    </a:ext>
                  </a:extLst>
                </a:gridCol>
                <a:gridCol w="2174400">
                  <a:extLst>
                    <a:ext uri="{9D8B030D-6E8A-4147-A177-3AD203B41FA5}">
                      <a16:colId xmlns:a16="http://schemas.microsoft.com/office/drawing/2014/main" val="20002"/>
                    </a:ext>
                  </a:extLst>
                </a:gridCol>
              </a:tblGrid>
              <a:tr h="274320">
                <a:tc>
                  <a:txBody>
                    <a:bodyPr/>
                    <a:lstStyle/>
                    <a:p>
                      <a:pPr marR="44450" indent="127000" algn="l">
                        <a:spcAft>
                          <a:spcPts val="0"/>
                        </a:spcAft>
                        <a:tabLst>
                          <a:tab pos="2700020" algn="ctr"/>
                          <a:tab pos="5400040" algn="r"/>
                        </a:tabLst>
                      </a:pP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主な出資先</a:t>
                      </a:r>
                      <a:endParaRPr 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保有比率</a:t>
                      </a: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当社との関係性</a:t>
                      </a: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1</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当社の製造子会社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2</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当社の販売子会社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3</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当社のシステム子会社</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4</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当社の物流子会社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53133304"/>
                  </a:ext>
                </a:extLst>
              </a:tr>
              <a:tr h="4572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5</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当社の有力調達先</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75812111"/>
                  </a:ext>
                </a:extLst>
              </a:tr>
            </a:tbl>
          </a:graphicData>
        </a:graphic>
      </p:graphicFrame>
      <p:graphicFrame>
        <p:nvGraphicFramePr>
          <p:cNvPr id="8" name="表 1">
            <a:extLst>
              <a:ext uri="{FF2B5EF4-FFF2-40B4-BE49-F238E27FC236}">
                <a16:creationId xmlns:a16="http://schemas.microsoft.com/office/drawing/2014/main" id="{BDF5AA56-CD6B-3066-6F06-FB333069E801}"/>
              </a:ext>
            </a:extLst>
          </p:cNvPr>
          <p:cNvGraphicFramePr>
            <a:graphicFrameLocks noGrp="1"/>
          </p:cNvGraphicFramePr>
          <p:nvPr>
            <p:extLst>
              <p:ext uri="{D42A27DB-BD31-4B8C-83A1-F6EECF244321}">
                <p14:modId xmlns:p14="http://schemas.microsoft.com/office/powerpoint/2010/main" val="2726157778"/>
              </p:ext>
            </p:extLst>
          </p:nvPr>
        </p:nvGraphicFramePr>
        <p:xfrm>
          <a:off x="358349" y="3859654"/>
          <a:ext cx="4160101" cy="2553500"/>
        </p:xfrm>
        <a:graphic>
          <a:graphicData uri="http://schemas.openxmlformats.org/drawingml/2006/table">
            <a:tbl>
              <a:tblPr/>
              <a:tblGrid>
                <a:gridCol w="219270">
                  <a:extLst>
                    <a:ext uri="{9D8B030D-6E8A-4147-A177-3AD203B41FA5}">
                      <a16:colId xmlns:a16="http://schemas.microsoft.com/office/drawing/2014/main" val="20000"/>
                    </a:ext>
                  </a:extLst>
                </a:gridCol>
                <a:gridCol w="998824">
                  <a:extLst>
                    <a:ext uri="{9D8B030D-6E8A-4147-A177-3AD203B41FA5}">
                      <a16:colId xmlns:a16="http://schemas.microsoft.com/office/drawing/2014/main" val="20001"/>
                    </a:ext>
                  </a:extLst>
                </a:gridCol>
                <a:gridCol w="766800">
                  <a:extLst>
                    <a:ext uri="{9D8B030D-6E8A-4147-A177-3AD203B41FA5}">
                      <a16:colId xmlns:a16="http://schemas.microsoft.com/office/drawing/2014/main" val="320351848"/>
                    </a:ext>
                  </a:extLst>
                </a:gridCol>
                <a:gridCol w="2175207">
                  <a:extLst>
                    <a:ext uri="{9D8B030D-6E8A-4147-A177-3AD203B41FA5}">
                      <a16:colId xmlns:a16="http://schemas.microsoft.com/office/drawing/2014/main" val="20002"/>
                    </a:ext>
                  </a:extLst>
                </a:gridCol>
              </a:tblGrid>
              <a:tr h="365760">
                <a:tc>
                  <a:txBody>
                    <a:bodyPr/>
                    <a:lstStyle/>
                    <a:p>
                      <a:pPr marR="44450" indent="127000" algn="ctr">
                        <a:spcAft>
                          <a:spcPts val="0"/>
                        </a:spcAft>
                        <a:tabLst>
                          <a:tab pos="2700020" algn="ctr"/>
                          <a:tab pos="5400040" algn="r"/>
                        </a:tabLst>
                      </a:pP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主な出資者</a:t>
                      </a:r>
                      <a:endParaRPr 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出資比率</a:t>
                      </a: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当社との関係性</a:t>
                      </a:r>
                      <a:br>
                        <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br>
                      <a:r>
                        <a:rPr lang="en-US" altLang="ja-JP" sz="700" b="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700" b="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投資事業組合の場合は主な投資家を記載してください。</a:t>
                      </a:r>
                      <a:endParaRPr lang="en-US" altLang="ja-JP" sz="700" b="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1</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　○○氏</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現代表取締役</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2</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　○○氏</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現代表取締役の父（前代表取締役）</a:t>
                      </a:r>
                      <a:endParaRPr lang="en-US" altLang="ja-JP"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3</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当社の持株会社</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4</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○○投資組合</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tabLst>
                          <a:tab pos="2700020" algn="ctr"/>
                          <a:tab pos="5400040" algn="r"/>
                        </a:tabLst>
                      </a:pPr>
                      <a:r>
                        <a:rPr lang="en-US" altLang="ja-JP"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GP</a:t>
                      </a: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は投資ファンド○○、主な</a:t>
                      </a:r>
                      <a:r>
                        <a:rPr lang="en-US" altLang="ja-JP"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LP</a:t>
                      </a: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は○○、○○、○○</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53133304"/>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5</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lvl="0" indent="12700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○○投資組合</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投資ファンド○○</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と事業会社○○</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とによる共同投資ファンド○○</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75812111"/>
                  </a:ext>
                </a:extLst>
              </a:tr>
            </a:tbl>
          </a:graphicData>
        </a:graphic>
      </p:graphicFrame>
      <p:sp>
        <p:nvSpPr>
          <p:cNvPr id="9" name="正方形/長方形 2">
            <a:extLst>
              <a:ext uri="{FF2B5EF4-FFF2-40B4-BE49-F238E27FC236}">
                <a16:creationId xmlns:a16="http://schemas.microsoft.com/office/drawing/2014/main" id="{B6A67E5C-572A-C59F-6CB9-7F425D5C25AD}"/>
              </a:ext>
            </a:extLst>
          </p:cNvPr>
          <p:cNvSpPr/>
          <p:nvPr/>
        </p:nvSpPr>
        <p:spPr>
          <a:xfrm>
            <a:off x="4407262" y="2340046"/>
            <a:ext cx="1091476"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algn="ctr" rtl="0" eaLnBrk="1" fontAlgn="ctr" latinLnBrk="0" hangingPunct="1">
              <a:spcBef>
                <a:spcPts val="0"/>
              </a:spcBef>
              <a:spcAft>
                <a:spcPts val="0"/>
              </a:spcAft>
              <a:tabLst>
                <a:tab pos="2700020" algn="ctr"/>
                <a:tab pos="5400040" algn="r"/>
              </a:tabLst>
            </a:pPr>
            <a:r>
              <a:rPr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当社</a:t>
            </a:r>
            <a:endParaRPr lang="ja-JP" altLang="ja-JP" sz="1200" b="0" i="0" u="none" strike="noStrike">
              <a:solidFill>
                <a:schemeClr val="tx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正方形/長方形 34">
            <a:extLst>
              <a:ext uri="{FF2B5EF4-FFF2-40B4-BE49-F238E27FC236}">
                <a16:creationId xmlns:a16="http://schemas.microsoft.com/office/drawing/2014/main" id="{066C0758-480E-478D-8FDB-B40504D25420}"/>
              </a:ext>
            </a:extLst>
          </p:cNvPr>
          <p:cNvSpPr/>
          <p:nvPr/>
        </p:nvSpPr>
        <p:spPr>
          <a:xfrm>
            <a:off x="6818018" y="3038570"/>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19" name="正方形/長方形 35">
            <a:extLst>
              <a:ext uri="{FF2B5EF4-FFF2-40B4-BE49-F238E27FC236}">
                <a16:creationId xmlns:a16="http://schemas.microsoft.com/office/drawing/2014/main" id="{285BAE05-0C7D-6265-2D20-FE6D8ACF5199}"/>
              </a:ext>
            </a:extLst>
          </p:cNvPr>
          <p:cNvSpPr/>
          <p:nvPr/>
        </p:nvSpPr>
        <p:spPr>
          <a:xfrm>
            <a:off x="6818018" y="1934983"/>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0" name="正方形/長方形 36">
            <a:extLst>
              <a:ext uri="{FF2B5EF4-FFF2-40B4-BE49-F238E27FC236}">
                <a16:creationId xmlns:a16="http://schemas.microsoft.com/office/drawing/2014/main" id="{ACBC8CA3-F532-1ABB-EB54-813AC3D667E8}"/>
              </a:ext>
            </a:extLst>
          </p:cNvPr>
          <p:cNvSpPr/>
          <p:nvPr/>
        </p:nvSpPr>
        <p:spPr>
          <a:xfrm>
            <a:off x="6818018" y="2486776"/>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1" name="正方形/長方形 37">
            <a:extLst>
              <a:ext uri="{FF2B5EF4-FFF2-40B4-BE49-F238E27FC236}">
                <a16:creationId xmlns:a16="http://schemas.microsoft.com/office/drawing/2014/main" id="{27DC9135-4DD4-EAE4-ABB2-D7C69D6B1105}"/>
              </a:ext>
            </a:extLst>
          </p:cNvPr>
          <p:cNvSpPr/>
          <p:nvPr/>
        </p:nvSpPr>
        <p:spPr>
          <a:xfrm>
            <a:off x="6818018" y="1383190"/>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4" name="テキスト ボックス 53">
            <a:extLst>
              <a:ext uri="{FF2B5EF4-FFF2-40B4-BE49-F238E27FC236}">
                <a16:creationId xmlns:a16="http://schemas.microsoft.com/office/drawing/2014/main" id="{A5A5AA0C-B199-A34F-D64E-0B9D74C0FF0F}"/>
              </a:ext>
            </a:extLst>
          </p:cNvPr>
          <p:cNvSpPr txBox="1"/>
          <p:nvPr/>
        </p:nvSpPr>
        <p:spPr>
          <a:xfrm>
            <a:off x="7991405" y="3147549"/>
            <a:ext cx="1449436" cy="261610"/>
          </a:xfrm>
          <a:prstGeom prst="rect">
            <a:avLst/>
          </a:prstGeom>
          <a:noFill/>
        </p:spPr>
        <p:txBody>
          <a:bodyPr wrap="none" rtlCol="0">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○％を保有）</a:t>
            </a:r>
          </a:p>
        </p:txBody>
      </p:sp>
      <p:sp>
        <p:nvSpPr>
          <p:cNvPr id="25" name="テキスト ボックス 54">
            <a:extLst>
              <a:ext uri="{FF2B5EF4-FFF2-40B4-BE49-F238E27FC236}">
                <a16:creationId xmlns:a16="http://schemas.microsoft.com/office/drawing/2014/main" id="{23B3F03B-16D0-D46D-48B2-953757F34F76}"/>
              </a:ext>
            </a:extLst>
          </p:cNvPr>
          <p:cNvSpPr txBox="1"/>
          <p:nvPr/>
        </p:nvSpPr>
        <p:spPr>
          <a:xfrm>
            <a:off x="7991405" y="1492169"/>
            <a:ext cx="1449436" cy="261610"/>
          </a:xfrm>
          <a:prstGeom prst="rect">
            <a:avLst/>
          </a:prstGeom>
          <a:noFill/>
        </p:spPr>
        <p:txBody>
          <a:bodyPr wrap="none" rtlCol="0">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○％を保有）</a:t>
            </a:r>
          </a:p>
        </p:txBody>
      </p:sp>
      <p:sp>
        <p:nvSpPr>
          <p:cNvPr id="26" name="テキスト ボックス 55">
            <a:extLst>
              <a:ext uri="{FF2B5EF4-FFF2-40B4-BE49-F238E27FC236}">
                <a16:creationId xmlns:a16="http://schemas.microsoft.com/office/drawing/2014/main" id="{59CFE1D4-D27C-3844-88F5-2BB4D58C3981}"/>
              </a:ext>
            </a:extLst>
          </p:cNvPr>
          <p:cNvSpPr txBox="1"/>
          <p:nvPr/>
        </p:nvSpPr>
        <p:spPr>
          <a:xfrm>
            <a:off x="7991405" y="2043962"/>
            <a:ext cx="1449436" cy="261610"/>
          </a:xfrm>
          <a:prstGeom prst="rect">
            <a:avLst/>
          </a:prstGeom>
          <a:noFill/>
        </p:spPr>
        <p:txBody>
          <a:bodyPr wrap="none" rtlCol="0">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○％を保有）</a:t>
            </a:r>
          </a:p>
        </p:txBody>
      </p:sp>
      <p:sp>
        <p:nvSpPr>
          <p:cNvPr id="27" name="テキスト ボックス 56">
            <a:extLst>
              <a:ext uri="{FF2B5EF4-FFF2-40B4-BE49-F238E27FC236}">
                <a16:creationId xmlns:a16="http://schemas.microsoft.com/office/drawing/2014/main" id="{FE0E32EF-C281-4AE3-990F-D8B1A3AA32D4}"/>
              </a:ext>
            </a:extLst>
          </p:cNvPr>
          <p:cNvSpPr txBox="1"/>
          <p:nvPr/>
        </p:nvSpPr>
        <p:spPr>
          <a:xfrm>
            <a:off x="7991405" y="2595756"/>
            <a:ext cx="1449436" cy="261610"/>
          </a:xfrm>
          <a:prstGeom prst="rect">
            <a:avLst/>
          </a:prstGeom>
          <a:noFill/>
        </p:spPr>
        <p:txBody>
          <a:bodyPr wrap="none" rtlCol="0">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○％を保有）</a:t>
            </a:r>
          </a:p>
        </p:txBody>
      </p:sp>
      <p:cxnSp>
        <p:nvCxnSpPr>
          <p:cNvPr id="32" name="コネクタ: カギ線 83">
            <a:extLst>
              <a:ext uri="{FF2B5EF4-FFF2-40B4-BE49-F238E27FC236}">
                <a16:creationId xmlns:a16="http://schemas.microsoft.com/office/drawing/2014/main" id="{DAC3A77C-6E58-2A34-DF65-8B2195D55115}"/>
              </a:ext>
            </a:extLst>
          </p:cNvPr>
          <p:cNvCxnSpPr>
            <a:cxnSpLocks/>
            <a:stCxn id="9" idx="3"/>
            <a:endCxn id="21" idx="1"/>
          </p:cNvCxnSpPr>
          <p:nvPr/>
        </p:nvCxnSpPr>
        <p:spPr>
          <a:xfrm flipV="1">
            <a:off x="5498738" y="1622975"/>
            <a:ext cx="1319280"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33" name="コネクタ: カギ線 87">
            <a:extLst>
              <a:ext uri="{FF2B5EF4-FFF2-40B4-BE49-F238E27FC236}">
                <a16:creationId xmlns:a16="http://schemas.microsoft.com/office/drawing/2014/main" id="{D0C613F2-9770-6436-987A-41843EEE7232}"/>
              </a:ext>
            </a:extLst>
          </p:cNvPr>
          <p:cNvCxnSpPr>
            <a:cxnSpLocks/>
            <a:stCxn id="9" idx="3"/>
            <a:endCxn id="19" idx="1"/>
          </p:cNvCxnSpPr>
          <p:nvPr/>
        </p:nvCxnSpPr>
        <p:spPr>
          <a:xfrm flipV="1">
            <a:off x="5498738" y="2174768"/>
            <a:ext cx="1319280" cy="390300"/>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34" name="コネクタ: カギ線 91">
            <a:extLst>
              <a:ext uri="{FF2B5EF4-FFF2-40B4-BE49-F238E27FC236}">
                <a16:creationId xmlns:a16="http://schemas.microsoft.com/office/drawing/2014/main" id="{D67D485E-6652-9E4B-CEF6-80C94609EFD6}"/>
              </a:ext>
            </a:extLst>
          </p:cNvPr>
          <p:cNvCxnSpPr>
            <a:cxnSpLocks/>
            <a:stCxn id="9" idx="3"/>
            <a:endCxn id="20" idx="1"/>
          </p:cNvCxnSpPr>
          <p:nvPr/>
        </p:nvCxnSpPr>
        <p:spPr>
          <a:xfrm>
            <a:off x="5498738" y="2565068"/>
            <a:ext cx="1319280" cy="161493"/>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35" name="コネクタ: カギ線 95">
            <a:extLst>
              <a:ext uri="{FF2B5EF4-FFF2-40B4-BE49-F238E27FC236}">
                <a16:creationId xmlns:a16="http://schemas.microsoft.com/office/drawing/2014/main" id="{01EAA7AF-769D-3C1E-F221-400BDF77B33B}"/>
              </a:ext>
            </a:extLst>
          </p:cNvPr>
          <p:cNvCxnSpPr>
            <a:cxnSpLocks/>
            <a:stCxn id="9" idx="3"/>
            <a:endCxn id="18" idx="1"/>
          </p:cNvCxnSpPr>
          <p:nvPr/>
        </p:nvCxnSpPr>
        <p:spPr>
          <a:xfrm>
            <a:off x="5498738" y="2565068"/>
            <a:ext cx="1319280" cy="71328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grpSp>
        <p:nvGrpSpPr>
          <p:cNvPr id="3" name="RectangleWithLineGroup">
            <a:extLst>
              <a:ext uri="{FF2B5EF4-FFF2-40B4-BE49-F238E27FC236}">
                <a16:creationId xmlns:a16="http://schemas.microsoft.com/office/drawing/2014/main" id="{ECC6E717-0718-2248-E015-D9F5AB7DD9CF}"/>
              </a:ext>
            </a:extLst>
          </p:cNvPr>
          <p:cNvGrpSpPr/>
          <p:nvPr/>
        </p:nvGrpSpPr>
        <p:grpSpPr>
          <a:xfrm>
            <a:off x="5410200" y="914400"/>
            <a:ext cx="4114800" cy="380480"/>
            <a:chOff x="2073603" y="1702803"/>
            <a:chExt cx="2160003" cy="360000"/>
          </a:xfrm>
          <a:noFill/>
        </p:grpSpPr>
        <p:sp>
          <p:nvSpPr>
            <p:cNvPr id="4" name="Rectangle 3">
              <a:extLst>
                <a:ext uri="{FF2B5EF4-FFF2-40B4-BE49-F238E27FC236}">
                  <a16:creationId xmlns:a16="http://schemas.microsoft.com/office/drawing/2014/main" id="{4101C2A1-C3E6-D63F-8B0F-216358287E9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主な出資先</a:t>
              </a:r>
            </a:p>
          </p:txBody>
        </p:sp>
        <p:cxnSp>
          <p:nvCxnSpPr>
            <p:cNvPr id="36" name="Straight Connector 35">
              <a:extLst>
                <a:ext uri="{FF2B5EF4-FFF2-40B4-BE49-F238E27FC236}">
                  <a16:creationId xmlns:a16="http://schemas.microsoft.com/office/drawing/2014/main" id="{E0C10BC2-B972-DEB1-616E-B93DA4AC883C}"/>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7" name="RectangleWithLineGroup">
            <a:extLst>
              <a:ext uri="{FF2B5EF4-FFF2-40B4-BE49-F238E27FC236}">
                <a16:creationId xmlns:a16="http://schemas.microsoft.com/office/drawing/2014/main" id="{215853D4-C9C9-2C80-9874-C8449C72D9EE}"/>
              </a:ext>
            </a:extLst>
          </p:cNvPr>
          <p:cNvGrpSpPr/>
          <p:nvPr/>
        </p:nvGrpSpPr>
        <p:grpSpPr>
          <a:xfrm>
            <a:off x="381000" y="914400"/>
            <a:ext cx="4114800" cy="380480"/>
            <a:chOff x="2073603" y="1702803"/>
            <a:chExt cx="2160003" cy="360000"/>
          </a:xfrm>
          <a:noFill/>
        </p:grpSpPr>
        <p:sp>
          <p:nvSpPr>
            <p:cNvPr id="38" name="Rectangle 37">
              <a:extLst>
                <a:ext uri="{FF2B5EF4-FFF2-40B4-BE49-F238E27FC236}">
                  <a16:creationId xmlns:a16="http://schemas.microsoft.com/office/drawing/2014/main" id="{19E6ACB0-DD73-52DD-1348-3C5F2D17232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主な出資者</a:t>
              </a:r>
            </a:p>
          </p:txBody>
        </p:sp>
        <p:cxnSp>
          <p:nvCxnSpPr>
            <p:cNvPr id="39" name="Straight Connector 38">
              <a:extLst>
                <a:ext uri="{FF2B5EF4-FFF2-40B4-BE49-F238E27FC236}">
                  <a16:creationId xmlns:a16="http://schemas.microsoft.com/office/drawing/2014/main" id="{CE812E0E-A215-734F-8FE2-2219D61FA2FA}"/>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 name="四角形: メモ 1">
            <a:extLst>
              <a:ext uri="{FF2B5EF4-FFF2-40B4-BE49-F238E27FC236}">
                <a16:creationId xmlns:a16="http://schemas.microsoft.com/office/drawing/2014/main" id="{AF7D94F5-B95E-8F92-8C94-D70D25209DE9}"/>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grpSp>
        <p:nvGrpSpPr>
          <p:cNvPr id="44" name="グループ化 43">
            <a:extLst>
              <a:ext uri="{FF2B5EF4-FFF2-40B4-BE49-F238E27FC236}">
                <a16:creationId xmlns:a16="http://schemas.microsoft.com/office/drawing/2014/main" id="{0382ABD5-D982-68BD-FD8F-35CD81934429}"/>
              </a:ext>
            </a:extLst>
          </p:cNvPr>
          <p:cNvGrpSpPr/>
          <p:nvPr/>
        </p:nvGrpSpPr>
        <p:grpSpPr>
          <a:xfrm>
            <a:off x="1520972" y="1383190"/>
            <a:ext cx="2237915" cy="2175607"/>
            <a:chOff x="1520972" y="1383190"/>
            <a:chExt cx="2237915" cy="2175607"/>
          </a:xfrm>
        </p:grpSpPr>
        <p:sp>
          <p:nvSpPr>
            <p:cNvPr id="48" name="正方形/長方形 8">
              <a:extLst>
                <a:ext uri="{FF2B5EF4-FFF2-40B4-BE49-F238E27FC236}">
                  <a16:creationId xmlns:a16="http://schemas.microsoft.com/office/drawing/2014/main" id="{F72F4CC6-5901-CE35-CDA4-E29F83DD0F54}"/>
                </a:ext>
              </a:extLst>
            </p:cNvPr>
            <p:cNvSpPr/>
            <p:nvPr/>
          </p:nvSpPr>
          <p:spPr>
            <a:xfrm>
              <a:off x="1520972" y="3038570"/>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○○投資組合</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49" name="正方形/長方形 9">
              <a:extLst>
                <a:ext uri="{FF2B5EF4-FFF2-40B4-BE49-F238E27FC236}">
                  <a16:creationId xmlns:a16="http://schemas.microsoft.com/office/drawing/2014/main" id="{FC9BDEDC-B6DD-753B-DB5E-2C06F4441200}"/>
                </a:ext>
              </a:extLst>
            </p:cNvPr>
            <p:cNvSpPr/>
            <p:nvPr/>
          </p:nvSpPr>
          <p:spPr>
            <a:xfrm>
              <a:off x="1520972" y="1934983"/>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kumimoji="1"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　○○氏</a:t>
              </a:r>
            </a:p>
          </p:txBody>
        </p:sp>
        <p:sp>
          <p:nvSpPr>
            <p:cNvPr id="50" name="正方形/長方形 10">
              <a:extLst>
                <a:ext uri="{FF2B5EF4-FFF2-40B4-BE49-F238E27FC236}">
                  <a16:creationId xmlns:a16="http://schemas.microsoft.com/office/drawing/2014/main" id="{322638BB-99DF-4FCC-58C5-DC543A072B4F}"/>
                </a:ext>
              </a:extLst>
            </p:cNvPr>
            <p:cNvSpPr/>
            <p:nvPr/>
          </p:nvSpPr>
          <p:spPr>
            <a:xfrm>
              <a:off x="1520972" y="2486776"/>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51" name="正方形/長方形 50">
              <a:extLst>
                <a:ext uri="{FF2B5EF4-FFF2-40B4-BE49-F238E27FC236}">
                  <a16:creationId xmlns:a16="http://schemas.microsoft.com/office/drawing/2014/main" id="{DB17A21D-11ED-F72B-A900-F35B8670C3B5}"/>
                </a:ext>
              </a:extLst>
            </p:cNvPr>
            <p:cNvSpPr/>
            <p:nvPr/>
          </p:nvSpPr>
          <p:spPr>
            <a:xfrm>
              <a:off x="1520972" y="1383190"/>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　○○氏</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52" name="テキスト ボックス 30">
              <a:extLst>
                <a:ext uri="{FF2B5EF4-FFF2-40B4-BE49-F238E27FC236}">
                  <a16:creationId xmlns:a16="http://schemas.microsoft.com/office/drawing/2014/main" id="{198C6EB9-F1DC-175F-11D4-391B02727C2C}"/>
                </a:ext>
              </a:extLst>
            </p:cNvPr>
            <p:cNvSpPr txBox="1"/>
            <p:nvPr/>
          </p:nvSpPr>
          <p:spPr>
            <a:xfrm>
              <a:off x="2697378" y="3297187"/>
              <a:ext cx="1061509" cy="261610"/>
            </a:xfrm>
            <a:prstGeom prst="rect">
              <a:avLst/>
            </a:prstGeom>
            <a:noFill/>
          </p:spPr>
          <p:txBody>
            <a:bodyPr wrap="none" rtlCol="0" anchor="ctr">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53" name="テキスト ボックス 31">
              <a:extLst>
                <a:ext uri="{FF2B5EF4-FFF2-40B4-BE49-F238E27FC236}">
                  <a16:creationId xmlns:a16="http://schemas.microsoft.com/office/drawing/2014/main" id="{6F027C41-4371-049C-69CD-5F71C664136A}"/>
                </a:ext>
              </a:extLst>
            </p:cNvPr>
            <p:cNvSpPr txBox="1"/>
            <p:nvPr/>
          </p:nvSpPr>
          <p:spPr>
            <a:xfrm>
              <a:off x="2697378" y="1641807"/>
              <a:ext cx="1061509" cy="261610"/>
            </a:xfrm>
            <a:prstGeom prst="rect">
              <a:avLst/>
            </a:prstGeom>
            <a:noFill/>
          </p:spPr>
          <p:txBody>
            <a:bodyPr wrap="none" rtlCol="0" anchor="ctr">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54" name="テキスト ボックス 32">
              <a:extLst>
                <a:ext uri="{FF2B5EF4-FFF2-40B4-BE49-F238E27FC236}">
                  <a16:creationId xmlns:a16="http://schemas.microsoft.com/office/drawing/2014/main" id="{B8B9A0E3-04D8-4E4F-C0E2-0753EB333C06}"/>
                </a:ext>
              </a:extLst>
            </p:cNvPr>
            <p:cNvSpPr txBox="1"/>
            <p:nvPr/>
          </p:nvSpPr>
          <p:spPr>
            <a:xfrm>
              <a:off x="2697378" y="2193600"/>
              <a:ext cx="1061509" cy="261610"/>
            </a:xfrm>
            <a:prstGeom prst="rect">
              <a:avLst/>
            </a:prstGeom>
            <a:noFill/>
          </p:spPr>
          <p:txBody>
            <a:bodyPr wrap="none" rtlCol="0" anchor="ctr">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55" name="テキスト ボックス 33">
              <a:extLst>
                <a:ext uri="{FF2B5EF4-FFF2-40B4-BE49-F238E27FC236}">
                  <a16:creationId xmlns:a16="http://schemas.microsoft.com/office/drawing/2014/main" id="{66FB57F4-4663-3DDD-D568-19EF5CA355AE}"/>
                </a:ext>
              </a:extLst>
            </p:cNvPr>
            <p:cNvSpPr txBox="1"/>
            <p:nvPr/>
          </p:nvSpPr>
          <p:spPr>
            <a:xfrm>
              <a:off x="2697378" y="2745393"/>
              <a:ext cx="1061509" cy="261610"/>
            </a:xfrm>
            <a:prstGeom prst="rect">
              <a:avLst/>
            </a:prstGeom>
            <a:noFill/>
          </p:spPr>
          <p:txBody>
            <a:bodyPr wrap="none" rtlCol="0" anchor="ctr">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p>
          </p:txBody>
        </p:sp>
      </p:grpSp>
      <p:grpSp>
        <p:nvGrpSpPr>
          <p:cNvPr id="56" name="グループ化 55">
            <a:extLst>
              <a:ext uri="{FF2B5EF4-FFF2-40B4-BE49-F238E27FC236}">
                <a16:creationId xmlns:a16="http://schemas.microsoft.com/office/drawing/2014/main" id="{75A7CC14-EB07-A0BC-041F-C0407F6F284A}"/>
              </a:ext>
            </a:extLst>
          </p:cNvPr>
          <p:cNvGrpSpPr/>
          <p:nvPr/>
        </p:nvGrpSpPr>
        <p:grpSpPr>
          <a:xfrm>
            <a:off x="2820136" y="1622975"/>
            <a:ext cx="1587126" cy="1655380"/>
            <a:chOff x="2820136" y="1622975"/>
            <a:chExt cx="1587126" cy="1655380"/>
          </a:xfrm>
        </p:grpSpPr>
        <p:cxnSp>
          <p:nvCxnSpPr>
            <p:cNvPr id="57" name="コネクタ: カギ線 69">
              <a:extLst>
                <a:ext uri="{FF2B5EF4-FFF2-40B4-BE49-F238E27FC236}">
                  <a16:creationId xmlns:a16="http://schemas.microsoft.com/office/drawing/2014/main" id="{A65A439D-13AE-E578-2313-9B65DFE14C79}"/>
                </a:ext>
              </a:extLst>
            </p:cNvPr>
            <p:cNvCxnSpPr/>
            <p:nvPr/>
          </p:nvCxnSpPr>
          <p:spPr>
            <a:xfrm>
              <a:off x="2820136" y="1622975"/>
              <a:ext cx="1587126" cy="942093"/>
            </a:xfrm>
            <a:prstGeom prst="bentConnector3">
              <a:avLst>
                <a:gd name="adj1" fmla="val 60193"/>
              </a:avLst>
            </a:prstGeom>
            <a:ln>
              <a:tailEnd type="triangle"/>
            </a:ln>
          </p:spPr>
          <p:style>
            <a:lnRef idx="1">
              <a:schemeClr val="dk1"/>
            </a:lnRef>
            <a:fillRef idx="0">
              <a:schemeClr val="dk1"/>
            </a:fillRef>
            <a:effectRef idx="0">
              <a:schemeClr val="dk1"/>
            </a:effectRef>
            <a:fontRef idx="minor">
              <a:schemeClr val="tx1"/>
            </a:fontRef>
          </p:style>
        </p:cxnSp>
        <p:cxnSp>
          <p:nvCxnSpPr>
            <p:cNvPr id="58" name="コネクタ: カギ線 73">
              <a:extLst>
                <a:ext uri="{FF2B5EF4-FFF2-40B4-BE49-F238E27FC236}">
                  <a16:creationId xmlns:a16="http://schemas.microsoft.com/office/drawing/2014/main" id="{46A5F4E1-1B01-BB5C-2BC7-3AEABE6F1E44}"/>
                </a:ext>
              </a:extLst>
            </p:cNvPr>
            <p:cNvCxnSpPr>
              <a:cxnSpLocks/>
            </p:cNvCxnSpPr>
            <p:nvPr/>
          </p:nvCxnSpPr>
          <p:spPr>
            <a:xfrm>
              <a:off x="2820136" y="2174768"/>
              <a:ext cx="1587126" cy="390300"/>
            </a:xfrm>
            <a:prstGeom prst="bentConnector3">
              <a:avLst>
                <a:gd name="adj1" fmla="val 60043"/>
              </a:avLst>
            </a:prstGeom>
            <a:ln>
              <a:tailEnd type="triangle"/>
            </a:ln>
          </p:spPr>
          <p:style>
            <a:lnRef idx="1">
              <a:schemeClr val="dk1"/>
            </a:lnRef>
            <a:fillRef idx="0">
              <a:schemeClr val="dk1"/>
            </a:fillRef>
            <a:effectRef idx="0">
              <a:schemeClr val="dk1"/>
            </a:effectRef>
            <a:fontRef idx="minor">
              <a:schemeClr val="tx1"/>
            </a:fontRef>
          </p:style>
        </p:cxnSp>
        <p:cxnSp>
          <p:nvCxnSpPr>
            <p:cNvPr id="59" name="コネクタ: カギ線 76">
              <a:extLst>
                <a:ext uri="{FF2B5EF4-FFF2-40B4-BE49-F238E27FC236}">
                  <a16:creationId xmlns:a16="http://schemas.microsoft.com/office/drawing/2014/main" id="{15F83D84-C09F-74BF-EB83-B5C6F540B392}"/>
                </a:ext>
              </a:extLst>
            </p:cNvPr>
            <p:cNvCxnSpPr>
              <a:cxnSpLocks/>
            </p:cNvCxnSpPr>
            <p:nvPr/>
          </p:nvCxnSpPr>
          <p:spPr>
            <a:xfrm flipV="1">
              <a:off x="2820136" y="2565068"/>
              <a:ext cx="1587126" cy="161493"/>
            </a:xfrm>
            <a:prstGeom prst="bentConnector3">
              <a:avLst>
                <a:gd name="adj1" fmla="val 60043"/>
              </a:avLst>
            </a:prstGeom>
            <a:ln>
              <a:tailEnd type="triangle"/>
            </a:ln>
          </p:spPr>
          <p:style>
            <a:lnRef idx="1">
              <a:schemeClr val="dk1"/>
            </a:lnRef>
            <a:fillRef idx="0">
              <a:schemeClr val="dk1"/>
            </a:fillRef>
            <a:effectRef idx="0">
              <a:schemeClr val="dk1"/>
            </a:effectRef>
            <a:fontRef idx="minor">
              <a:schemeClr val="tx1"/>
            </a:fontRef>
          </p:style>
        </p:cxnSp>
        <p:cxnSp>
          <p:nvCxnSpPr>
            <p:cNvPr id="60" name="コネクタ: カギ線 79">
              <a:extLst>
                <a:ext uri="{FF2B5EF4-FFF2-40B4-BE49-F238E27FC236}">
                  <a16:creationId xmlns:a16="http://schemas.microsoft.com/office/drawing/2014/main" id="{700A1891-82CB-6564-6E3B-5C862D720F63}"/>
                </a:ext>
              </a:extLst>
            </p:cNvPr>
            <p:cNvCxnSpPr>
              <a:cxnSpLocks/>
            </p:cNvCxnSpPr>
            <p:nvPr/>
          </p:nvCxnSpPr>
          <p:spPr>
            <a:xfrm flipV="1">
              <a:off x="2820136" y="2565068"/>
              <a:ext cx="1587126" cy="713287"/>
            </a:xfrm>
            <a:prstGeom prst="bentConnector3">
              <a:avLst>
                <a:gd name="adj1" fmla="val 60043"/>
              </a:avLst>
            </a:prstGeom>
            <a:ln>
              <a:tailEnd type="triangle"/>
            </a:ln>
          </p:spPr>
          <p:style>
            <a:lnRef idx="1">
              <a:schemeClr val="dk1"/>
            </a:lnRef>
            <a:fillRef idx="0">
              <a:schemeClr val="dk1"/>
            </a:fillRef>
            <a:effectRef idx="0">
              <a:schemeClr val="dk1"/>
            </a:effectRef>
            <a:fontRef idx="minor">
              <a:schemeClr val="tx1"/>
            </a:fontRef>
          </p:style>
        </p:cxnSp>
      </p:grpSp>
      <p:sp>
        <p:nvSpPr>
          <p:cNvPr id="11" name="四角形: メモ 1">
            <a:extLst>
              <a:ext uri="{FF2B5EF4-FFF2-40B4-BE49-F238E27FC236}">
                <a16:creationId xmlns:a16="http://schemas.microsoft.com/office/drawing/2014/main" id="{E71BE7A9-3736-B30E-1542-B4D3646A3D66}"/>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42" name="正方形/長方形 41">
            <a:extLst>
              <a:ext uri="{FF2B5EF4-FFF2-40B4-BE49-F238E27FC236}">
                <a16:creationId xmlns:a16="http://schemas.microsoft.com/office/drawing/2014/main" id="{4155BB78-40BD-CED7-E070-0BC00B16C1AA}"/>
              </a:ext>
            </a:extLst>
          </p:cNvPr>
          <p:cNvSpPr/>
          <p:nvPr/>
        </p:nvSpPr>
        <p:spPr>
          <a:xfrm>
            <a:off x="-1518" y="-2902"/>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5" name="Callout: Line with Border and Accent Bar 39">
            <a:extLst>
              <a:ext uri="{FF2B5EF4-FFF2-40B4-BE49-F238E27FC236}">
                <a16:creationId xmlns:a16="http://schemas.microsoft.com/office/drawing/2014/main" id="{3B6328FE-8886-56A1-0363-C8FCA1424B4D}"/>
              </a:ext>
            </a:extLst>
          </p:cNvPr>
          <p:cNvSpPr/>
          <p:nvPr/>
        </p:nvSpPr>
        <p:spPr>
          <a:xfrm>
            <a:off x="2642329" y="940780"/>
            <a:ext cx="7042614" cy="2468377"/>
          </a:xfrm>
          <a:prstGeom prst="accentBorderCallout1">
            <a:avLst>
              <a:gd name="adj1" fmla="val 26818"/>
              <a:gd name="adj2" fmla="val -2413"/>
              <a:gd name="adj3" fmla="val 48760"/>
              <a:gd name="adj4" fmla="val -11964"/>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dirty="0">
                <a:solidFill>
                  <a:schemeClr val="accent4">
                    <a:lumMod val="75000"/>
                  </a:schemeClr>
                </a:solidFill>
              </a:rPr>
              <a:t>出資者の構成、持ち分比率などを記載してください</a:t>
            </a:r>
          </a:p>
          <a:p>
            <a:pPr marL="285750" indent="-285750">
              <a:buFont typeface="Arial" panose="020B0604020202020204" pitchFamily="34" charset="0"/>
              <a:buChar char="•"/>
            </a:pPr>
            <a:r>
              <a:rPr lang="ja-JP" altLang="en-US" sz="1200" b="1" dirty="0">
                <a:solidFill>
                  <a:schemeClr val="accent4">
                    <a:lumMod val="75000"/>
                  </a:schemeClr>
                </a:solidFill>
              </a:rPr>
              <a:t>スタートアップ企業については、</a:t>
            </a:r>
            <a:r>
              <a:rPr lang="en-US" altLang="ja-JP" sz="1200" b="1" dirty="0">
                <a:solidFill>
                  <a:schemeClr val="accent4">
                    <a:lumMod val="75000"/>
                  </a:schemeClr>
                </a:solidFill>
              </a:rPr>
              <a:t>VC</a:t>
            </a:r>
            <a:r>
              <a:rPr lang="ja-JP" altLang="en-US" sz="1200" b="1" dirty="0">
                <a:solidFill>
                  <a:schemeClr val="accent4">
                    <a:lumMod val="75000"/>
                  </a:schemeClr>
                </a:solidFill>
              </a:rPr>
              <a:t>等又は</a:t>
            </a:r>
            <a:r>
              <a:rPr lang="en-US" altLang="ja-JP" sz="1200" b="1" dirty="0">
                <a:solidFill>
                  <a:schemeClr val="accent4">
                    <a:lumMod val="75000"/>
                  </a:schemeClr>
                </a:solidFill>
              </a:rPr>
              <a:t>CVC</a:t>
            </a:r>
            <a:r>
              <a:rPr lang="ja-JP" altLang="en-US" sz="1200" b="1" dirty="0">
                <a:solidFill>
                  <a:schemeClr val="accent4">
                    <a:lumMod val="75000"/>
                  </a:schemeClr>
                </a:solidFill>
              </a:rPr>
              <a:t>が株主構成に加わっていることがわかるように記載してください</a:t>
            </a:r>
            <a:br>
              <a:rPr lang="en-US" altLang="ja-JP" sz="1200" b="1" dirty="0">
                <a:solidFill>
                  <a:schemeClr val="accent4">
                    <a:lumMod val="75000"/>
                  </a:schemeClr>
                </a:solidFill>
              </a:rPr>
            </a:br>
            <a:r>
              <a:rPr lang="ja-JP" altLang="en-US" sz="1200" b="1" dirty="0">
                <a:solidFill>
                  <a:schemeClr val="accent4">
                    <a:lumMod val="75000"/>
                  </a:schemeClr>
                </a:solidFill>
              </a:rPr>
              <a:t>　</a:t>
            </a:r>
            <a:r>
              <a:rPr lang="en-US" altLang="ja-JP" sz="1200" b="1" dirty="0">
                <a:solidFill>
                  <a:schemeClr val="accent4">
                    <a:lumMod val="75000"/>
                  </a:schemeClr>
                </a:solidFill>
              </a:rPr>
              <a:t>※</a:t>
            </a:r>
            <a:r>
              <a:rPr lang="ja-JP" altLang="en-US" sz="1200" b="1" dirty="0">
                <a:solidFill>
                  <a:schemeClr val="accent4">
                    <a:lumMod val="75000"/>
                  </a:schemeClr>
                </a:solidFill>
              </a:rPr>
              <a:t>スタートアップ企業とは、設立</a:t>
            </a:r>
            <a:r>
              <a:rPr lang="en-US" altLang="ja-JP" sz="1200" b="1" dirty="0">
                <a:solidFill>
                  <a:schemeClr val="accent4">
                    <a:lumMod val="75000"/>
                  </a:schemeClr>
                </a:solidFill>
              </a:rPr>
              <a:t>20</a:t>
            </a:r>
            <a:r>
              <a:rPr lang="ja-JP" altLang="en-US" sz="1200" b="1" dirty="0">
                <a:solidFill>
                  <a:schemeClr val="accent4">
                    <a:lumMod val="75000"/>
                  </a:schemeClr>
                </a:solidFill>
              </a:rPr>
              <a:t>年以内の産業競争力強化法上の中小企業者であり、公募開始日</a:t>
            </a:r>
            <a:br>
              <a:rPr lang="en-US" altLang="ja-JP" sz="1200" b="1" dirty="0">
                <a:solidFill>
                  <a:schemeClr val="accent4">
                    <a:lumMod val="75000"/>
                  </a:schemeClr>
                </a:solidFill>
              </a:rPr>
            </a:br>
            <a:r>
              <a:rPr lang="ja-JP" altLang="en-US" sz="1200" b="1" dirty="0">
                <a:solidFill>
                  <a:schemeClr val="accent4">
                    <a:lumMod val="75000"/>
                  </a:schemeClr>
                </a:solidFill>
              </a:rPr>
              <a:t>　　時点で</a:t>
            </a:r>
            <a:r>
              <a:rPr lang="en-US" altLang="ja-JP" sz="1200" b="1" dirty="0">
                <a:solidFill>
                  <a:schemeClr val="accent4">
                    <a:lumMod val="75000"/>
                  </a:schemeClr>
                </a:solidFill>
              </a:rPr>
              <a:t>VC</a:t>
            </a:r>
            <a:r>
              <a:rPr lang="ja-JP" altLang="en-US" sz="1200" b="1" dirty="0">
                <a:solidFill>
                  <a:schemeClr val="accent4">
                    <a:lumMod val="75000"/>
                  </a:schemeClr>
                </a:solidFill>
              </a:rPr>
              <a:t>等又は</a:t>
            </a:r>
            <a:r>
              <a:rPr lang="en-US" altLang="ja-JP" sz="1200" b="1" dirty="0">
                <a:solidFill>
                  <a:schemeClr val="accent4">
                    <a:lumMod val="75000"/>
                  </a:schemeClr>
                </a:solidFill>
              </a:rPr>
              <a:t>CVC</a:t>
            </a:r>
            <a:r>
              <a:rPr lang="ja-JP" altLang="en-US" sz="1200" b="1" dirty="0">
                <a:solidFill>
                  <a:schemeClr val="accent4">
                    <a:lumMod val="75000"/>
                  </a:schemeClr>
                </a:solidFill>
              </a:rPr>
              <a:t>が株主構成に加わっている者（応募時点で既に上場しているスタートアップに</a:t>
            </a:r>
            <a:br>
              <a:rPr lang="en-US" altLang="ja-JP" sz="1200" b="1" dirty="0">
                <a:solidFill>
                  <a:schemeClr val="accent4">
                    <a:lumMod val="75000"/>
                  </a:schemeClr>
                </a:solidFill>
              </a:rPr>
            </a:br>
            <a:r>
              <a:rPr lang="ja-JP" altLang="en-US" sz="1200" b="1" dirty="0">
                <a:solidFill>
                  <a:schemeClr val="accent4">
                    <a:lumMod val="75000"/>
                  </a:schemeClr>
                </a:solidFill>
              </a:rPr>
              <a:t>　　あっては、上場前に</a:t>
            </a:r>
            <a:r>
              <a:rPr lang="en-US" altLang="ja-JP" sz="1200" b="1" dirty="0">
                <a:solidFill>
                  <a:schemeClr val="accent4">
                    <a:lumMod val="75000"/>
                  </a:schemeClr>
                </a:solidFill>
              </a:rPr>
              <a:t>VC</a:t>
            </a:r>
            <a:r>
              <a:rPr lang="ja-JP" altLang="en-US" sz="1200" b="1" dirty="0">
                <a:solidFill>
                  <a:schemeClr val="accent4">
                    <a:lumMod val="75000"/>
                  </a:schemeClr>
                </a:solidFill>
              </a:rPr>
              <a:t>等又は</a:t>
            </a:r>
            <a:r>
              <a:rPr lang="en-US" altLang="ja-JP" sz="1200" b="1" dirty="0">
                <a:solidFill>
                  <a:schemeClr val="accent4">
                    <a:lumMod val="75000"/>
                  </a:schemeClr>
                </a:solidFill>
              </a:rPr>
              <a:t>CVC</a:t>
            </a:r>
            <a:r>
              <a:rPr lang="ja-JP" altLang="en-US" sz="1200" b="1" dirty="0">
                <a:solidFill>
                  <a:schemeClr val="accent4">
                    <a:lumMod val="75000"/>
                  </a:schemeClr>
                </a:solidFill>
              </a:rPr>
              <a:t>が株主に加わっていた者）です</a:t>
            </a:r>
            <a:br>
              <a:rPr lang="en-US" altLang="ja-JP" sz="1200" b="1" dirty="0">
                <a:solidFill>
                  <a:schemeClr val="accent4">
                    <a:lumMod val="75000"/>
                  </a:schemeClr>
                </a:solidFill>
              </a:rPr>
            </a:br>
            <a:r>
              <a:rPr lang="ja-JP" altLang="en-US" sz="1200" b="1" dirty="0">
                <a:solidFill>
                  <a:schemeClr val="accent4">
                    <a:lumMod val="75000"/>
                  </a:schemeClr>
                </a:solidFill>
              </a:rPr>
              <a:t>　</a:t>
            </a:r>
            <a:r>
              <a:rPr lang="en-US" altLang="ja-JP" sz="1200" b="1" dirty="0">
                <a:solidFill>
                  <a:schemeClr val="accent4">
                    <a:lumMod val="75000"/>
                  </a:schemeClr>
                </a:solidFill>
              </a:rPr>
              <a:t>※</a:t>
            </a:r>
            <a:r>
              <a:rPr lang="ja-JP" altLang="en-US" sz="1200" b="1" dirty="0">
                <a:solidFill>
                  <a:schemeClr val="accent4">
                    <a:lumMod val="75000"/>
                  </a:schemeClr>
                </a:solidFill>
              </a:rPr>
              <a:t>応募企業が単独で上記</a:t>
            </a:r>
            <a:r>
              <a:rPr lang="en-US" altLang="ja-JP" sz="1200" b="1" dirty="0">
                <a:solidFill>
                  <a:schemeClr val="accent4">
                    <a:lumMod val="75000"/>
                  </a:schemeClr>
                </a:solidFill>
              </a:rPr>
              <a:t>VC</a:t>
            </a:r>
            <a:r>
              <a:rPr lang="ja-JP" altLang="en-US" sz="1200" b="1" dirty="0">
                <a:solidFill>
                  <a:schemeClr val="accent4">
                    <a:lumMod val="75000"/>
                  </a:schemeClr>
                </a:solidFill>
              </a:rPr>
              <a:t>等又は</a:t>
            </a:r>
            <a:r>
              <a:rPr lang="en-US" altLang="ja-JP" sz="1200" b="1" dirty="0">
                <a:solidFill>
                  <a:schemeClr val="accent4">
                    <a:lumMod val="75000"/>
                  </a:schemeClr>
                </a:solidFill>
              </a:rPr>
              <a:t>CVC</a:t>
            </a:r>
            <a:r>
              <a:rPr lang="ja-JP" altLang="en-US" sz="1200" b="1" dirty="0">
                <a:solidFill>
                  <a:schemeClr val="accent4">
                    <a:lumMod val="75000"/>
                  </a:schemeClr>
                </a:solidFill>
              </a:rPr>
              <a:t>出資を受けていない場合であっても、経営上一体として事業</a:t>
            </a:r>
            <a:br>
              <a:rPr lang="en-US" altLang="ja-JP" sz="1200" b="1" dirty="0">
                <a:solidFill>
                  <a:schemeClr val="accent4">
                    <a:lumMod val="75000"/>
                  </a:schemeClr>
                </a:solidFill>
              </a:rPr>
            </a:br>
            <a:r>
              <a:rPr lang="ja-JP" altLang="en-US" sz="1200" b="1" dirty="0">
                <a:solidFill>
                  <a:schemeClr val="accent4">
                    <a:lumMod val="75000"/>
                  </a:schemeClr>
                </a:solidFill>
              </a:rPr>
              <a:t>　　運営を行っている親会社等が</a:t>
            </a:r>
            <a:r>
              <a:rPr lang="en-US" altLang="ja-JP" sz="1200" b="1" dirty="0">
                <a:solidFill>
                  <a:schemeClr val="accent4">
                    <a:lumMod val="75000"/>
                  </a:schemeClr>
                </a:solidFill>
              </a:rPr>
              <a:t>VC</a:t>
            </a:r>
            <a:r>
              <a:rPr lang="ja-JP" altLang="en-US" sz="1200" b="1" dirty="0">
                <a:solidFill>
                  <a:schemeClr val="accent4">
                    <a:lumMod val="75000"/>
                  </a:schemeClr>
                </a:solidFill>
              </a:rPr>
              <a:t>等からの出資を受けている場合には、応募企業が当該出資を受けて</a:t>
            </a:r>
            <a:br>
              <a:rPr lang="en-US" altLang="ja-JP" sz="1200" b="1" dirty="0">
                <a:solidFill>
                  <a:schemeClr val="accent4">
                    <a:lumMod val="75000"/>
                  </a:schemeClr>
                </a:solidFill>
              </a:rPr>
            </a:br>
            <a:r>
              <a:rPr lang="ja-JP" altLang="en-US" sz="1200" b="1" dirty="0">
                <a:solidFill>
                  <a:schemeClr val="accent4">
                    <a:lumMod val="75000"/>
                  </a:schemeClr>
                </a:solidFill>
              </a:rPr>
              <a:t>　　いるものと同等に取り扱うことがあります</a:t>
            </a:r>
            <a:br>
              <a:rPr lang="en-US" altLang="ja-JP" sz="1200" b="1" dirty="0">
                <a:solidFill>
                  <a:schemeClr val="accent4">
                    <a:lumMod val="75000"/>
                  </a:schemeClr>
                </a:solidFill>
              </a:rPr>
            </a:br>
            <a:r>
              <a:rPr lang="ja-JP" altLang="en-US" sz="1200" b="1" dirty="0">
                <a:solidFill>
                  <a:schemeClr val="accent4">
                    <a:lumMod val="75000"/>
                  </a:schemeClr>
                </a:solidFill>
              </a:rPr>
              <a:t>　</a:t>
            </a:r>
            <a:r>
              <a:rPr lang="en-US" altLang="ja-JP" sz="1200" b="1" dirty="0">
                <a:solidFill>
                  <a:schemeClr val="accent4">
                    <a:lumMod val="75000"/>
                  </a:schemeClr>
                </a:solidFill>
              </a:rPr>
              <a:t>※</a:t>
            </a:r>
            <a:r>
              <a:rPr lang="ja-JP" altLang="en-US" sz="1200" b="1" dirty="0">
                <a:solidFill>
                  <a:schemeClr val="accent4">
                    <a:lumMod val="75000"/>
                  </a:schemeClr>
                </a:solidFill>
              </a:rPr>
              <a:t>なお、スタートアップ企業については、公募開始日から３年以内に</a:t>
            </a:r>
            <a:r>
              <a:rPr lang="en-US" altLang="ja-JP" sz="1200" b="1" dirty="0">
                <a:solidFill>
                  <a:schemeClr val="accent4">
                    <a:lumMod val="75000"/>
                  </a:schemeClr>
                </a:solidFill>
              </a:rPr>
              <a:t>100</a:t>
            </a:r>
            <a:r>
              <a:rPr lang="ja-JP" altLang="en-US" sz="1200" b="1" dirty="0">
                <a:solidFill>
                  <a:schemeClr val="accent4">
                    <a:lumMod val="75000"/>
                  </a:schemeClr>
                </a:solidFill>
              </a:rPr>
              <a:t>億宣言を実施する見込みが</a:t>
            </a:r>
            <a:br>
              <a:rPr lang="en-US" altLang="ja-JP" sz="1200" b="1" dirty="0">
                <a:solidFill>
                  <a:schemeClr val="accent4">
                    <a:lumMod val="75000"/>
                  </a:schemeClr>
                </a:solidFill>
              </a:rPr>
            </a:br>
            <a:r>
              <a:rPr lang="ja-JP" altLang="en-US" sz="1200" b="1" dirty="0">
                <a:solidFill>
                  <a:schemeClr val="accent4">
                    <a:lumMod val="75000"/>
                  </a:schemeClr>
                </a:solidFill>
              </a:rPr>
              <a:t>　　ある場合は、賃上げ要件の基準率を</a:t>
            </a:r>
            <a:r>
              <a:rPr lang="en-US" altLang="ja-JP" sz="1200" b="1" dirty="0">
                <a:solidFill>
                  <a:schemeClr val="accent4">
                    <a:lumMod val="75000"/>
                  </a:schemeClr>
                </a:solidFill>
              </a:rPr>
              <a:t>4.5%</a:t>
            </a:r>
            <a:r>
              <a:rPr lang="ja-JP" altLang="en-US" sz="1200" b="1" dirty="0">
                <a:solidFill>
                  <a:schemeClr val="accent4">
                    <a:lumMod val="75000"/>
                  </a:schemeClr>
                </a:solidFill>
              </a:rPr>
              <a:t>とします</a:t>
            </a:r>
          </a:p>
        </p:txBody>
      </p:sp>
      <p:sp>
        <p:nvSpPr>
          <p:cNvPr id="46" name="Callout: Line with Border and Accent Bar 21">
            <a:extLst>
              <a:ext uri="{FF2B5EF4-FFF2-40B4-BE49-F238E27FC236}">
                <a16:creationId xmlns:a16="http://schemas.microsoft.com/office/drawing/2014/main" id="{4F00B231-2B50-6638-6421-433FED5ECD65}"/>
              </a:ext>
            </a:extLst>
          </p:cNvPr>
          <p:cNvSpPr/>
          <p:nvPr/>
        </p:nvSpPr>
        <p:spPr>
          <a:xfrm flipH="1">
            <a:off x="2666649" y="3978277"/>
            <a:ext cx="5094678" cy="513382"/>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buFont typeface="Arial" panose="020B0604020202020204" pitchFamily="34" charset="0"/>
              <a:buChar char="•"/>
            </a:pPr>
            <a:r>
              <a:rPr lang="ja-JP" altLang="en-US" sz="1200" b="1">
                <a:solidFill>
                  <a:schemeClr val="accent4">
                    <a:lumMod val="75000"/>
                  </a:schemeClr>
                </a:solidFill>
              </a:rPr>
              <a:t>コンソーシアム形式の場合は、事業者ごとにスライドを複製し記入してください</a:t>
            </a:r>
          </a:p>
        </p:txBody>
      </p:sp>
    </p:spTree>
    <p:extLst>
      <p:ext uri="{BB962C8B-B14F-4D97-AF65-F5344CB8AC3E}">
        <p14:creationId xmlns:p14="http://schemas.microsoft.com/office/powerpoint/2010/main" val="26504295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7A091A-CE36-44D7-4731-71DC3476252A}"/>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1F9BD84E-4452-9072-61D8-CE8B8E8A8DC6}"/>
              </a:ext>
            </a:extLst>
          </p:cNvPr>
          <p:cNvGraphicFramePr>
            <a:graphicFrameLocks/>
          </p:cNvGraphicFramePr>
          <p:nvPr>
            <p:custDataLst>
              <p:tags r:id="rId1"/>
            </p:custDataLst>
            <p:extLst>
              <p:ext uri="{D42A27DB-BD31-4B8C-83A1-F6EECF244321}">
                <p14:modId xmlns:p14="http://schemas.microsoft.com/office/powerpoint/2010/main" val="10415156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1F9BD84E-4452-9072-61D8-CE8B8E8A8DC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001ED6B1-E437-037C-34C2-E72D2619B30F}"/>
              </a:ext>
            </a:extLst>
          </p:cNvPr>
          <p:cNvSpPr>
            <a:spLocks noGrp="1"/>
          </p:cNvSpPr>
          <p:nvPr>
            <p:ph type="title"/>
          </p:nvPr>
        </p:nvSpPr>
        <p:spPr>
          <a:xfrm>
            <a:off x="201000" y="259200"/>
            <a:ext cx="9504000" cy="591203"/>
          </a:xfrm>
        </p:spPr>
        <p:txBody>
          <a:bodyPr vert="horz"/>
          <a:lstStyle/>
          <a:p>
            <a:endParaRPr lang="ja-JP" altLang="en-US"/>
          </a:p>
        </p:txBody>
      </p:sp>
      <p:sp>
        <p:nvSpPr>
          <p:cNvPr id="68" name="Text Placeholder 67">
            <a:extLst>
              <a:ext uri="{FF2B5EF4-FFF2-40B4-BE49-F238E27FC236}">
                <a16:creationId xmlns:a16="http://schemas.microsoft.com/office/drawing/2014/main" id="{6556EA6F-2869-69E5-B041-8BAB2BF0F46E}"/>
              </a:ext>
            </a:extLst>
          </p:cNvPr>
          <p:cNvSpPr>
            <a:spLocks noGrp="1"/>
          </p:cNvSpPr>
          <p:nvPr>
            <p:ph type="body" sz="quarter" idx="12"/>
          </p:nvPr>
        </p:nvSpPr>
        <p:spPr/>
        <p:txBody>
          <a:bodyPr/>
          <a:lstStyle/>
          <a:p>
            <a:r>
              <a:rPr lang="ja-JP" altLang="en-US" dirty="0"/>
              <a:t>①経営力（エ）資金計画</a:t>
            </a:r>
          </a:p>
        </p:txBody>
      </p:sp>
      <p:sp>
        <p:nvSpPr>
          <p:cNvPr id="18" name="四角形: メモ 1">
            <a:extLst>
              <a:ext uri="{FF2B5EF4-FFF2-40B4-BE49-F238E27FC236}">
                <a16:creationId xmlns:a16="http://schemas.microsoft.com/office/drawing/2014/main" id="{483A01B7-D21F-1F4E-10EE-A1B34AD43498}"/>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5" name="四角形: メモ 1">
            <a:extLst>
              <a:ext uri="{FF2B5EF4-FFF2-40B4-BE49-F238E27FC236}">
                <a16:creationId xmlns:a16="http://schemas.microsoft.com/office/drawing/2014/main" id="{77FF2F24-2557-7F5C-9405-572FD4D5874E}"/>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37148" rIns="72000" bIns="37148" numCol="1" spcCol="0" rtlCol="0" fromWordArt="0" anchor="t"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grpSp>
        <p:nvGrpSpPr>
          <p:cNvPr id="7" name="RectangleWithLineGroup">
            <a:extLst>
              <a:ext uri="{FF2B5EF4-FFF2-40B4-BE49-F238E27FC236}">
                <a16:creationId xmlns:a16="http://schemas.microsoft.com/office/drawing/2014/main" id="{997220EA-2269-B8F1-92B4-1C908D4EA15A}"/>
              </a:ext>
            </a:extLst>
          </p:cNvPr>
          <p:cNvGrpSpPr/>
          <p:nvPr/>
        </p:nvGrpSpPr>
        <p:grpSpPr>
          <a:xfrm>
            <a:off x="381000" y="914400"/>
            <a:ext cx="9144000" cy="380480"/>
            <a:chOff x="2073603" y="1702803"/>
            <a:chExt cx="2160003" cy="360000"/>
          </a:xfrm>
          <a:noFill/>
        </p:grpSpPr>
        <p:sp>
          <p:nvSpPr>
            <p:cNvPr id="14" name="Rectangle 62">
              <a:extLst>
                <a:ext uri="{FF2B5EF4-FFF2-40B4-BE49-F238E27FC236}">
                  <a16:creationId xmlns:a16="http://schemas.microsoft.com/office/drawing/2014/main" id="{6361B912-C3D4-4968-DFAB-B06E15A34FFE}"/>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本補助事業に係る資金調達のスケジュール（グレー網掛け：補助事業実施期間）</a:t>
              </a:r>
            </a:p>
          </p:txBody>
        </p:sp>
        <p:cxnSp>
          <p:nvCxnSpPr>
            <p:cNvPr id="16" name="Straight Connector 63">
              <a:extLst>
                <a:ext uri="{FF2B5EF4-FFF2-40B4-BE49-F238E27FC236}">
                  <a16:creationId xmlns:a16="http://schemas.microsoft.com/office/drawing/2014/main" id="{46224FE5-5AC8-F650-3E39-637F54E94D1C}"/>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7" name="正方形/長方形 46">
            <a:extLst>
              <a:ext uri="{FF2B5EF4-FFF2-40B4-BE49-F238E27FC236}">
                <a16:creationId xmlns:a16="http://schemas.microsoft.com/office/drawing/2014/main" id="{D6690AD8-5A44-45D1-F7E0-4439F8697EF8}"/>
              </a:ext>
            </a:extLst>
          </p:cNvPr>
          <p:cNvSpPr/>
          <p:nvPr/>
        </p:nvSpPr>
        <p:spPr>
          <a:xfrm>
            <a:off x="6744614" y="801190"/>
            <a:ext cx="2870386" cy="491189"/>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事業費：</a:t>
            </a:r>
            <a:r>
              <a:rPr kumimoji="1" lang="ja-JP" altLang="en-US" sz="105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 ○</a:t>
            </a:r>
            <a:r>
              <a:rPr kumimoji="1" lang="en-US" altLang="ja-JP"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 ○ ○ </a:t>
            </a:r>
            <a:r>
              <a:rPr kumimoji="1" lang="ja-JP" altLang="en-US"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Wingdings" panose="05000000000000000000" pitchFamily="2" charset="2"/>
              </a:rPr>
              <a:t>（百万円）</a:t>
            </a:r>
            <a:endParaRPr kumimoji="1" lang="en-US" altLang="ja-JP"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Wingdings" panose="05000000000000000000" pitchFamily="2" charset="2"/>
            </a:endParaRPr>
          </a:p>
          <a:p>
            <a:pPr marL="0" marR="0" lvl="0" indent="0" algn="l" defTabSz="742950" rtl="0" eaLnBrk="1" fontAlgn="auto" latinLnBrk="0" hangingPunct="1">
              <a:lnSpc>
                <a:spcPct val="100000"/>
              </a:lnSpc>
              <a:spcBef>
                <a:spcPts val="0"/>
              </a:spcBef>
              <a:spcAft>
                <a:spcPts val="0"/>
              </a:spcAft>
              <a:buClrTx/>
              <a:buSzTx/>
              <a:buFontTx/>
              <a:buNone/>
              <a:tabLst/>
              <a:defRPr/>
            </a:pPr>
            <a:r>
              <a:rPr kumimoji="1" lang="zh-TW" altLang="en-US"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Wingdings" panose="05000000000000000000" pitchFamily="2" charset="2"/>
              </a:rPr>
              <a:t>補助金交付申請額</a:t>
            </a:r>
            <a:r>
              <a:rPr kumimoji="1" lang="ja-JP" altLang="en-US"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Wingdings" panose="05000000000000000000" pitchFamily="2" charset="2"/>
              </a:rPr>
              <a:t>：</a:t>
            </a:r>
            <a:r>
              <a:rPr kumimoji="1" lang="ja-JP" altLang="en-US" sz="105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a:t>
            </a:r>
            <a:r>
              <a:rPr kumimoji="1" lang="en-US" altLang="ja-JP"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a:t>
            </a:r>
            <a:r>
              <a:rPr kumimoji="1" lang="ja-JP" altLang="en-US"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Wingdings" panose="05000000000000000000" pitchFamily="2" charset="2"/>
              </a:rPr>
              <a:t>（百万円）</a:t>
            </a:r>
            <a:endParaRPr kumimoji="1" lang="en-US" altLang="ja-JP"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9" name="Rectangle: Folded Corner 3">
            <a:extLst>
              <a:ext uri="{FF2B5EF4-FFF2-40B4-BE49-F238E27FC236}">
                <a16:creationId xmlns:a16="http://schemas.microsoft.com/office/drawing/2014/main" id="{40F1F769-45E0-0FC8-80D5-2983F6316A3F}"/>
              </a:ext>
            </a:extLst>
          </p:cNvPr>
          <p:cNvSpPr/>
          <p:nvPr/>
        </p:nvSpPr>
        <p:spPr>
          <a:xfrm>
            <a:off x="208731" y="4472940"/>
            <a:ext cx="9496269" cy="1983752"/>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財務課題に基づく資金調達手法の検討経緯や、資金面でのリスク管理の方法・考え方について記載してください。</a:t>
            </a:r>
            <a:endParaRPr kumimoji="1" lang="en-US" altLang="ja-JP" sz="120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a:defRPr/>
            </a:pPr>
            <a:r>
              <a:rPr kumimoji="1" lang="ja-JP" altLang="en-US" sz="1200" b="0" i="0" u="none" strike="noStrike" kern="1200" cap="none" spc="0" normalizeH="0" baseline="0" noProof="0" dirty="0">
                <a:ln>
                  <a:noFill/>
                </a:ln>
                <a:solidFill>
                  <a:srgbClr val="000F78"/>
                </a:solidFill>
                <a:effectLst/>
                <a:uLnTx/>
                <a:uFillTx/>
                <a:latin typeface="Yu Gothic UI"/>
                <a:ea typeface="Yu Gothic UI"/>
                <a:sym typeface="Yu Gothic UI" panose="020B0500000000000000" pitchFamily="50" charset="-128"/>
              </a:rPr>
              <a:t>例）</a:t>
            </a:r>
            <a:r>
              <a:rPr lang="ja-JP" sz="1200" dirty="0">
                <a:solidFill>
                  <a:srgbClr val="000F78"/>
                </a:solidFill>
                <a:ea typeface="+mn-lt"/>
                <a:cs typeface="+mn-lt"/>
                <a:sym typeface="Yu Gothic UI" panose="020B0500000000000000" pitchFamily="50" charset="-128"/>
              </a:rPr>
              <a:t>本補助事業の実施にあたっては、資金調達環境（市況、金利相場等）に応じて、金融機関からの借入</a:t>
            </a:r>
            <a:r>
              <a:rPr lang="ja-JP" altLang="en-US" sz="1200" dirty="0">
                <a:solidFill>
                  <a:srgbClr val="000F78"/>
                </a:solidFill>
                <a:ea typeface="+mn-lt"/>
                <a:cs typeface="+mn-lt"/>
                <a:sym typeface="Yu Gothic UI" panose="020B0500000000000000" pitchFamily="50" charset="-128"/>
              </a:rPr>
              <a:t>及び</a:t>
            </a:r>
            <a:r>
              <a:rPr lang="ja-JP" sz="1200" dirty="0">
                <a:solidFill>
                  <a:srgbClr val="000F78"/>
                </a:solidFill>
                <a:ea typeface="+mn-lt"/>
                <a:cs typeface="+mn-lt"/>
                <a:sym typeface="Yu Gothic UI" panose="020B0500000000000000" pitchFamily="50" charset="-128"/>
              </a:rPr>
              <a:t>第三者割当増資を主とする増資によって設備投資資金を調達することとしている。</a:t>
            </a:r>
          </a:p>
          <a:p>
            <a:pPr>
              <a:defRPr/>
            </a:pPr>
            <a:endParaRPr lang="ja-JP" altLang="en-US" sz="900" dirty="0">
              <a:solidFill>
                <a:srgbClr val="000F78"/>
              </a:solidFill>
              <a:ea typeface="+mn-lt"/>
              <a:cs typeface="+mn-lt"/>
              <a:sym typeface="Yu Gothic UI" panose="020B0500000000000000" pitchFamily="50" charset="-128"/>
            </a:endParaRPr>
          </a:p>
          <a:p>
            <a:pPr>
              <a:defRPr/>
            </a:pPr>
            <a:r>
              <a:rPr lang="ja-JP" sz="1200" dirty="0">
                <a:solidFill>
                  <a:srgbClr val="000F78"/>
                </a:solidFill>
                <a:ea typeface="+mn-lt"/>
                <a:cs typeface="+mn-lt"/>
                <a:sym typeface="Yu Gothic UI" panose="020B0500000000000000" pitchFamily="50" charset="-128"/>
              </a:rPr>
              <a:t>設備投資資金については、</a:t>
            </a:r>
            <a:r>
              <a:rPr lang="ja-JP" altLang="en-US" sz="1200" dirty="0">
                <a:solidFill>
                  <a:srgbClr val="000F78"/>
                </a:solidFill>
                <a:ea typeface="+mn-lt"/>
                <a:cs typeface="+mn-lt"/>
                <a:sym typeface="Yu Gothic UI" panose="020B0500000000000000" pitchFamily="50" charset="-128"/>
              </a:rPr>
              <a:t>自己資金の活用及び○○銀行からの長期借入（○年を想定）によって、約○○億円を調達する計画である。また、さらに約○○億円については、○○を引き受け先とする第三者割当増資による増資によって対応する方針であり、残りの約○○億円を本補助金によって補う想定</a:t>
            </a:r>
            <a:br>
              <a:rPr lang="en-US" altLang="ja-JP" sz="1200" dirty="0">
                <a:solidFill>
                  <a:srgbClr val="000F78"/>
                </a:solidFill>
                <a:ea typeface="+mn-lt"/>
                <a:cs typeface="+mn-lt"/>
                <a:sym typeface="Yu Gothic UI" panose="020B0500000000000000" pitchFamily="50" charset="-128"/>
              </a:rPr>
            </a:br>
            <a:r>
              <a:rPr lang="ja-JP" altLang="en-US" sz="1200" dirty="0">
                <a:solidFill>
                  <a:srgbClr val="000F78"/>
                </a:solidFill>
                <a:ea typeface="+mn-lt"/>
                <a:cs typeface="+mn-lt"/>
                <a:sym typeface="Yu Gothic UI" panose="020B0500000000000000" pitchFamily="50" charset="-128"/>
              </a:rPr>
              <a:t>である。</a:t>
            </a:r>
            <a:endParaRPr lang="en-US" altLang="ja-JP" sz="1200" dirty="0">
              <a:solidFill>
                <a:srgbClr val="000F78"/>
              </a:solidFill>
              <a:ea typeface="+mn-lt"/>
              <a:cs typeface="+mn-lt"/>
              <a:sym typeface="Yu Gothic UI" panose="020B0500000000000000" pitchFamily="50" charset="-128"/>
            </a:endParaRPr>
          </a:p>
          <a:p>
            <a:pPr>
              <a:defRPr/>
            </a:pPr>
            <a:endParaRPr lang="ja-JP" altLang="en-US" sz="900" dirty="0">
              <a:solidFill>
                <a:srgbClr val="000F78"/>
              </a:solidFill>
              <a:ea typeface="+mn-lt"/>
              <a:cs typeface="+mn-lt"/>
              <a:sym typeface="Yu Gothic UI" panose="020B0500000000000000" pitchFamily="50" charset="-128"/>
            </a:endParaRPr>
          </a:p>
          <a:p>
            <a:pPr>
              <a:defRPr/>
            </a:pPr>
            <a:r>
              <a:rPr lang="ja-JP" sz="1200" dirty="0">
                <a:solidFill>
                  <a:srgbClr val="000F78"/>
                </a:solidFill>
                <a:ea typeface="+mn-lt"/>
                <a:cs typeface="+mn-lt"/>
                <a:sym typeface="Yu Gothic UI" panose="020B0500000000000000" pitchFamily="50" charset="-128"/>
              </a:rPr>
              <a:t>また、運転資金調達については、金融機関からの短期借入とは別に、○○銀行を含む○○行との間で計○○億円（○○年度分）のコミットメント枠を設定しており、本事業実施期間についても同等のコミットメント枠を設定する計画である。</a:t>
            </a:r>
            <a:endParaRPr lang="ja-JP" dirty="0">
              <a:sym typeface="Yu Gothic UI" panose="020B0500000000000000" pitchFamily="50" charset="-128"/>
            </a:endParaRPr>
          </a:p>
        </p:txBody>
      </p:sp>
      <p:graphicFrame>
        <p:nvGraphicFramePr>
          <p:cNvPr id="20" name="表 19">
            <a:extLst>
              <a:ext uri="{FF2B5EF4-FFF2-40B4-BE49-F238E27FC236}">
                <a16:creationId xmlns:a16="http://schemas.microsoft.com/office/drawing/2014/main" id="{FE9DE105-B749-0D7B-AFDD-4E0A62F3658F}"/>
              </a:ext>
            </a:extLst>
          </p:cNvPr>
          <p:cNvGraphicFramePr>
            <a:graphicFrameLocks noGrp="1"/>
          </p:cNvGraphicFramePr>
          <p:nvPr>
            <p:extLst>
              <p:ext uri="{D42A27DB-BD31-4B8C-83A1-F6EECF244321}">
                <p14:modId xmlns:p14="http://schemas.microsoft.com/office/powerpoint/2010/main" val="2587317180"/>
              </p:ext>
            </p:extLst>
          </p:nvPr>
        </p:nvGraphicFramePr>
        <p:xfrm>
          <a:off x="197867" y="1374240"/>
          <a:ext cx="9516981" cy="3108960"/>
        </p:xfrm>
        <a:graphic>
          <a:graphicData uri="http://schemas.openxmlformats.org/drawingml/2006/table">
            <a:tbl>
              <a:tblPr firstRow="1" bandRow="1">
                <a:tableStyleId>{5C22544A-7EE6-4342-B048-85BDC9FD1C3A}</a:tableStyleId>
              </a:tblPr>
              <a:tblGrid>
                <a:gridCol w="2024633">
                  <a:extLst>
                    <a:ext uri="{9D8B030D-6E8A-4147-A177-3AD203B41FA5}">
                      <a16:colId xmlns:a16="http://schemas.microsoft.com/office/drawing/2014/main" val="259237659"/>
                    </a:ext>
                  </a:extLst>
                </a:gridCol>
                <a:gridCol w="882650">
                  <a:extLst>
                    <a:ext uri="{9D8B030D-6E8A-4147-A177-3AD203B41FA5}">
                      <a16:colId xmlns:a16="http://schemas.microsoft.com/office/drawing/2014/main" val="3886253793"/>
                    </a:ext>
                  </a:extLst>
                </a:gridCol>
                <a:gridCol w="882650">
                  <a:extLst>
                    <a:ext uri="{9D8B030D-6E8A-4147-A177-3AD203B41FA5}">
                      <a16:colId xmlns:a16="http://schemas.microsoft.com/office/drawing/2014/main" val="63052591"/>
                    </a:ext>
                  </a:extLst>
                </a:gridCol>
                <a:gridCol w="882650">
                  <a:extLst>
                    <a:ext uri="{9D8B030D-6E8A-4147-A177-3AD203B41FA5}">
                      <a16:colId xmlns:a16="http://schemas.microsoft.com/office/drawing/2014/main" val="1137934210"/>
                    </a:ext>
                  </a:extLst>
                </a:gridCol>
                <a:gridCol w="882650">
                  <a:extLst>
                    <a:ext uri="{9D8B030D-6E8A-4147-A177-3AD203B41FA5}">
                      <a16:colId xmlns:a16="http://schemas.microsoft.com/office/drawing/2014/main" val="2151482561"/>
                    </a:ext>
                  </a:extLst>
                </a:gridCol>
                <a:gridCol w="882650">
                  <a:extLst>
                    <a:ext uri="{9D8B030D-6E8A-4147-A177-3AD203B41FA5}">
                      <a16:colId xmlns:a16="http://schemas.microsoft.com/office/drawing/2014/main" val="2248077553"/>
                    </a:ext>
                  </a:extLst>
                </a:gridCol>
                <a:gridCol w="882650">
                  <a:extLst>
                    <a:ext uri="{9D8B030D-6E8A-4147-A177-3AD203B41FA5}">
                      <a16:colId xmlns:a16="http://schemas.microsoft.com/office/drawing/2014/main" val="2203466769"/>
                    </a:ext>
                  </a:extLst>
                </a:gridCol>
                <a:gridCol w="882650">
                  <a:extLst>
                    <a:ext uri="{9D8B030D-6E8A-4147-A177-3AD203B41FA5}">
                      <a16:colId xmlns:a16="http://schemas.microsoft.com/office/drawing/2014/main" val="4109554166"/>
                    </a:ext>
                  </a:extLst>
                </a:gridCol>
                <a:gridCol w="882650">
                  <a:extLst>
                    <a:ext uri="{9D8B030D-6E8A-4147-A177-3AD203B41FA5}">
                      <a16:colId xmlns:a16="http://schemas.microsoft.com/office/drawing/2014/main" val="1813551702"/>
                    </a:ext>
                  </a:extLst>
                </a:gridCol>
                <a:gridCol w="431148">
                  <a:extLst>
                    <a:ext uri="{9D8B030D-6E8A-4147-A177-3AD203B41FA5}">
                      <a16:colId xmlns:a16="http://schemas.microsoft.com/office/drawing/2014/main" val="3071762906"/>
                    </a:ext>
                  </a:extLst>
                </a:gridCol>
              </a:tblGrid>
              <a:tr h="14340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資金計画</a:t>
                      </a:r>
                      <a:endParaRPr lang="en-US" altLang="ja-JP" sz="105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a:r>
                        <a:rPr kumimoji="1" lang="en-US" altLang="ja-JP" sz="1050">
                          <a:solidFill>
                            <a:schemeClr val="tx1"/>
                          </a:solidFill>
                        </a:rPr>
                        <a:t>2026</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solidFill>
                            <a:schemeClr val="tx1"/>
                          </a:solidFill>
                        </a:rPr>
                        <a:t>2027</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solidFill>
                            <a:schemeClr val="tx1"/>
                          </a:solidFill>
                        </a:rPr>
                        <a:t>2028</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solidFill>
                            <a:schemeClr val="tx1"/>
                          </a:solidFill>
                        </a:rPr>
                        <a:t>2029</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solidFill>
                            <a:schemeClr val="tx1"/>
                          </a:solidFill>
                        </a:rPr>
                        <a:t>2030</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solidFill>
                            <a:schemeClr val="tx1"/>
                          </a:solidFill>
                        </a:rPr>
                        <a:t>2031</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solidFill>
                            <a:schemeClr val="tx1"/>
                          </a:solidFill>
                        </a:rPr>
                        <a:t>2032</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solidFill>
                            <a:schemeClr val="tx1"/>
                          </a:solidFill>
                        </a:rPr>
                        <a:t>2033</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solidFill>
                            <a:schemeClr val="tx1"/>
                          </a:solidFill>
                        </a:rPr>
                        <a:t>…</a:t>
                      </a:r>
                      <a:endParaRPr kumimoji="1" lang="ja-JP" altLang="en-US"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637484814"/>
                  </a:ext>
                </a:extLst>
              </a:tr>
              <a:tr h="372600">
                <a:tc>
                  <a:txBody>
                    <a:bodyPr/>
                    <a:lstStyle/>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・資金調達手法：自己資金</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・金額： ○○○ </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Wingdings" panose="05000000000000000000" pitchFamily="2" charset="2"/>
                        </a:rPr>
                        <a:t>（百万円</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a:t>
                      </a:r>
                    </a:p>
                  </a:txBody>
                  <a:tcPr>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rgbClr val="F2F2F2"/>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2013983333"/>
                  </a:ext>
                </a:extLst>
              </a:tr>
              <a:tr h="360000">
                <a:tc>
                  <a:txBody>
                    <a:bodyPr/>
                    <a:lstStyle/>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・資金調達手法：銀行借入</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・調達先： ○○銀行</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・金額： ○○○ </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Wingdings" panose="05000000000000000000" pitchFamily="2" charset="2"/>
                        </a:rPr>
                        <a:t>（百万円</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a:t>
                      </a:r>
                    </a:p>
                  </a:txBody>
                  <a:tcPr>
                    <a:solidFill>
                      <a:schemeClr val="accent3">
                        <a:lumMod val="20000"/>
                        <a:lumOff val="80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solidFill>
                      <a:srgbClr val="F2F2F2"/>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extLst>
                  <a:ext uri="{0D108BD9-81ED-4DB2-BD59-A6C34878D82A}">
                    <a16:rowId xmlns:a16="http://schemas.microsoft.com/office/drawing/2014/main" val="3028043919"/>
                  </a:ext>
                </a:extLst>
              </a:tr>
              <a:tr h="387840">
                <a:tc>
                  <a:txBody>
                    <a:bodyPr/>
                    <a:lstStyle/>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・資金調達手法：増資</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・調達先： ○○株式会社</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・金額： ○○○ </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Wingdings" panose="05000000000000000000" pitchFamily="2" charset="2"/>
                        </a:rPr>
                        <a:t>（百万円</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a:t>
                      </a:r>
                    </a:p>
                  </a:txBody>
                  <a:tcPr>
                    <a:solidFill>
                      <a:schemeClr val="accent3">
                        <a:lumMod val="20000"/>
                        <a:lumOff val="80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lnB w="9525" cap="flat" cmpd="sng" algn="ctr">
                      <a:solidFill>
                        <a:schemeClr val="bg1"/>
                      </a:solidFill>
                      <a:prstDash val="solid"/>
                      <a:round/>
                      <a:headEnd type="none" w="med" len="med"/>
                      <a:tailEnd type="none" w="med" len="med"/>
                    </a:lnB>
                    <a:solidFill>
                      <a:schemeClr val="bg1">
                        <a:lumMod val="85000"/>
                      </a:schemeClr>
                    </a:solidFill>
                  </a:tcPr>
                </a:tc>
                <a:tc>
                  <a:txBody>
                    <a:bodyPr/>
                    <a:lstStyle/>
                    <a:p>
                      <a:endParaRPr kumimoji="1" lang="ja-JP" altLang="en-US"/>
                    </a:p>
                  </a:txBody>
                  <a:tcPr>
                    <a:lnB w="9525" cap="flat" cmpd="sng" algn="ctr">
                      <a:solidFill>
                        <a:schemeClr val="bg1"/>
                      </a:solidFill>
                      <a:prstDash val="solid"/>
                      <a:round/>
                      <a:headEnd type="none" w="med" len="med"/>
                      <a:tailEnd type="none" w="med" len="med"/>
                    </a:lnB>
                    <a:solidFill>
                      <a:srgbClr val="F2F2F2"/>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extLst>
                  <a:ext uri="{0D108BD9-81ED-4DB2-BD59-A6C34878D82A}">
                    <a16:rowId xmlns:a16="http://schemas.microsoft.com/office/drawing/2014/main" val="1381222560"/>
                  </a:ext>
                </a:extLst>
              </a:tr>
              <a:tr h="360000">
                <a:tc>
                  <a:txBody>
                    <a:bodyPr/>
                    <a:lstStyle/>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・資金調達手法：資本性劣後ローン（メザニンファイナンス）</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・調達先：○○銀行</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・金額： ○○ </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Wingdings" panose="05000000000000000000" pitchFamily="2" charset="2"/>
                        </a:rPr>
                        <a:t>（百万円</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a:t>
                      </a:r>
                    </a:p>
                  </a:txBody>
                  <a:tcPr>
                    <a:solidFill>
                      <a:schemeClr val="accent3">
                        <a:lumMod val="20000"/>
                        <a:lumOff val="80000"/>
                      </a:schemeClr>
                    </a:solidFill>
                  </a:tcPr>
                </a:tc>
                <a:tc>
                  <a:txBody>
                    <a:bodyPr/>
                    <a:lstStyle/>
                    <a:p>
                      <a:endParaRPr kumimoji="1" lang="ja-JP" altLang="en-US" dirty="0"/>
                    </a:p>
                  </a:txBody>
                  <a:tcPr>
                    <a:solidFill>
                      <a:schemeClr val="bg1">
                        <a:lumMod val="85000"/>
                      </a:schemeClr>
                    </a:solidFill>
                  </a:tcPr>
                </a:tc>
                <a:tc>
                  <a:txBody>
                    <a:bodyPr/>
                    <a:lstStyle/>
                    <a:p>
                      <a:endParaRPr kumimoji="1" lang="ja-JP" altLang="en-US" dirty="0"/>
                    </a:p>
                  </a:txBody>
                  <a:tcPr>
                    <a:solidFill>
                      <a:schemeClr val="bg1">
                        <a:lumMod val="85000"/>
                      </a:schemeClr>
                    </a:solidFill>
                  </a:tcPr>
                </a:tc>
                <a:tc>
                  <a:txBody>
                    <a:bodyPr/>
                    <a:lstStyle/>
                    <a:p>
                      <a:endParaRPr kumimoji="1" lang="ja-JP" altLang="en-US"/>
                    </a:p>
                  </a:txBody>
                  <a:tcPr>
                    <a:lnT w="9525" cap="flat" cmpd="sng" algn="ctr">
                      <a:solidFill>
                        <a:schemeClr val="bg1"/>
                      </a:solidFill>
                      <a:prstDash val="solid"/>
                      <a:round/>
                      <a:headEnd type="none" w="med" len="med"/>
                      <a:tailEnd type="none" w="med" len="med"/>
                    </a:lnT>
                    <a:solidFill>
                      <a:schemeClr val="bg1">
                        <a:lumMod val="85000"/>
                      </a:schemeClr>
                    </a:solidFill>
                  </a:tcPr>
                </a:tc>
                <a:tc>
                  <a:txBody>
                    <a:bodyPr/>
                    <a:lstStyle/>
                    <a:p>
                      <a:endParaRPr kumimoji="1" lang="ja-JP" altLang="en-US"/>
                    </a:p>
                  </a:txBody>
                  <a:tcPr>
                    <a:lnT w="9525" cap="flat" cmpd="sng" algn="ctr">
                      <a:solidFill>
                        <a:schemeClr val="bg1"/>
                      </a:solidFill>
                      <a:prstDash val="solid"/>
                      <a:round/>
                      <a:headEnd type="none" w="med" len="med"/>
                      <a:tailEnd type="none" w="med" len="med"/>
                    </a:lnT>
                    <a:solidFill>
                      <a:srgbClr val="F2F2F2"/>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extLst>
                  <a:ext uri="{0D108BD9-81ED-4DB2-BD59-A6C34878D82A}">
                    <a16:rowId xmlns:a16="http://schemas.microsoft.com/office/drawing/2014/main" val="1984398392"/>
                  </a:ext>
                </a:extLst>
              </a:tr>
              <a:tr h="360000">
                <a:tc>
                  <a:txBody>
                    <a:bodyPr/>
                    <a:lstStyle/>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・資金調達手法：</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・調達先：</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・金額： ○○ </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Wingdings" panose="05000000000000000000" pitchFamily="2" charset="2"/>
                        </a:rPr>
                        <a:t>（百万円</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a:t>
                      </a:r>
                    </a:p>
                  </a:txBody>
                  <a:tcPr>
                    <a:solidFill>
                      <a:schemeClr val="accent3">
                        <a:lumMod val="20000"/>
                        <a:lumOff val="80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solidFill>
                      <a:srgbClr val="F2F2F2"/>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dirty="0"/>
                    </a:p>
                  </a:txBody>
                  <a:tcPr>
                    <a:solidFill>
                      <a:schemeClr val="bg1">
                        <a:lumMod val="95000"/>
                      </a:schemeClr>
                    </a:solidFill>
                  </a:tcPr>
                </a:tc>
                <a:extLst>
                  <a:ext uri="{0D108BD9-81ED-4DB2-BD59-A6C34878D82A}">
                    <a16:rowId xmlns:a16="http://schemas.microsoft.com/office/drawing/2014/main" val="137452621"/>
                  </a:ext>
                </a:extLst>
              </a:tr>
            </a:tbl>
          </a:graphicData>
        </a:graphic>
      </p:graphicFrame>
      <p:sp>
        <p:nvSpPr>
          <p:cNvPr id="21" name="矢印: 右 20">
            <a:extLst>
              <a:ext uri="{FF2B5EF4-FFF2-40B4-BE49-F238E27FC236}">
                <a16:creationId xmlns:a16="http://schemas.microsoft.com/office/drawing/2014/main" id="{22D3FCFD-9A1F-1F22-101D-FEA24739411B}"/>
              </a:ext>
            </a:extLst>
          </p:cNvPr>
          <p:cNvSpPr/>
          <p:nvPr/>
        </p:nvSpPr>
        <p:spPr>
          <a:xfrm>
            <a:off x="2679696" y="2152256"/>
            <a:ext cx="2947594" cy="341420"/>
          </a:xfrm>
          <a:prstGeom prst="rightArrow">
            <a:avLst>
              <a:gd name="adj1" fmla="val 60713"/>
              <a:gd name="adj2" fmla="val 50000"/>
            </a:avLst>
          </a:prstGeom>
          <a:solidFill>
            <a:schemeClr val="accent3">
              <a:lumMod val="40000"/>
              <a:lumOff val="60000"/>
            </a:schemeClr>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借入期間（○年間）</a:t>
            </a:r>
          </a:p>
        </p:txBody>
      </p:sp>
      <p:sp>
        <p:nvSpPr>
          <p:cNvPr id="22" name="星: 5 pt 21">
            <a:extLst>
              <a:ext uri="{FF2B5EF4-FFF2-40B4-BE49-F238E27FC236}">
                <a16:creationId xmlns:a16="http://schemas.microsoft.com/office/drawing/2014/main" id="{F4F791B3-8D37-9B16-B952-4B4F1921320B}"/>
              </a:ext>
            </a:extLst>
          </p:cNvPr>
          <p:cNvSpPr/>
          <p:nvPr/>
        </p:nvSpPr>
        <p:spPr>
          <a:xfrm>
            <a:off x="3098568" y="2737199"/>
            <a:ext cx="293143" cy="280314"/>
          </a:xfrm>
          <a:prstGeom prst="star5">
            <a:avLst/>
          </a:prstGeom>
          <a:solidFill>
            <a:schemeClr val="accent2"/>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ja-JP" altLang="en-US" sz="1000" b="1" i="0" u="none" strike="noStrike" kern="1200" cap="none" spc="0" normalizeH="0" baseline="0" noProof="0">
              <a:ln>
                <a:noFill/>
              </a:ln>
              <a:solidFill>
                <a:srgbClr val="000000"/>
              </a:solidFill>
              <a:effectLst/>
              <a:uLnTx/>
              <a:uFillTx/>
              <a:latin typeface="Yu Gothic UI"/>
              <a:ea typeface="Yu Gothic UI"/>
              <a:cs typeface="+mn-cs"/>
            </a:endParaRPr>
          </a:p>
        </p:txBody>
      </p:sp>
      <p:sp>
        <p:nvSpPr>
          <p:cNvPr id="23" name="矢印: 右 22">
            <a:extLst>
              <a:ext uri="{FF2B5EF4-FFF2-40B4-BE49-F238E27FC236}">
                <a16:creationId xmlns:a16="http://schemas.microsoft.com/office/drawing/2014/main" id="{482CD719-F7DD-D76B-AA5E-CD232EE124C5}"/>
              </a:ext>
            </a:extLst>
          </p:cNvPr>
          <p:cNvSpPr/>
          <p:nvPr/>
        </p:nvSpPr>
        <p:spPr>
          <a:xfrm>
            <a:off x="4221805" y="3284505"/>
            <a:ext cx="5393196" cy="341420"/>
          </a:xfrm>
          <a:prstGeom prst="rightArrow">
            <a:avLst>
              <a:gd name="adj1" fmla="val 60713"/>
              <a:gd name="adj2" fmla="val 50000"/>
            </a:avLst>
          </a:prstGeom>
          <a:solidFill>
            <a:schemeClr val="accent3">
              <a:lumMod val="40000"/>
              <a:lumOff val="60000"/>
            </a:schemeClr>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○○期間（○年間）</a:t>
            </a:r>
          </a:p>
        </p:txBody>
      </p:sp>
      <p:sp>
        <p:nvSpPr>
          <p:cNvPr id="25" name="星: 5 pt 24">
            <a:extLst>
              <a:ext uri="{FF2B5EF4-FFF2-40B4-BE49-F238E27FC236}">
                <a16:creationId xmlns:a16="http://schemas.microsoft.com/office/drawing/2014/main" id="{34BD6BF3-E5FE-4E3F-D336-EC52A71A19B9}"/>
              </a:ext>
            </a:extLst>
          </p:cNvPr>
          <p:cNvSpPr/>
          <p:nvPr/>
        </p:nvSpPr>
        <p:spPr>
          <a:xfrm>
            <a:off x="2412623" y="1675360"/>
            <a:ext cx="293143" cy="280314"/>
          </a:xfrm>
          <a:prstGeom prst="star5">
            <a:avLst/>
          </a:prstGeom>
          <a:solidFill>
            <a:schemeClr val="accent2"/>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ja-JP" altLang="en-US" sz="1000" b="1" i="0" u="none" strike="noStrike" kern="1200" cap="none" spc="0" normalizeH="0" baseline="0" noProof="0">
              <a:ln>
                <a:noFill/>
              </a:ln>
              <a:solidFill>
                <a:srgbClr val="000000"/>
              </a:solidFill>
              <a:effectLst/>
              <a:uLnTx/>
              <a:uFillTx/>
              <a:latin typeface="Yu Gothic UI"/>
              <a:ea typeface="Yu Gothic UI"/>
              <a:cs typeface="+mn-cs"/>
            </a:endParaRPr>
          </a:p>
        </p:txBody>
      </p:sp>
      <p:sp>
        <p:nvSpPr>
          <p:cNvPr id="9" name="正方形/長方形 8">
            <a:extLst>
              <a:ext uri="{FF2B5EF4-FFF2-40B4-BE49-F238E27FC236}">
                <a16:creationId xmlns:a16="http://schemas.microsoft.com/office/drawing/2014/main" id="{5E6252CE-4C65-660A-2BD0-79AA2F539B0F}"/>
              </a:ext>
            </a:extLst>
          </p:cNvPr>
          <p:cNvSpPr/>
          <p:nvPr/>
        </p:nvSpPr>
        <p:spPr>
          <a:xfrm>
            <a:off x="0" y="0"/>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2" name="Callout: Line with Border and Accent Bar 2">
            <a:extLst>
              <a:ext uri="{FF2B5EF4-FFF2-40B4-BE49-F238E27FC236}">
                <a16:creationId xmlns:a16="http://schemas.microsoft.com/office/drawing/2014/main" id="{3DCBDEF7-B68E-6F8C-FE14-1EB77633DA2E}"/>
              </a:ext>
            </a:extLst>
          </p:cNvPr>
          <p:cNvSpPr/>
          <p:nvPr/>
        </p:nvSpPr>
        <p:spPr>
          <a:xfrm>
            <a:off x="6232117" y="2371411"/>
            <a:ext cx="3342468" cy="872125"/>
          </a:xfrm>
          <a:prstGeom prst="accentBorderCallout1">
            <a:avLst>
              <a:gd name="adj1" fmla="val 26818"/>
              <a:gd name="adj2" fmla="val -2413"/>
              <a:gd name="adj3" fmla="val -4411"/>
              <a:gd name="adj4" fmla="val -17956"/>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dirty="0">
                <a:solidFill>
                  <a:schemeClr val="accent4">
                    <a:lumMod val="75000"/>
                  </a:schemeClr>
                </a:solidFill>
              </a:rPr>
              <a:t>借入については、借入実行日から最終償還日までの期間を矢印で記入してください</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コンソーシアム形式の場合は、事業者ごとにスライドを複製し記入してください</a:t>
            </a:r>
            <a:endParaRPr lang="en-US" altLang="ja-JP" sz="1200" b="1" dirty="0">
              <a:solidFill>
                <a:schemeClr val="accent4">
                  <a:lumMod val="75000"/>
                </a:schemeClr>
              </a:solidFill>
            </a:endParaRPr>
          </a:p>
        </p:txBody>
      </p:sp>
      <p:sp>
        <p:nvSpPr>
          <p:cNvPr id="13" name="Callout: Line with Border and Accent Bar 2">
            <a:extLst>
              <a:ext uri="{FF2B5EF4-FFF2-40B4-BE49-F238E27FC236}">
                <a16:creationId xmlns:a16="http://schemas.microsoft.com/office/drawing/2014/main" id="{2D7F091C-9521-44D5-2423-12842DE0839A}"/>
              </a:ext>
            </a:extLst>
          </p:cNvPr>
          <p:cNvSpPr/>
          <p:nvPr/>
        </p:nvSpPr>
        <p:spPr>
          <a:xfrm>
            <a:off x="3643073" y="3738616"/>
            <a:ext cx="4418064" cy="600733"/>
          </a:xfrm>
          <a:prstGeom prst="accentBorderCallout1">
            <a:avLst>
              <a:gd name="adj1" fmla="val 26818"/>
              <a:gd name="adj2" fmla="val -2413"/>
              <a:gd name="adj3" fmla="val 27960"/>
              <a:gd name="adj4" fmla="val -49468"/>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171450" indent="-171450">
              <a:buFont typeface="Arial" panose="020B0604020202020204" pitchFamily="34" charset="0"/>
              <a:buChar char="•"/>
            </a:pPr>
            <a:r>
              <a:rPr lang="ja-JP" altLang="en-US" sz="1200" b="1" dirty="0">
                <a:solidFill>
                  <a:schemeClr val="accent4">
                    <a:lumMod val="75000"/>
                  </a:schemeClr>
                </a:solidFill>
              </a:rPr>
              <a:t>表の全体について、様式２「②補助事業情報」の「■資金調達計画」と整合を取ってください</a:t>
            </a:r>
            <a:endParaRPr lang="en-US" altLang="ja-JP" sz="1200" b="1" dirty="0">
              <a:solidFill>
                <a:schemeClr val="accent4">
                  <a:lumMod val="75000"/>
                </a:schemeClr>
              </a:solidFill>
            </a:endParaRPr>
          </a:p>
          <a:p>
            <a:pPr marL="171450" indent="-171450">
              <a:buFont typeface="Arial" panose="020B0604020202020204" pitchFamily="34" charset="0"/>
              <a:buChar char="•"/>
            </a:pPr>
            <a:r>
              <a:rPr lang="ja-JP" altLang="en-US" sz="1200" b="1" dirty="0">
                <a:solidFill>
                  <a:schemeClr val="accent4">
                    <a:lumMod val="75000"/>
                  </a:schemeClr>
                </a:solidFill>
              </a:rPr>
              <a:t>調達先が複数にわたる場合、</a:t>
            </a:r>
            <a:r>
              <a:rPr lang="ja-JP" altLang="ja-JP" sz="1200" b="1" dirty="0">
                <a:solidFill>
                  <a:schemeClr val="accent4">
                    <a:lumMod val="75000"/>
                  </a:schemeClr>
                </a:solidFill>
              </a:rPr>
              <a:t>全ての調達先を記載してください</a:t>
            </a:r>
          </a:p>
        </p:txBody>
      </p:sp>
      <p:sp>
        <p:nvSpPr>
          <p:cNvPr id="2" name="Callout: Line with Border and Accent Bar 2">
            <a:extLst>
              <a:ext uri="{FF2B5EF4-FFF2-40B4-BE49-F238E27FC236}">
                <a16:creationId xmlns:a16="http://schemas.microsoft.com/office/drawing/2014/main" id="{B4BDECE8-6F92-674A-E594-591D42FF5725}"/>
              </a:ext>
            </a:extLst>
          </p:cNvPr>
          <p:cNvSpPr/>
          <p:nvPr/>
        </p:nvSpPr>
        <p:spPr>
          <a:xfrm>
            <a:off x="6232117" y="1714399"/>
            <a:ext cx="3342468" cy="453411"/>
          </a:xfrm>
          <a:prstGeom prst="accentBorderCallout1">
            <a:avLst>
              <a:gd name="adj1" fmla="val 26818"/>
              <a:gd name="adj2" fmla="val -2413"/>
              <a:gd name="adj3" fmla="val -21217"/>
              <a:gd name="adj4" fmla="val -18146"/>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必要に応じて、表頭（年）は変更いただいて構いません</a:t>
            </a:r>
            <a:endParaRPr lang="en-US" altLang="ja-JP" sz="1200" b="1">
              <a:solidFill>
                <a:schemeClr val="accent4">
                  <a:lumMod val="75000"/>
                </a:schemeClr>
              </a:solidFill>
            </a:endParaRPr>
          </a:p>
        </p:txBody>
      </p:sp>
      <p:sp>
        <p:nvSpPr>
          <p:cNvPr id="10" name="Callout: Line with Border and Accent Bar 2">
            <a:extLst>
              <a:ext uri="{FF2B5EF4-FFF2-40B4-BE49-F238E27FC236}">
                <a16:creationId xmlns:a16="http://schemas.microsoft.com/office/drawing/2014/main" id="{6EC6D2EF-BC4C-BD5F-9B13-21313819CB9D}"/>
              </a:ext>
            </a:extLst>
          </p:cNvPr>
          <p:cNvSpPr/>
          <p:nvPr/>
        </p:nvSpPr>
        <p:spPr>
          <a:xfrm>
            <a:off x="3742915" y="322752"/>
            <a:ext cx="2772789" cy="619523"/>
          </a:xfrm>
          <a:prstGeom prst="accentBorderCallout1">
            <a:avLst>
              <a:gd name="adj1" fmla="val 26818"/>
              <a:gd name="adj2" fmla="val -2413"/>
              <a:gd name="adj3" fmla="val 229192"/>
              <a:gd name="adj4" fmla="val -41624"/>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自己資金、あるいは増資による資金調達については、★を記入してください</a:t>
            </a:r>
            <a:endParaRPr lang="en-US" altLang="ja-JP" sz="1200" b="1">
              <a:solidFill>
                <a:schemeClr val="accent4">
                  <a:lumMod val="75000"/>
                </a:schemeClr>
              </a:solidFill>
            </a:endParaRPr>
          </a:p>
        </p:txBody>
      </p:sp>
    </p:spTree>
    <p:extLst>
      <p:ext uri="{BB962C8B-B14F-4D97-AF65-F5344CB8AC3E}">
        <p14:creationId xmlns:p14="http://schemas.microsoft.com/office/powerpoint/2010/main" val="13762893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277" imgH="277" progId="TCLayout.ActiveDocument.1">
                  <p:embed/>
                </p:oleObj>
              </mc:Choice>
              <mc:Fallback>
                <p:oleObj name="think-cellスライド"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1" name="Text Placeholder 2">
            <a:hlinkClick r:id="rId15" action="ppaction://hlinksldjump"/>
            <a:extLst>
              <a:ext uri="{FF2B5EF4-FFF2-40B4-BE49-F238E27FC236}">
                <a16:creationId xmlns:a16="http://schemas.microsoft.com/office/drawing/2014/main" id="{9ECBBB76-94E7-F152-144F-868BB7493768}"/>
              </a:ext>
            </a:extLst>
          </p:cNvPr>
          <p:cNvSpPr>
            <a:spLocks/>
          </p:cNvSpPr>
          <p:nvPr>
            <p:custDataLst>
              <p:tags r:id="rId2"/>
            </p:custDataLst>
          </p:nvPr>
        </p:nvSpPr>
        <p:spPr bwMode="auto">
          <a:xfrm>
            <a:off x="1752600" y="2041525"/>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2" name="Text Placeholder 2">
            <a:extLst>
              <a:ext uri="{FF2B5EF4-FFF2-40B4-BE49-F238E27FC236}">
                <a16:creationId xmlns:a16="http://schemas.microsoft.com/office/drawing/2014/main" id="{AAF6724B-1C39-6508-A029-F05BD6894996}"/>
              </a:ext>
            </a:extLst>
          </p:cNvPr>
          <p:cNvSpPr>
            <a:spLocks/>
          </p:cNvSpPr>
          <p:nvPr>
            <p:custDataLst>
              <p:tags r:id="rId3"/>
            </p:custDataLst>
          </p:nvPr>
        </p:nvSpPr>
        <p:spPr bwMode="auto">
          <a:xfrm>
            <a:off x="1752600" y="2366963"/>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6" action="ppaction://hlinksldjump"/>
            <a:extLst>
              <a:ext uri="{FF2B5EF4-FFF2-40B4-BE49-F238E27FC236}">
                <a16:creationId xmlns:a16="http://schemas.microsoft.com/office/drawing/2014/main" id="{3BA1C38A-2390-F691-9BAD-6D18A5A05DB6}"/>
              </a:ext>
            </a:extLst>
          </p:cNvPr>
          <p:cNvSpPr>
            <a:spLocks/>
          </p:cNvSpPr>
          <p:nvPr>
            <p:custDataLst>
              <p:tags r:id="rId4"/>
            </p:custDataLst>
          </p:nvPr>
        </p:nvSpPr>
        <p:spPr bwMode="auto">
          <a:xfrm>
            <a:off x="1752600" y="2774951"/>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（ア）市場の成長性</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7" action="ppaction://hlinksldjump"/>
            <a:extLst>
              <a:ext uri="{FF2B5EF4-FFF2-40B4-BE49-F238E27FC236}">
                <a16:creationId xmlns:a16="http://schemas.microsoft.com/office/drawing/2014/main" id="{FA98BFAC-2C80-5B7D-5D44-6E11EB0F4BCC}"/>
              </a:ext>
            </a:extLst>
          </p:cNvPr>
          <p:cNvSpPr>
            <a:spLocks/>
          </p:cNvSpPr>
          <p:nvPr>
            <p:custDataLst>
              <p:tags r:id="rId5"/>
            </p:custDataLst>
          </p:nvPr>
        </p:nvSpPr>
        <p:spPr bwMode="auto">
          <a:xfrm>
            <a:off x="1752600" y="3128963"/>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（イ）競合他社との差別化</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Text Placeholder 2">
            <a:hlinkClick r:id="rId18" action="ppaction://hlinksldjump"/>
            <a:extLst>
              <a:ext uri="{FF2B5EF4-FFF2-40B4-BE49-F238E27FC236}">
                <a16:creationId xmlns:a16="http://schemas.microsoft.com/office/drawing/2014/main" id="{0A3088C2-B933-4850-2DF4-FDBD4D439D2B}"/>
              </a:ext>
            </a:extLst>
          </p:cNvPr>
          <p:cNvSpPr>
            <a:spLocks/>
          </p:cNvSpPr>
          <p:nvPr>
            <p:custDataLst>
              <p:tags r:id="rId6"/>
            </p:custDataLst>
          </p:nvPr>
        </p:nvSpPr>
        <p:spPr bwMode="auto">
          <a:xfrm>
            <a:off x="1752600" y="3484563"/>
            <a:ext cx="6477000" cy="354013"/>
          </a:xfrm>
          <a:prstGeom prst="rect">
            <a:avLst/>
          </a:prstGeom>
          <a:solidFill>
            <a:schemeClr val="accent1"/>
          </a:solidFill>
          <a:ln w="381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（ウ）労働生産性向上</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Text Placeholder 2">
            <a:hlinkClick r:id="rId19" action="ppaction://hlinksldjump"/>
            <a:extLst>
              <a:ext uri="{FF2B5EF4-FFF2-40B4-BE49-F238E27FC236}">
                <a16:creationId xmlns:a16="http://schemas.microsoft.com/office/drawing/2014/main" id="{F9912D1C-C9F8-0C8A-FC1E-07DA65562BB5}"/>
              </a:ext>
            </a:extLst>
          </p:cNvPr>
          <p:cNvSpPr>
            <a:spLocks/>
          </p:cNvSpPr>
          <p:nvPr>
            <p:custDataLst>
              <p:tags r:id="rId7"/>
            </p:custDataLst>
          </p:nvPr>
        </p:nvSpPr>
        <p:spPr bwMode="auto">
          <a:xfrm>
            <a:off x="1752600" y="3838575"/>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2550"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7" name="Text Placeholder 2">
            <a:hlinkClick r:id="" action="ppaction://noaction"/>
            <a:extLst>
              <a:ext uri="{FF2B5EF4-FFF2-40B4-BE49-F238E27FC236}">
                <a16:creationId xmlns:a16="http://schemas.microsoft.com/office/drawing/2014/main" id="{F0B25F49-2CF0-7EBD-18D3-96DF70D36E75}"/>
              </a:ext>
            </a:extLst>
          </p:cNvPr>
          <p:cNvSpPr>
            <a:spLocks/>
          </p:cNvSpPr>
          <p:nvPr>
            <p:custDataLst>
              <p:tags r:id="rId8"/>
            </p:custDataLst>
          </p:nvPr>
        </p:nvSpPr>
        <p:spPr bwMode="auto">
          <a:xfrm>
            <a:off x="1752600" y="4205288"/>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8" name="Text Placeholder 2">
            <a:hlinkClick r:id="rId20" action="ppaction://hlinksldjump"/>
            <a:extLst>
              <a:ext uri="{FF2B5EF4-FFF2-40B4-BE49-F238E27FC236}">
                <a16:creationId xmlns:a16="http://schemas.microsoft.com/office/drawing/2014/main" id="{DFF642F0-45B9-0BC2-B501-E21AF6C1EF75}"/>
              </a:ext>
            </a:extLst>
          </p:cNvPr>
          <p:cNvSpPr>
            <a:spLocks/>
          </p:cNvSpPr>
          <p:nvPr>
            <p:custDataLst>
              <p:tags r:id="rId9"/>
            </p:custDataLst>
          </p:nvPr>
        </p:nvSpPr>
        <p:spPr bwMode="auto">
          <a:xfrm>
            <a:off x="1752600" y="4530725"/>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20" action="ppaction://hlinksldjump"/>
            <a:extLst>
              <a:ext uri="{FF2B5EF4-FFF2-40B4-BE49-F238E27FC236}">
                <a16:creationId xmlns:a16="http://schemas.microsoft.com/office/drawing/2014/main" id="{93C1BA58-4B78-DF41-94DD-6C552777366E}"/>
              </a:ext>
            </a:extLst>
          </p:cNvPr>
          <p:cNvSpPr>
            <a:spLocks/>
          </p:cNvSpPr>
          <p:nvPr>
            <p:custDataLst>
              <p:tags r:id="rId10"/>
            </p:custDataLst>
          </p:nvPr>
        </p:nvSpPr>
        <p:spPr bwMode="auto">
          <a:xfrm>
            <a:off x="1752600" y="4839712"/>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0" name="正方形/長方形 9">
            <a:extLst>
              <a:ext uri="{FF2B5EF4-FFF2-40B4-BE49-F238E27FC236}">
                <a16:creationId xmlns:a16="http://schemas.microsoft.com/office/drawing/2014/main" id="{0D168732-E4C9-C6DE-CE8A-C2E75A7EA5F6}"/>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247404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47FE5-E7EF-068F-CE36-8011C3B6FAD8}"/>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98776CD5-A54E-7317-9B6F-7DF8AD81197C}"/>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277" imgH="277" progId="TCLayout.ActiveDocument.1">
                  <p:embed/>
                </p:oleObj>
              </mc:Choice>
              <mc:Fallback>
                <p:oleObj name="think-cellスライド" r:id="rId13" imgW="277" imgH="277" progId="TCLayout.ActiveDocument.1">
                  <p:embed/>
                  <p:pic>
                    <p:nvPicPr>
                      <p:cNvPr id="6" name="think-cell data - do not delete" hidden="1">
                        <a:extLst>
                          <a:ext uri="{FF2B5EF4-FFF2-40B4-BE49-F238E27FC236}">
                            <a16:creationId xmlns:a16="http://schemas.microsoft.com/office/drawing/2014/main" id="{98776CD5-A54E-7317-9B6F-7DF8AD81197C}"/>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40153D9-A153-0DD5-B117-D106DA9CF415}"/>
              </a:ext>
            </a:extLst>
          </p:cNvPr>
          <p:cNvSpPr>
            <a:spLocks noGrp="1"/>
          </p:cNvSpPr>
          <p:nvPr>
            <p:ph type="title"/>
          </p:nvPr>
        </p:nvSpPr>
        <p:spPr/>
        <p:txBody>
          <a:bodyPr vert="horz"/>
          <a:lstStyle/>
          <a:p>
            <a:r>
              <a:rPr kumimoji="1" lang="ja-JP" altLang="en-US"/>
              <a:t>目次</a:t>
            </a:r>
          </a:p>
        </p:txBody>
      </p:sp>
      <p:sp>
        <p:nvSpPr>
          <p:cNvPr id="30" name="Text Placeholder 2">
            <a:hlinkClick r:id="rId15" action="ppaction://hlinksldjump"/>
            <a:extLst>
              <a:ext uri="{FF2B5EF4-FFF2-40B4-BE49-F238E27FC236}">
                <a16:creationId xmlns:a16="http://schemas.microsoft.com/office/drawing/2014/main" id="{37B8EA4D-4633-EEF4-0043-F737BEC2638D}"/>
              </a:ext>
            </a:extLst>
          </p:cNvPr>
          <p:cNvSpPr>
            <a:spLocks/>
          </p:cNvSpPr>
          <p:nvPr>
            <p:custDataLst>
              <p:tags r:id="rId2"/>
            </p:custDataLst>
          </p:nvPr>
        </p:nvSpPr>
        <p:spPr bwMode="auto">
          <a:xfrm>
            <a:off x="1752600" y="211296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1" name="Text Placeholder 2">
            <a:hlinkClick r:id="rId16" action="ppaction://hlinksldjump"/>
            <a:extLst>
              <a:ext uri="{FF2B5EF4-FFF2-40B4-BE49-F238E27FC236}">
                <a16:creationId xmlns:a16="http://schemas.microsoft.com/office/drawing/2014/main" id="{4EB477D7-3E58-7C1B-38F1-372A57A60397}"/>
              </a:ext>
            </a:extLst>
          </p:cNvPr>
          <p:cNvSpPr>
            <a:spLocks/>
          </p:cNvSpPr>
          <p:nvPr>
            <p:custDataLst>
              <p:tags r:id="rId3"/>
            </p:custDataLst>
          </p:nvPr>
        </p:nvSpPr>
        <p:spPr bwMode="auto">
          <a:xfrm>
            <a:off x="1752600" y="243840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extLst>
              <a:ext uri="{FF2B5EF4-FFF2-40B4-BE49-F238E27FC236}">
                <a16:creationId xmlns:a16="http://schemas.microsoft.com/office/drawing/2014/main" id="{5A48C2BC-DC00-709C-5958-E68ED3F57F36}"/>
              </a:ext>
            </a:extLst>
          </p:cNvPr>
          <p:cNvSpPr>
            <a:spLocks/>
          </p:cNvSpPr>
          <p:nvPr>
            <p:custDataLst>
              <p:tags r:id="rId4"/>
            </p:custDataLst>
          </p:nvPr>
        </p:nvSpPr>
        <p:spPr bwMode="auto">
          <a:xfrm>
            <a:off x="1752600" y="2844800"/>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（ア）市場の成長性</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7" action="ppaction://hlinksldjump"/>
            <a:extLst>
              <a:ext uri="{FF2B5EF4-FFF2-40B4-BE49-F238E27FC236}">
                <a16:creationId xmlns:a16="http://schemas.microsoft.com/office/drawing/2014/main" id="{C45CF700-0CF7-399F-179E-E9E9A4729AD3}"/>
              </a:ext>
            </a:extLst>
          </p:cNvPr>
          <p:cNvSpPr>
            <a:spLocks/>
          </p:cNvSpPr>
          <p:nvPr>
            <p:custDataLst>
              <p:tags r:id="rId5"/>
            </p:custDataLst>
          </p:nvPr>
        </p:nvSpPr>
        <p:spPr bwMode="auto">
          <a:xfrm>
            <a:off x="1752600" y="3200400"/>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（イ）競合他社との差別化</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Text Placeholder 2">
            <a:hlinkClick r:id="rId18" action="ppaction://hlinksldjump"/>
            <a:extLst>
              <a:ext uri="{FF2B5EF4-FFF2-40B4-BE49-F238E27FC236}">
                <a16:creationId xmlns:a16="http://schemas.microsoft.com/office/drawing/2014/main" id="{5E6A20A3-D71F-CBFB-5B54-F05324A78C34}"/>
              </a:ext>
            </a:extLst>
          </p:cNvPr>
          <p:cNvSpPr>
            <a:spLocks/>
          </p:cNvSpPr>
          <p:nvPr>
            <p:custDataLst>
              <p:tags r:id="rId6"/>
            </p:custDataLst>
          </p:nvPr>
        </p:nvSpPr>
        <p:spPr bwMode="auto">
          <a:xfrm>
            <a:off x="1752600" y="3519489"/>
            <a:ext cx="6477000" cy="2889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6513"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（ウ）労働生産性向上</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Text Placeholder 2">
            <a:hlinkClick r:id="rId19" action="ppaction://hlinksldjump"/>
            <a:extLst>
              <a:ext uri="{FF2B5EF4-FFF2-40B4-BE49-F238E27FC236}">
                <a16:creationId xmlns:a16="http://schemas.microsoft.com/office/drawing/2014/main" id="{7E08F4B5-303D-AEAB-C364-D8373306F6F3}"/>
              </a:ext>
            </a:extLst>
          </p:cNvPr>
          <p:cNvSpPr>
            <a:spLocks/>
          </p:cNvSpPr>
          <p:nvPr>
            <p:custDataLst>
              <p:tags r:id="rId7"/>
            </p:custDataLst>
          </p:nvPr>
        </p:nvSpPr>
        <p:spPr bwMode="auto">
          <a:xfrm>
            <a:off x="1752600" y="38084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Text Placeholder 2">
            <a:hlinkClick r:id="" action="ppaction://noaction"/>
            <a:extLst>
              <a:ext uri="{FF2B5EF4-FFF2-40B4-BE49-F238E27FC236}">
                <a16:creationId xmlns:a16="http://schemas.microsoft.com/office/drawing/2014/main" id="{500F5114-415D-FB5B-7516-EF6495064470}"/>
              </a:ext>
            </a:extLst>
          </p:cNvPr>
          <p:cNvSpPr>
            <a:spLocks/>
          </p:cNvSpPr>
          <p:nvPr>
            <p:custDataLst>
              <p:tags r:id="rId8"/>
            </p:custDataLst>
          </p:nvPr>
        </p:nvSpPr>
        <p:spPr bwMode="auto">
          <a:xfrm>
            <a:off x="1752600" y="4133850"/>
            <a:ext cx="6477000" cy="327025"/>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6" name="Text Placeholder 2">
            <a:hlinkClick r:id="rId20" action="ppaction://hlinksldjump"/>
            <a:extLst>
              <a:ext uri="{FF2B5EF4-FFF2-40B4-BE49-F238E27FC236}">
                <a16:creationId xmlns:a16="http://schemas.microsoft.com/office/drawing/2014/main" id="{0FAE2523-0106-BE48-ABA0-1F8DA6EF7F42}"/>
              </a:ext>
            </a:extLst>
          </p:cNvPr>
          <p:cNvSpPr>
            <a:spLocks/>
          </p:cNvSpPr>
          <p:nvPr>
            <p:custDataLst>
              <p:tags r:id="rId9"/>
            </p:custDataLst>
          </p:nvPr>
        </p:nvSpPr>
        <p:spPr bwMode="auto">
          <a:xfrm>
            <a:off x="1752600" y="4433168"/>
            <a:ext cx="6477000" cy="28416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0" action="ppaction://hlinksldjump"/>
            <a:extLst>
              <a:ext uri="{FF2B5EF4-FFF2-40B4-BE49-F238E27FC236}">
                <a16:creationId xmlns:a16="http://schemas.microsoft.com/office/drawing/2014/main" id="{C31C51FD-A87B-76C7-E4C3-4DA86CE98411}"/>
              </a:ext>
            </a:extLst>
          </p:cNvPr>
          <p:cNvSpPr>
            <a:spLocks/>
          </p:cNvSpPr>
          <p:nvPr>
            <p:custDataLst>
              <p:tags r:id="rId10"/>
            </p:custDataLst>
          </p:nvPr>
        </p:nvSpPr>
        <p:spPr bwMode="auto">
          <a:xfrm>
            <a:off x="1752600" y="4728878"/>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0" name="正方形/長方形 9">
            <a:extLst>
              <a:ext uri="{FF2B5EF4-FFF2-40B4-BE49-F238E27FC236}">
                <a16:creationId xmlns:a16="http://schemas.microsoft.com/office/drawing/2014/main" id="{A41173B3-05B7-72F7-2BA6-CE2BA007CA8C}"/>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914726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FA9B651-4133-CF2B-3D04-368A51CB7415}"/>
              </a:ext>
            </a:extLst>
          </p:cNvPr>
          <p:cNvGraphicFramePr>
            <a:graphicFrameLocks/>
          </p:cNvGraphicFramePr>
          <p:nvPr>
            <p:custDataLst>
              <p:tags r:id="rId1"/>
            </p:custDataLst>
            <p:extLst>
              <p:ext uri="{D42A27DB-BD31-4B8C-83A1-F6EECF244321}">
                <p14:modId xmlns:p14="http://schemas.microsoft.com/office/powerpoint/2010/main" val="4143827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3" name="think-cell data - do not delete" hidden="1">
                        <a:extLst>
                          <a:ext uri="{FF2B5EF4-FFF2-40B4-BE49-F238E27FC236}">
                            <a16:creationId xmlns:a16="http://schemas.microsoft.com/office/drawing/2014/main" id="{8FA9B651-4133-CF2B-3D04-368A51CB74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 name="図 4">
            <a:extLst>
              <a:ext uri="{FF2B5EF4-FFF2-40B4-BE49-F238E27FC236}">
                <a16:creationId xmlns:a16="http://schemas.microsoft.com/office/drawing/2014/main" id="{8E4492D2-275E-F5C1-2344-CE0C92D63A9C}"/>
              </a:ext>
            </a:extLst>
          </p:cNvPr>
          <p:cNvPicPr>
            <a:picLocks noChangeAspect="1"/>
          </p:cNvPicPr>
          <p:nvPr/>
        </p:nvPicPr>
        <p:blipFill>
          <a:blip r:embed="rId6"/>
          <a:stretch>
            <a:fillRect/>
          </a:stretch>
        </p:blipFill>
        <p:spPr>
          <a:xfrm>
            <a:off x="381000" y="1523579"/>
            <a:ext cx="9144000" cy="1680835"/>
          </a:xfrm>
          <a:prstGeom prst="rect">
            <a:avLst/>
          </a:prstGeom>
        </p:spPr>
      </p:pic>
      <p:sp>
        <p:nvSpPr>
          <p:cNvPr id="2" name="Title 1">
            <a:extLst>
              <a:ext uri="{FF2B5EF4-FFF2-40B4-BE49-F238E27FC236}">
                <a16:creationId xmlns:a16="http://schemas.microsoft.com/office/drawing/2014/main" id="{70903AB5-B977-5862-FCE7-9E8C7BC907F3}"/>
              </a:ext>
            </a:extLst>
          </p:cNvPr>
          <p:cNvSpPr>
            <a:spLocks noGrp="1"/>
          </p:cNvSpPr>
          <p:nvPr>
            <p:ph type="title"/>
          </p:nvPr>
        </p:nvSpPr>
        <p:spPr/>
        <p:txBody>
          <a:bodyPr vert="horz"/>
          <a:lstStyle/>
          <a:p>
            <a:endParaRPr kumimoji="1" lang="ja-JP" altLang="en-US"/>
          </a:p>
        </p:txBody>
      </p:sp>
      <p:sp>
        <p:nvSpPr>
          <p:cNvPr id="7" name="Text Placeholder 6">
            <a:extLst>
              <a:ext uri="{FF2B5EF4-FFF2-40B4-BE49-F238E27FC236}">
                <a16:creationId xmlns:a16="http://schemas.microsoft.com/office/drawing/2014/main" id="{18F54CB0-895D-880E-FB54-6727D475D402}"/>
              </a:ext>
            </a:extLst>
          </p:cNvPr>
          <p:cNvSpPr>
            <a:spLocks noGrp="1"/>
          </p:cNvSpPr>
          <p:nvPr>
            <p:ph type="body" sz="quarter" idx="12"/>
          </p:nvPr>
        </p:nvSpPr>
        <p:spPr/>
        <p:txBody>
          <a:bodyPr/>
          <a:lstStyle/>
          <a:p>
            <a:r>
              <a:rPr lang="ja-JP" altLang="en-US"/>
              <a:t>②先進性・成長性（ア）市場の成長性</a:t>
            </a:r>
          </a:p>
        </p:txBody>
      </p:sp>
      <p:grpSp>
        <p:nvGrpSpPr>
          <p:cNvPr id="23" name="RectangleWithLineGroup">
            <a:extLst>
              <a:ext uri="{FF2B5EF4-FFF2-40B4-BE49-F238E27FC236}">
                <a16:creationId xmlns:a16="http://schemas.microsoft.com/office/drawing/2014/main" id="{26E0A6CB-B255-DCB8-CC37-EE627723CB50}"/>
              </a:ext>
            </a:extLst>
          </p:cNvPr>
          <p:cNvGrpSpPr/>
          <p:nvPr/>
        </p:nvGrpSpPr>
        <p:grpSpPr>
          <a:xfrm>
            <a:off x="381000" y="914400"/>
            <a:ext cx="9144000" cy="380480"/>
            <a:chOff x="2073603" y="1702803"/>
            <a:chExt cx="2160003" cy="360000"/>
          </a:xfrm>
          <a:noFill/>
        </p:grpSpPr>
        <p:sp>
          <p:nvSpPr>
            <p:cNvPr id="24" name="Rectangle 23">
              <a:extLst>
                <a:ext uri="{FF2B5EF4-FFF2-40B4-BE49-F238E27FC236}">
                  <a16:creationId xmlns:a16="http://schemas.microsoft.com/office/drawing/2014/main" id="{E6AC915C-F4E4-0C29-3D42-BA81C35F3CBC}"/>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売上高</a:t>
              </a:r>
            </a:p>
          </p:txBody>
        </p:sp>
        <p:cxnSp>
          <p:nvCxnSpPr>
            <p:cNvPr id="25" name="Straight Connector 24">
              <a:extLst>
                <a:ext uri="{FF2B5EF4-FFF2-40B4-BE49-F238E27FC236}">
                  <a16:creationId xmlns:a16="http://schemas.microsoft.com/office/drawing/2014/main" id="{1B79FD65-2CC4-7A7F-7502-9D5D53CB6D93}"/>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4" name="Rectangle: Folded Corner 3">
            <a:extLst>
              <a:ext uri="{FF2B5EF4-FFF2-40B4-BE49-F238E27FC236}">
                <a16:creationId xmlns:a16="http://schemas.microsoft.com/office/drawing/2014/main" id="{963E80E8-6BCD-36E3-E046-6B20963ADCF6}"/>
              </a:ext>
            </a:extLst>
          </p:cNvPr>
          <p:cNvSpPr/>
          <p:nvPr/>
        </p:nvSpPr>
        <p:spPr>
          <a:xfrm>
            <a:off x="381000" y="3511547"/>
            <a:ext cx="9144000" cy="2966809"/>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t"/>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自社事業が属する市場の見通しや市場変化をどのように見込んでいるか、認識を記載してください。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lang="ja-JP" altLang="en-US" sz="1200" b="1">
                <a:solidFill>
                  <a:schemeClr val="accent1"/>
                </a:solidFill>
                <a:latin typeface="Yu Gothic UI"/>
                <a:ea typeface="Yu Gothic UI"/>
                <a:sym typeface="Yu Gothic UI" panose="020B0500000000000000" pitchFamily="50" charset="-128"/>
              </a:rPr>
              <a:t>また、補助事業の売上高成長の実現に向けた取組を記載してください。</a:t>
            </a:r>
            <a:endParaRPr lang="en-US" altLang="ja-JP" sz="1200" b="1">
              <a:solidFill>
                <a:schemeClr val="accent1"/>
              </a:solidFill>
              <a:latin typeface="Yu Gothic UI"/>
              <a:ea typeface="Yu Gothic UI"/>
              <a:sym typeface="Yu Gothic UI" panose="020B0500000000000000" pitchFamily="50" charset="-128"/>
            </a:endParaRPr>
          </a:p>
        </p:txBody>
      </p:sp>
      <p:sp>
        <p:nvSpPr>
          <p:cNvPr id="8" name="四角形: メモ 1">
            <a:extLst>
              <a:ext uri="{FF2B5EF4-FFF2-40B4-BE49-F238E27FC236}">
                <a16:creationId xmlns:a16="http://schemas.microsoft.com/office/drawing/2014/main" id="{0EB8627A-5B84-79F9-486F-55C2DA9F0BDF}"/>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0" name="四角形: メモ 1">
            <a:extLst>
              <a:ext uri="{FF2B5EF4-FFF2-40B4-BE49-F238E27FC236}">
                <a16:creationId xmlns:a16="http://schemas.microsoft.com/office/drawing/2014/main" id="{984CA30E-B175-573A-CCBA-74BFF66A4720}"/>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4" name="正方形/長方形 13">
            <a:extLst>
              <a:ext uri="{FF2B5EF4-FFF2-40B4-BE49-F238E27FC236}">
                <a16:creationId xmlns:a16="http://schemas.microsoft.com/office/drawing/2014/main" id="{E10AD4F7-9055-EB42-368D-D63423ABC81F}"/>
              </a:ext>
            </a:extLst>
          </p:cNvPr>
          <p:cNvSpPr/>
          <p:nvPr/>
        </p:nvSpPr>
        <p:spPr>
          <a:xfrm>
            <a:off x="0" y="0"/>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5" name="Callout: Line with Border and Accent Bar 8">
            <a:extLst>
              <a:ext uri="{FF2B5EF4-FFF2-40B4-BE49-F238E27FC236}">
                <a16:creationId xmlns:a16="http://schemas.microsoft.com/office/drawing/2014/main" id="{9E3587AA-75D3-193A-DB5A-CA5CE3CA73E8}"/>
              </a:ext>
            </a:extLst>
          </p:cNvPr>
          <p:cNvSpPr/>
          <p:nvPr/>
        </p:nvSpPr>
        <p:spPr>
          <a:xfrm>
            <a:off x="2772347" y="2476621"/>
            <a:ext cx="6986270" cy="673916"/>
          </a:xfrm>
          <a:prstGeom prst="accentBorderCallout1">
            <a:avLst>
              <a:gd name="adj1" fmla="val 26818"/>
              <a:gd name="adj2" fmla="val -2413"/>
              <a:gd name="adj3" fmla="val 150345"/>
              <a:gd name="adj4" fmla="val -16606"/>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対象業界の市場推移に対して、補助事業の効果（設備投資による規模拡大・生産性向上などの影響）を</a:t>
            </a:r>
            <a:br>
              <a:rPr lang="en-US" altLang="ja-JP" sz="1200" b="1">
                <a:solidFill>
                  <a:schemeClr val="accent4">
                    <a:lumMod val="75000"/>
                  </a:schemeClr>
                </a:solidFill>
              </a:rPr>
            </a:br>
            <a:r>
              <a:rPr lang="ja-JP" altLang="en-US" sz="1200" b="1">
                <a:solidFill>
                  <a:schemeClr val="accent4">
                    <a:lumMod val="75000"/>
                  </a:schemeClr>
                </a:solidFill>
              </a:rPr>
              <a:t>どのように捉えているかを記載してください</a:t>
            </a:r>
          </a:p>
          <a:p>
            <a:pPr marL="285750" indent="-285750">
              <a:buFont typeface="Arial" panose="020B0604020202020204" pitchFamily="34" charset="0"/>
              <a:buChar char="•"/>
            </a:pPr>
            <a:r>
              <a:rPr lang="ja-JP" altLang="en-US" sz="1200" b="1">
                <a:solidFill>
                  <a:schemeClr val="accent4">
                    <a:lumMod val="75000"/>
                  </a:schemeClr>
                </a:solidFill>
              </a:rPr>
              <a:t>対象業界は申請事業者における主たる事業とし、その定義は任意に設定ください</a:t>
            </a:r>
          </a:p>
        </p:txBody>
      </p:sp>
      <p:sp>
        <p:nvSpPr>
          <p:cNvPr id="19" name="Callout: Line with Border and Accent Bar 14">
            <a:extLst>
              <a:ext uri="{FF2B5EF4-FFF2-40B4-BE49-F238E27FC236}">
                <a16:creationId xmlns:a16="http://schemas.microsoft.com/office/drawing/2014/main" id="{5AC2C64E-9EA1-20B3-7F8E-3A0AAE3919CE}"/>
              </a:ext>
            </a:extLst>
          </p:cNvPr>
          <p:cNvSpPr/>
          <p:nvPr/>
        </p:nvSpPr>
        <p:spPr>
          <a:xfrm>
            <a:off x="3347438" y="491038"/>
            <a:ext cx="5083991" cy="1385919"/>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lgn="l">
              <a:buFont typeface="Arial" panose="020B0604020202020204" pitchFamily="34" charset="0"/>
              <a:buChar char="•"/>
            </a:pPr>
            <a:r>
              <a:rPr kumimoji="1" lang="ja-JP" altLang="en-US" sz="1200" b="1" dirty="0">
                <a:solidFill>
                  <a:schemeClr val="accent4">
                    <a:lumMod val="75000"/>
                  </a:schemeClr>
                </a:solidFill>
              </a:rPr>
              <a:t>様式２</a:t>
            </a:r>
            <a:r>
              <a:rPr lang="ja-JP" altLang="en-US" sz="1200" b="1" dirty="0">
                <a:solidFill>
                  <a:schemeClr val="accent4">
                    <a:lumMod val="75000"/>
                  </a:schemeClr>
                </a:solidFill>
              </a:rPr>
              <a:t>「</a:t>
            </a:r>
            <a:r>
              <a:rPr kumimoji="1" lang="ja-JP" altLang="en-US" sz="1200" b="1" dirty="0">
                <a:solidFill>
                  <a:schemeClr val="accent4">
                    <a:lumMod val="75000"/>
                  </a:schemeClr>
                </a:solidFill>
              </a:rPr>
              <a:t>⓪貼り付け用</a:t>
            </a:r>
            <a:r>
              <a:rPr kumimoji="1" lang="en-US" altLang="ja-JP" sz="1200" b="1" dirty="0">
                <a:solidFill>
                  <a:schemeClr val="accent4">
                    <a:lumMod val="75000"/>
                  </a:schemeClr>
                </a:solidFill>
              </a:rPr>
              <a:t>_</a:t>
            </a:r>
            <a:r>
              <a:rPr kumimoji="1" lang="ja-JP" altLang="en-US" sz="1200" b="1" dirty="0">
                <a:solidFill>
                  <a:schemeClr val="accent4">
                    <a:lumMod val="75000"/>
                  </a:schemeClr>
                </a:solidFill>
              </a:rPr>
              <a:t>補助事業情報</a:t>
            </a:r>
            <a:r>
              <a:rPr lang="ja-JP" altLang="en-US" sz="1200" b="1" dirty="0">
                <a:solidFill>
                  <a:schemeClr val="accent4">
                    <a:lumMod val="75000"/>
                  </a:schemeClr>
                </a:solidFill>
              </a:rPr>
              <a:t>シート</a:t>
            </a:r>
            <a:r>
              <a:rPr kumimoji="1" lang="ja-JP" altLang="en-US" sz="1200" b="1" dirty="0">
                <a:solidFill>
                  <a:schemeClr val="accent4">
                    <a:lumMod val="75000"/>
                  </a:schemeClr>
                </a:solidFill>
              </a:rPr>
              <a:t>」</a:t>
            </a:r>
            <a:r>
              <a:rPr lang="ja-JP" altLang="en-US" sz="1200" b="1" dirty="0">
                <a:solidFill>
                  <a:schemeClr val="accent4">
                    <a:lumMod val="75000"/>
                  </a:schemeClr>
                </a:solidFill>
              </a:rPr>
              <a:t>の「</a:t>
            </a:r>
            <a:r>
              <a:rPr lang="ja-JP" sz="1200" b="1" dirty="0">
                <a:solidFill>
                  <a:schemeClr val="accent4">
                    <a:lumMod val="75000"/>
                  </a:schemeClr>
                </a:solidFill>
                <a:ea typeface="+mn-lt"/>
                <a:cs typeface="+mn-lt"/>
              </a:rPr>
              <a:t>■②先進性・成長性（</a:t>
            </a:r>
            <a:r>
              <a:rPr lang="ja-JP" altLang="en-US" sz="1200" b="1" dirty="0">
                <a:solidFill>
                  <a:schemeClr val="accent4">
                    <a:lumMod val="75000"/>
                  </a:schemeClr>
                </a:solidFill>
                <a:ea typeface="+mn-lt"/>
                <a:cs typeface="+mn-lt"/>
              </a:rPr>
              <a:t>ア</a:t>
            </a:r>
            <a:r>
              <a:rPr lang="ja-JP" sz="1200" b="1" dirty="0">
                <a:solidFill>
                  <a:schemeClr val="accent4">
                    <a:lumMod val="75000"/>
                  </a:schemeClr>
                </a:solidFill>
                <a:ea typeface="+mn-lt"/>
                <a:cs typeface="+mn-lt"/>
              </a:rPr>
              <a:t>）補助事業における成長｜売上高</a:t>
            </a:r>
            <a:r>
              <a:rPr lang="ja-JP" altLang="en-US" sz="1200" b="1" dirty="0">
                <a:solidFill>
                  <a:schemeClr val="accent4">
                    <a:lumMod val="75000"/>
                  </a:schemeClr>
                </a:solidFill>
              </a:rPr>
              <a:t>」</a:t>
            </a:r>
            <a:r>
              <a:rPr kumimoji="1" lang="ja-JP" altLang="en-US" sz="1200" b="1" dirty="0">
                <a:solidFill>
                  <a:schemeClr val="accent4">
                    <a:lumMod val="75000"/>
                  </a:schemeClr>
                </a:solidFill>
              </a:rPr>
              <a:t>を画像形式で貼り付けてください</a:t>
            </a:r>
            <a:endParaRPr kumimoji="1"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コンソーシアム形式の場合はスライドを複製し、</a:t>
            </a:r>
            <a:br>
              <a:rPr lang="en-US" altLang="ja-JP" sz="1200" b="1" dirty="0"/>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br>
              <a:rPr lang="en-US" altLang="ja-JP" sz="1200" b="1" dirty="0"/>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r>
              <a:rPr lang="en-US" altLang="ja-JP" sz="1200" b="1" dirty="0">
                <a:solidFill>
                  <a:schemeClr val="accent4">
                    <a:lumMod val="75000"/>
                  </a:schemeClr>
                </a:solidFill>
              </a:rPr>
              <a:t>(</a:t>
            </a:r>
            <a:r>
              <a:rPr lang="ja-JP" altLang="en-US" sz="1200" b="1" dirty="0">
                <a:solidFill>
                  <a:schemeClr val="accent4">
                    <a:lumMod val="75000"/>
                  </a:schemeClr>
                </a:solidFill>
              </a:rPr>
              <a:t>事業者２、３、</a:t>
            </a:r>
            <a:r>
              <a:rPr lang="en-US" altLang="ja-JP" sz="1200" b="1" dirty="0">
                <a:solidFill>
                  <a:schemeClr val="accent4">
                    <a:lumMod val="75000"/>
                  </a:schemeClr>
                </a:solidFill>
              </a:rPr>
              <a:t>…)</a:t>
            </a:r>
            <a:br>
              <a:rPr lang="en-US" altLang="ja-JP" sz="1200" b="1" dirty="0"/>
            </a:br>
            <a:r>
              <a:rPr lang="ja-JP" altLang="en-US" sz="1200" b="1" dirty="0">
                <a:solidFill>
                  <a:schemeClr val="accent4">
                    <a:lumMod val="75000"/>
                  </a:schemeClr>
                </a:solidFill>
              </a:rPr>
              <a:t>を別々に画像形式で貼り付けてください</a:t>
            </a:r>
            <a:br>
              <a:rPr lang="en-US" altLang="ja-JP" sz="1200" b="1" dirty="0"/>
            </a:br>
            <a:r>
              <a:rPr lang="ja-JP" altLang="en-US" sz="1200" b="1" dirty="0">
                <a:solidFill>
                  <a:schemeClr val="accent4">
                    <a:lumMod val="75000"/>
                  </a:schemeClr>
                </a:solidFill>
              </a:rPr>
              <a:t>（各事業者のスライドを作成ください）</a:t>
            </a:r>
            <a:endParaRPr lang="en-US" altLang="ja-JP" sz="1200" b="1" dirty="0">
              <a:solidFill>
                <a:schemeClr val="accent4">
                  <a:lumMod val="75000"/>
                </a:schemeClr>
              </a:solidFill>
            </a:endParaRPr>
          </a:p>
        </p:txBody>
      </p:sp>
    </p:spTree>
    <p:extLst>
      <p:ext uri="{BB962C8B-B14F-4D97-AF65-F5344CB8AC3E}">
        <p14:creationId xmlns:p14="http://schemas.microsoft.com/office/powerpoint/2010/main" val="33678124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43FE105B-DFA2-03B3-9C16-79600134A9E6}"/>
              </a:ext>
            </a:extLst>
          </p:cNvPr>
          <p:cNvGraphicFramePr>
            <a:graphicFrameLocks/>
          </p:cNvGraphicFramePr>
          <p:nvPr>
            <p:custDataLst>
              <p:tags r:id="rId1"/>
            </p:custDataLst>
            <p:extLst>
              <p:ext uri="{D42A27DB-BD31-4B8C-83A1-F6EECF244321}">
                <p14:modId xmlns:p14="http://schemas.microsoft.com/office/powerpoint/2010/main" val="11725152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8" name="think-cell data - do not delete" hidden="1">
                        <a:extLst>
                          <a:ext uri="{FF2B5EF4-FFF2-40B4-BE49-F238E27FC236}">
                            <a16:creationId xmlns:a16="http://schemas.microsoft.com/office/drawing/2014/main" id="{43FE105B-DFA2-03B3-9C16-79600134A9E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1730A75-2252-AA1D-733D-A40C364322F1}"/>
              </a:ext>
            </a:extLst>
          </p:cNvPr>
          <p:cNvSpPr>
            <a:spLocks noGrp="1"/>
          </p:cNvSpPr>
          <p:nvPr>
            <p:ph type="title"/>
          </p:nvPr>
        </p:nvSpPr>
        <p:spPr/>
        <p:txBody>
          <a:bodyPr vert="horz"/>
          <a:lstStyle/>
          <a:p>
            <a:endParaRPr kumimoji="1" lang="ja-JP" altLang="en-US"/>
          </a:p>
        </p:txBody>
      </p:sp>
      <p:sp>
        <p:nvSpPr>
          <p:cNvPr id="3" name="Text Placeholder 2">
            <a:extLst>
              <a:ext uri="{FF2B5EF4-FFF2-40B4-BE49-F238E27FC236}">
                <a16:creationId xmlns:a16="http://schemas.microsoft.com/office/drawing/2014/main" id="{5E0BFC74-63B5-5992-A00E-956C54F8A911}"/>
              </a:ext>
            </a:extLst>
          </p:cNvPr>
          <p:cNvSpPr>
            <a:spLocks noGrp="1"/>
          </p:cNvSpPr>
          <p:nvPr>
            <p:ph type="body" sz="quarter" idx="12"/>
          </p:nvPr>
        </p:nvSpPr>
        <p:spPr/>
        <p:txBody>
          <a:bodyPr/>
          <a:lstStyle/>
          <a:p>
            <a:r>
              <a:rPr lang="ja-JP" altLang="en-US"/>
              <a:t>②先進性・成長性（ア）市場の成長性</a:t>
            </a:r>
          </a:p>
        </p:txBody>
      </p:sp>
      <p:sp>
        <p:nvSpPr>
          <p:cNvPr id="37" name="Rectangle 36">
            <a:extLst>
              <a:ext uri="{FF2B5EF4-FFF2-40B4-BE49-F238E27FC236}">
                <a16:creationId xmlns:a16="http://schemas.microsoft.com/office/drawing/2014/main" id="{59AB76B1-D461-6486-62E7-4E627157DD25}"/>
              </a:ext>
            </a:extLst>
          </p:cNvPr>
          <p:cNvSpPr/>
          <p:nvPr/>
        </p:nvSpPr>
        <p:spPr>
          <a:xfrm>
            <a:off x="381001" y="1525509"/>
            <a:ext cx="1036636" cy="534363"/>
          </a:xfrm>
          <a:prstGeom prst="rect">
            <a:avLst/>
          </a:prstGeom>
          <a:solidFill>
            <a:schemeClr val="accent2"/>
          </a:solidFill>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200" b="1">
                <a:solidFill>
                  <a:schemeClr val="bg1"/>
                </a:solidFill>
              </a:rPr>
              <a:t>該当する</a:t>
            </a:r>
            <a:br>
              <a:rPr kumimoji="1" lang="en-US" altLang="ja-JP" sz="1200" b="1">
                <a:solidFill>
                  <a:schemeClr val="bg1"/>
                </a:solidFill>
              </a:rPr>
            </a:br>
            <a:r>
              <a:rPr kumimoji="1" lang="ja-JP" altLang="en-US" sz="1200" b="1">
                <a:solidFill>
                  <a:schemeClr val="bg1"/>
                </a:solidFill>
              </a:rPr>
              <a:t>戦略</a:t>
            </a:r>
            <a:r>
              <a:rPr kumimoji="1" lang="en-US" altLang="ja-JP" sz="1200" b="1">
                <a:solidFill>
                  <a:schemeClr val="bg1"/>
                </a:solidFill>
              </a:rPr>
              <a:t>17</a:t>
            </a:r>
            <a:r>
              <a:rPr kumimoji="1" lang="ja-JP" altLang="en-US" sz="1200" b="1">
                <a:solidFill>
                  <a:schemeClr val="bg1"/>
                </a:solidFill>
              </a:rPr>
              <a:t>分野</a:t>
            </a:r>
          </a:p>
        </p:txBody>
      </p:sp>
      <p:sp>
        <p:nvSpPr>
          <p:cNvPr id="38" name="Rectangle 37">
            <a:extLst>
              <a:ext uri="{FF2B5EF4-FFF2-40B4-BE49-F238E27FC236}">
                <a16:creationId xmlns:a16="http://schemas.microsoft.com/office/drawing/2014/main" id="{EA9ED149-CFE8-2EE1-D6B0-F15BDAE798A0}"/>
              </a:ext>
            </a:extLst>
          </p:cNvPr>
          <p:cNvSpPr/>
          <p:nvPr/>
        </p:nvSpPr>
        <p:spPr>
          <a:xfrm>
            <a:off x="1529483" y="1525509"/>
            <a:ext cx="2966317" cy="534363"/>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様式２</a:t>
            </a:r>
            <a: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_</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②補助事業情報シートにて選択した分野を記載してください。</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該当しない場合は</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未記入で問題ありません</a:t>
            </a:r>
            <a:endPar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Rectangle 38">
            <a:extLst>
              <a:ext uri="{FF2B5EF4-FFF2-40B4-BE49-F238E27FC236}">
                <a16:creationId xmlns:a16="http://schemas.microsoft.com/office/drawing/2014/main" id="{51EFF221-B690-315F-DA82-EFF5E6EA43D4}"/>
              </a:ext>
            </a:extLst>
          </p:cNvPr>
          <p:cNvSpPr/>
          <p:nvPr/>
        </p:nvSpPr>
        <p:spPr>
          <a:xfrm>
            <a:off x="381000" y="2692400"/>
            <a:ext cx="4114800" cy="3760788"/>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上記の分野に該当する根拠を具体的に記載してください</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l"/>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lgn="l">
              <a:buFont typeface="Arial" panose="020B0604020202020204" pitchFamily="34" charset="0"/>
              <a:buChar char="•"/>
            </a:pP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181_</a:t>
            </a: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プラスチック板・棒・管・継手・異形押出製品製造業</a:t>
            </a:r>
            <a:r>
              <a:rPr lang="en-US" altLang="ja-JP"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・半導体、マテリアル（重要鉱物・部素材））</a:t>
            </a:r>
            <a:br>
              <a:rPr lang="en-US" altLang="ja-JP"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次世代半導体パッケージ用絶縁フィルムの量産工場建設。</a:t>
            </a:r>
            <a:br>
              <a:rPr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汎用品ではなく、先端</a:t>
            </a:r>
            <a:r>
              <a:rPr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GPU</a:t>
            </a: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等に不可欠な特殊部素材。また、現在海外依存度が高い部素材の国内自給体制を確立し、</a:t>
            </a:r>
            <a:br>
              <a:rPr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有事のボトルネック解消に貢献する「危機管理投資」である。</a:t>
            </a:r>
            <a:endParaRPr kumimoji="1"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099_</a:t>
            </a: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その他の食料品製造業</a:t>
            </a:r>
            <a:r>
              <a:rPr lang="en-US" altLang="ja-JP"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合成生物学・バイオ、フードテック）</a:t>
            </a: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微生物由来の代替タンパク質・バイオ素材の大型</a:t>
            </a:r>
            <a:br>
              <a:rPr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発酵プラント建設。従来の食品製造ではなく、精密発酵技術を用いた大規模生産実証である。また、気候変動リスクに対応した持続可能な食料生産を実現する「成長投資」である。</a:t>
            </a:r>
            <a:endParaRPr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lgn="l">
              <a:buFont typeface="Arial" panose="020B0604020202020204" pitchFamily="34" charset="0"/>
              <a:buChar char="•"/>
            </a:pP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472_</a:t>
            </a: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冷蔵倉庫業</a:t>
            </a:r>
            <a:r>
              <a:rPr lang="en-US" altLang="ja-JP"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港湾ロジスティクス）</a:t>
            </a:r>
            <a:r>
              <a:rPr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・ロボット完全</a:t>
            </a:r>
            <a:br>
              <a:rPr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自動化型の港湾冷蔵物流センター建設。単なる保管場所の提供ではなく、港湾エリアにおける「高度物流拠点（建物）」の建設と、「次世代自動化設備（機械装置）」の導入を行うもの。これにより、港湾物流の結節点における処理能力を</a:t>
            </a:r>
            <a:br>
              <a:rPr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飛躍的に高め、サプライチェーンの強靭化に貢献する。</a:t>
            </a:r>
            <a:endParaRPr kumimoji="1"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a:p>
            <a:pPr algn="l"/>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等</a:t>
            </a:r>
            <a:endParaRPr kumimoji="1"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Isosceles Triangle 39">
            <a:extLst>
              <a:ext uri="{FF2B5EF4-FFF2-40B4-BE49-F238E27FC236}">
                <a16:creationId xmlns:a16="http://schemas.microsoft.com/office/drawing/2014/main" id="{5DA8CFD2-1996-0466-4937-D59A9B034637}"/>
              </a:ext>
            </a:extLst>
          </p:cNvPr>
          <p:cNvSpPr/>
          <p:nvPr/>
        </p:nvSpPr>
        <p:spPr>
          <a:xfrm>
            <a:off x="1584263" y="2276636"/>
            <a:ext cx="1708274" cy="199000"/>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22" name="RectangleWithVerticalLineGroup">
            <a:extLst>
              <a:ext uri="{FF2B5EF4-FFF2-40B4-BE49-F238E27FC236}">
                <a16:creationId xmlns:a16="http://schemas.microsoft.com/office/drawing/2014/main" id="{C2B17304-AF35-8B23-B790-51A634BAF1AF}"/>
              </a:ext>
            </a:extLst>
          </p:cNvPr>
          <p:cNvGrpSpPr/>
          <p:nvPr/>
        </p:nvGrpSpPr>
        <p:grpSpPr>
          <a:xfrm>
            <a:off x="5153026" y="5434927"/>
            <a:ext cx="568874" cy="306466"/>
            <a:chOff x="640801" y="2278804"/>
            <a:chExt cx="1080002" cy="720001"/>
          </a:xfrm>
        </p:grpSpPr>
        <p:sp>
          <p:nvSpPr>
            <p:cNvPr id="23" name="Rectangle 22">
              <a:extLst>
                <a:ext uri="{FF2B5EF4-FFF2-40B4-BE49-F238E27FC236}">
                  <a16:creationId xmlns:a16="http://schemas.microsoft.com/office/drawing/2014/main" id="{74D5084B-519D-532C-8000-009633BDE158}"/>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horz" wrap="none" rtlCol="0" anchor="ctr" anchorCtr="0"/>
            <a:lstStyle/>
            <a:p>
              <a:pPr algn="ctr"/>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大分類</a:t>
              </a:r>
            </a:p>
          </p:txBody>
        </p:sp>
        <p:cxnSp>
          <p:nvCxnSpPr>
            <p:cNvPr id="24" name="Straight Connector 23">
              <a:extLst>
                <a:ext uri="{FF2B5EF4-FFF2-40B4-BE49-F238E27FC236}">
                  <a16:creationId xmlns:a16="http://schemas.microsoft.com/office/drawing/2014/main" id="{E12688B0-2C58-F4F8-8942-D24F1A059432}"/>
                </a:ext>
              </a:extLst>
            </p:cNvPr>
            <p:cNvCxnSpPr/>
            <p:nvPr/>
          </p:nvCxnSpPr>
          <p:spPr>
            <a:xfrm>
              <a:off x="1720803" y="2278804"/>
              <a:ext cx="0" cy="720001"/>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7" name="RectangleWithVerticalLineGroup">
            <a:extLst>
              <a:ext uri="{FF2B5EF4-FFF2-40B4-BE49-F238E27FC236}">
                <a16:creationId xmlns:a16="http://schemas.microsoft.com/office/drawing/2014/main" id="{BD1CA149-DF1D-EC74-4425-606872FB1F2B}"/>
              </a:ext>
            </a:extLst>
          </p:cNvPr>
          <p:cNvGrpSpPr/>
          <p:nvPr/>
        </p:nvGrpSpPr>
        <p:grpSpPr>
          <a:xfrm>
            <a:off x="5153026" y="5790824"/>
            <a:ext cx="568874" cy="306466"/>
            <a:chOff x="640801" y="2278804"/>
            <a:chExt cx="1080002" cy="720001"/>
          </a:xfrm>
        </p:grpSpPr>
        <p:sp>
          <p:nvSpPr>
            <p:cNvPr id="28" name="Rectangle 27">
              <a:extLst>
                <a:ext uri="{FF2B5EF4-FFF2-40B4-BE49-F238E27FC236}">
                  <a16:creationId xmlns:a16="http://schemas.microsoft.com/office/drawing/2014/main" id="{24F72F66-A5CE-3BF2-EC58-8E456C72ACD4}"/>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horz" wrap="none" rtlCol="0" anchor="ctr" anchorCtr="0"/>
            <a:lstStyle/>
            <a:p>
              <a:pPr algn="ctr"/>
              <a:r>
                <a:rPr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中</a:t>
              </a:r>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分類</a:t>
              </a:r>
            </a:p>
          </p:txBody>
        </p:sp>
        <p:cxnSp>
          <p:nvCxnSpPr>
            <p:cNvPr id="29" name="Straight Connector 28">
              <a:extLst>
                <a:ext uri="{FF2B5EF4-FFF2-40B4-BE49-F238E27FC236}">
                  <a16:creationId xmlns:a16="http://schemas.microsoft.com/office/drawing/2014/main" id="{2D9EC066-FB72-E776-9A5D-00D2FD99D834}"/>
                </a:ext>
              </a:extLst>
            </p:cNvPr>
            <p:cNvCxnSpPr/>
            <p:nvPr/>
          </p:nvCxnSpPr>
          <p:spPr>
            <a:xfrm>
              <a:off x="1720803" y="2278804"/>
              <a:ext cx="0" cy="720001"/>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32" name="RectangleWithVerticalLineGroup">
            <a:extLst>
              <a:ext uri="{FF2B5EF4-FFF2-40B4-BE49-F238E27FC236}">
                <a16:creationId xmlns:a16="http://schemas.microsoft.com/office/drawing/2014/main" id="{71C62768-4CDD-ABC7-A368-689BCD11594B}"/>
              </a:ext>
            </a:extLst>
          </p:cNvPr>
          <p:cNvGrpSpPr/>
          <p:nvPr/>
        </p:nvGrpSpPr>
        <p:grpSpPr>
          <a:xfrm>
            <a:off x="5153026" y="6146722"/>
            <a:ext cx="568874" cy="306466"/>
            <a:chOff x="640801" y="2278804"/>
            <a:chExt cx="1080002" cy="720001"/>
          </a:xfrm>
        </p:grpSpPr>
        <p:sp>
          <p:nvSpPr>
            <p:cNvPr id="33" name="Rectangle 32">
              <a:extLst>
                <a:ext uri="{FF2B5EF4-FFF2-40B4-BE49-F238E27FC236}">
                  <a16:creationId xmlns:a16="http://schemas.microsoft.com/office/drawing/2014/main" id="{AF1E125B-D744-5F11-E64B-7464C42FA08E}"/>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horz" wrap="none" rtlCol="0" anchor="ctr" anchorCtr="0"/>
            <a:lstStyle/>
            <a:p>
              <a:pPr algn="ctr"/>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小分類</a:t>
              </a:r>
            </a:p>
          </p:txBody>
        </p:sp>
        <p:cxnSp>
          <p:nvCxnSpPr>
            <p:cNvPr id="34" name="Straight Connector 33">
              <a:extLst>
                <a:ext uri="{FF2B5EF4-FFF2-40B4-BE49-F238E27FC236}">
                  <a16:creationId xmlns:a16="http://schemas.microsoft.com/office/drawing/2014/main" id="{F3EBBB6D-18C2-4002-04D2-D6772019523B}"/>
                </a:ext>
              </a:extLst>
            </p:cNvPr>
            <p:cNvCxnSpPr/>
            <p:nvPr/>
          </p:nvCxnSpPr>
          <p:spPr>
            <a:xfrm>
              <a:off x="1720803" y="2278804"/>
              <a:ext cx="0" cy="720001"/>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5" name="Rectangle 24">
            <a:extLst>
              <a:ext uri="{FF2B5EF4-FFF2-40B4-BE49-F238E27FC236}">
                <a16:creationId xmlns:a16="http://schemas.microsoft.com/office/drawing/2014/main" id="{4AD62755-EDE4-A49B-568E-EFE508CBB2D6}"/>
              </a:ext>
            </a:extLst>
          </p:cNvPr>
          <p:cNvSpPr/>
          <p:nvPr/>
        </p:nvSpPr>
        <p:spPr>
          <a:xfrm>
            <a:off x="5787736" y="5434927"/>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6" name="Rectangle 25">
            <a:extLst>
              <a:ext uri="{FF2B5EF4-FFF2-40B4-BE49-F238E27FC236}">
                <a16:creationId xmlns:a16="http://schemas.microsoft.com/office/drawing/2014/main" id="{A59B2235-F4C1-3141-EA09-6984F2B3BF83}"/>
              </a:ext>
            </a:extLst>
          </p:cNvPr>
          <p:cNvSpPr/>
          <p:nvPr/>
        </p:nvSpPr>
        <p:spPr>
          <a:xfrm>
            <a:off x="7699576" y="5434927"/>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0" name="Rectangle 29">
            <a:extLst>
              <a:ext uri="{FF2B5EF4-FFF2-40B4-BE49-F238E27FC236}">
                <a16:creationId xmlns:a16="http://schemas.microsoft.com/office/drawing/2014/main" id="{E3A24E4E-E69E-E3DC-7547-2C9B6E0F894B}"/>
              </a:ext>
            </a:extLst>
          </p:cNvPr>
          <p:cNvSpPr/>
          <p:nvPr/>
        </p:nvSpPr>
        <p:spPr>
          <a:xfrm>
            <a:off x="5787736" y="5790824"/>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1" name="Rectangle 30">
            <a:extLst>
              <a:ext uri="{FF2B5EF4-FFF2-40B4-BE49-F238E27FC236}">
                <a16:creationId xmlns:a16="http://schemas.microsoft.com/office/drawing/2014/main" id="{A903F7A5-FE4C-37F4-FD9B-E2DEB5BFCFE0}"/>
              </a:ext>
            </a:extLst>
          </p:cNvPr>
          <p:cNvSpPr/>
          <p:nvPr/>
        </p:nvSpPr>
        <p:spPr>
          <a:xfrm>
            <a:off x="7699576" y="5790824"/>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Rectangle 34">
            <a:extLst>
              <a:ext uri="{FF2B5EF4-FFF2-40B4-BE49-F238E27FC236}">
                <a16:creationId xmlns:a16="http://schemas.microsoft.com/office/drawing/2014/main" id="{3500FB29-E08B-5339-BA46-EA1D4FB6B9E1}"/>
              </a:ext>
            </a:extLst>
          </p:cNvPr>
          <p:cNvSpPr/>
          <p:nvPr/>
        </p:nvSpPr>
        <p:spPr>
          <a:xfrm>
            <a:off x="5787736" y="6146722"/>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Rectangle 35">
            <a:extLst>
              <a:ext uri="{FF2B5EF4-FFF2-40B4-BE49-F238E27FC236}">
                <a16:creationId xmlns:a16="http://schemas.microsoft.com/office/drawing/2014/main" id="{9C5B7847-E394-2D35-9491-792D5F91B384}"/>
              </a:ext>
            </a:extLst>
          </p:cNvPr>
          <p:cNvSpPr/>
          <p:nvPr/>
        </p:nvSpPr>
        <p:spPr>
          <a:xfrm>
            <a:off x="7699576" y="6146722"/>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41" name="RectangleWithLineGroup">
            <a:extLst>
              <a:ext uri="{FF2B5EF4-FFF2-40B4-BE49-F238E27FC236}">
                <a16:creationId xmlns:a16="http://schemas.microsoft.com/office/drawing/2014/main" id="{1842EDE4-F73C-412C-1DAB-BA308DEF0CDC}"/>
              </a:ext>
            </a:extLst>
          </p:cNvPr>
          <p:cNvGrpSpPr/>
          <p:nvPr/>
        </p:nvGrpSpPr>
        <p:grpSpPr>
          <a:xfrm>
            <a:off x="5787736" y="5178226"/>
            <a:ext cx="1787324" cy="193907"/>
            <a:chOff x="2073603" y="1702803"/>
            <a:chExt cx="2160003" cy="360000"/>
          </a:xfrm>
          <a:noFill/>
        </p:grpSpPr>
        <p:sp>
          <p:nvSpPr>
            <p:cNvPr id="42" name="Rectangle 41">
              <a:extLst>
                <a:ext uri="{FF2B5EF4-FFF2-40B4-BE49-F238E27FC236}">
                  <a16:creationId xmlns:a16="http://schemas.microsoft.com/office/drawing/2014/main" id="{8C5B608F-D19B-EDD1-B016-AF5F1890897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全社の業種</a:t>
              </a:r>
            </a:p>
          </p:txBody>
        </p:sp>
        <p:cxnSp>
          <p:nvCxnSpPr>
            <p:cNvPr id="43" name="Straight Connector 42">
              <a:extLst>
                <a:ext uri="{FF2B5EF4-FFF2-40B4-BE49-F238E27FC236}">
                  <a16:creationId xmlns:a16="http://schemas.microsoft.com/office/drawing/2014/main" id="{48D2B04E-B8BC-8442-49F5-7B9403DBF55C}"/>
                </a:ext>
              </a:extLst>
            </p:cNvPr>
            <p:cNvCxnSpPr/>
            <p:nvPr/>
          </p:nvCxnSpPr>
          <p:spPr>
            <a:xfrm>
              <a:off x="2073603" y="2062803"/>
              <a:ext cx="2160003" cy="0"/>
            </a:xfrm>
            <a:prstGeom prst="line">
              <a:avLst/>
            </a:prstGeom>
            <a:grpFill/>
            <a:ln w="127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44" name="RectangleWithLineGroup">
            <a:extLst>
              <a:ext uri="{FF2B5EF4-FFF2-40B4-BE49-F238E27FC236}">
                <a16:creationId xmlns:a16="http://schemas.microsoft.com/office/drawing/2014/main" id="{6376903A-6068-F7EB-1683-50FA002570F6}"/>
              </a:ext>
            </a:extLst>
          </p:cNvPr>
          <p:cNvGrpSpPr/>
          <p:nvPr/>
        </p:nvGrpSpPr>
        <p:grpSpPr>
          <a:xfrm>
            <a:off x="7699576" y="5178226"/>
            <a:ext cx="1787324" cy="193907"/>
            <a:chOff x="2073603" y="1702803"/>
            <a:chExt cx="2160003" cy="360000"/>
          </a:xfrm>
          <a:noFill/>
        </p:grpSpPr>
        <p:sp>
          <p:nvSpPr>
            <p:cNvPr id="45" name="Rectangle 44">
              <a:extLst>
                <a:ext uri="{FF2B5EF4-FFF2-40B4-BE49-F238E27FC236}">
                  <a16:creationId xmlns:a16="http://schemas.microsoft.com/office/drawing/2014/main" id="{6130768F-B183-0822-A179-2185526681D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補助事業</a:t>
              </a:r>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の業種</a:t>
              </a:r>
            </a:p>
          </p:txBody>
        </p:sp>
        <p:cxnSp>
          <p:nvCxnSpPr>
            <p:cNvPr id="46" name="Straight Connector 45">
              <a:extLst>
                <a:ext uri="{FF2B5EF4-FFF2-40B4-BE49-F238E27FC236}">
                  <a16:creationId xmlns:a16="http://schemas.microsoft.com/office/drawing/2014/main" id="{D3D261A7-79D6-69CF-8544-B2737565E9DD}"/>
                </a:ext>
              </a:extLst>
            </p:cNvPr>
            <p:cNvCxnSpPr/>
            <p:nvPr/>
          </p:nvCxnSpPr>
          <p:spPr>
            <a:xfrm>
              <a:off x="2073603" y="2062803"/>
              <a:ext cx="2160003" cy="0"/>
            </a:xfrm>
            <a:prstGeom prst="line">
              <a:avLst/>
            </a:prstGeom>
            <a:grpFill/>
            <a:ln w="127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7" name="正方形/長方形 2058">
            <a:extLst>
              <a:ext uri="{FF2B5EF4-FFF2-40B4-BE49-F238E27FC236}">
                <a16:creationId xmlns:a16="http://schemas.microsoft.com/office/drawing/2014/main" id="{7007EA84-2995-827A-4AD9-E55EABB9E362}"/>
              </a:ext>
            </a:extLst>
          </p:cNvPr>
          <p:cNvSpPr/>
          <p:nvPr/>
        </p:nvSpPr>
        <p:spPr>
          <a:xfrm>
            <a:off x="4730154" y="1525509"/>
            <a:ext cx="4794846" cy="3546934"/>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写真等を活用し、</a:t>
            </a:r>
            <a:b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伝わりやすいよう工夫ください。</a:t>
            </a:r>
          </a:p>
        </p:txBody>
      </p:sp>
      <p:grpSp>
        <p:nvGrpSpPr>
          <p:cNvPr id="12" name="RectangleWithLineGroup">
            <a:extLst>
              <a:ext uri="{FF2B5EF4-FFF2-40B4-BE49-F238E27FC236}">
                <a16:creationId xmlns:a16="http://schemas.microsoft.com/office/drawing/2014/main" id="{A4DF3828-3445-DEE4-A832-D423A3817156}"/>
              </a:ext>
            </a:extLst>
          </p:cNvPr>
          <p:cNvGrpSpPr/>
          <p:nvPr/>
        </p:nvGrpSpPr>
        <p:grpSpPr>
          <a:xfrm>
            <a:off x="381000" y="914400"/>
            <a:ext cx="9144000" cy="380480"/>
            <a:chOff x="2073603" y="1702803"/>
            <a:chExt cx="2160003" cy="360000"/>
          </a:xfrm>
          <a:noFill/>
        </p:grpSpPr>
        <p:sp>
          <p:nvSpPr>
            <p:cNvPr id="13" name="Rectangle 12">
              <a:extLst>
                <a:ext uri="{FF2B5EF4-FFF2-40B4-BE49-F238E27FC236}">
                  <a16:creationId xmlns:a16="http://schemas.microsoft.com/office/drawing/2014/main" id="{7EE22EBE-7108-F032-9836-C7486EB2C2CC}"/>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戦略</a:t>
              </a:r>
              <a:r>
                <a:rPr lang="en-US" altLang="ja-JP"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17</a:t>
              </a:r>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分野との関わり</a:t>
              </a:r>
            </a:p>
          </p:txBody>
        </p:sp>
        <p:cxnSp>
          <p:nvCxnSpPr>
            <p:cNvPr id="14" name="Straight Connector 13">
              <a:extLst>
                <a:ext uri="{FF2B5EF4-FFF2-40B4-BE49-F238E27FC236}">
                  <a16:creationId xmlns:a16="http://schemas.microsoft.com/office/drawing/2014/main" id="{22044E77-6ABA-ACDC-1347-C8694DF1A9D6}"/>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四角形: メモ 1">
            <a:extLst>
              <a:ext uri="{FF2B5EF4-FFF2-40B4-BE49-F238E27FC236}">
                <a16:creationId xmlns:a16="http://schemas.microsoft.com/office/drawing/2014/main" id="{5A5B7E49-C06E-441A-ECE2-081A38E6421D}"/>
              </a:ext>
            </a:extLst>
          </p:cNvPr>
          <p:cNvSpPr/>
          <p:nvPr/>
        </p:nvSpPr>
        <p:spPr>
          <a:xfrm>
            <a:off x="8061140" y="259200"/>
            <a:ext cx="1643860" cy="540627"/>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21" name="四角形: メモ 1">
            <a:extLst>
              <a:ext uri="{FF2B5EF4-FFF2-40B4-BE49-F238E27FC236}">
                <a16:creationId xmlns:a16="http://schemas.microsoft.com/office/drawing/2014/main" id="{F5D7D0A9-D76B-8A51-1043-6C3AFF668208}"/>
              </a:ext>
            </a:extLst>
          </p:cNvPr>
          <p:cNvSpPr/>
          <p:nvPr/>
        </p:nvSpPr>
        <p:spPr>
          <a:xfrm>
            <a:off x="-2072551" y="259200"/>
            <a:ext cx="2048763" cy="696274"/>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37148" rIns="72000" bIns="37148" numCol="1" spcCol="0" rtlCol="0" fromWordArt="0" anchor="t"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a:ea typeface="Yu Gothic UI"/>
                <a:sym typeface="Yu Gothic UI" panose="020B0500000000000000" pitchFamily="50" charset="-128"/>
              </a:rPr>
              <a:t>（「危機管理投資」、「成長投資」の戦略分野に係る事業に対する加点措置を希望の場合は必須）</a:t>
            </a:r>
            <a:endParaRPr lang="ja-JP" altLang="en-US" sz="1050" b="1">
              <a:solidFill>
                <a:srgbClr val="575757"/>
              </a:solidFill>
              <a:latin typeface="Yu Gothic UI"/>
              <a:ea typeface="Yu Gothic UI"/>
            </a:endParaRPr>
          </a:p>
        </p:txBody>
      </p:sp>
      <p:sp>
        <p:nvSpPr>
          <p:cNvPr id="19" name="四角形: メモ 1">
            <a:extLst>
              <a:ext uri="{FF2B5EF4-FFF2-40B4-BE49-F238E27FC236}">
                <a16:creationId xmlns:a16="http://schemas.microsoft.com/office/drawing/2014/main" id="{5E94827C-2769-3793-B8C5-C0644B9D3283}"/>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0" name="正方形/長方形 9">
            <a:extLst>
              <a:ext uri="{FF2B5EF4-FFF2-40B4-BE49-F238E27FC236}">
                <a16:creationId xmlns:a16="http://schemas.microsoft.com/office/drawing/2014/main" id="{A7264143-3839-B629-9AD4-FF6B8C8D6016}"/>
              </a:ext>
            </a:extLst>
          </p:cNvPr>
          <p:cNvSpPr/>
          <p:nvPr/>
        </p:nvSpPr>
        <p:spPr>
          <a:xfrm>
            <a:off x="0" y="0"/>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1" name="Callout: Line with Border and Accent Bar 5">
            <a:extLst>
              <a:ext uri="{FF2B5EF4-FFF2-40B4-BE49-F238E27FC236}">
                <a16:creationId xmlns:a16="http://schemas.microsoft.com/office/drawing/2014/main" id="{928AFDDD-FD55-344D-62CE-80117891836E}"/>
              </a:ext>
            </a:extLst>
          </p:cNvPr>
          <p:cNvSpPr/>
          <p:nvPr/>
        </p:nvSpPr>
        <p:spPr>
          <a:xfrm>
            <a:off x="2265234" y="913936"/>
            <a:ext cx="7658019" cy="2086683"/>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buFont typeface="Arial" panose="020B0604020202020204" pitchFamily="34" charset="0"/>
              <a:buChar char="•"/>
            </a:pPr>
            <a:r>
              <a:rPr lang="ja-JP" altLang="en-US" sz="1200" b="1" dirty="0">
                <a:solidFill>
                  <a:schemeClr val="accent4">
                    <a:lumMod val="75000"/>
                  </a:schemeClr>
                </a:solidFill>
              </a:rPr>
              <a:t>戦略</a:t>
            </a:r>
            <a:r>
              <a:rPr lang="en-US" altLang="ja-JP" sz="1200" b="1" dirty="0">
                <a:solidFill>
                  <a:schemeClr val="accent4">
                    <a:lumMod val="75000"/>
                  </a:schemeClr>
                </a:solidFill>
              </a:rPr>
              <a:t>17</a:t>
            </a:r>
            <a:r>
              <a:rPr lang="ja-JP" altLang="en-US" sz="1200" b="1" dirty="0">
                <a:solidFill>
                  <a:schemeClr val="accent4">
                    <a:lumMod val="75000"/>
                  </a:schemeClr>
                </a:solidFill>
              </a:rPr>
              <a:t>分野に該当する場合は、加点対象となるため、記載してください（該当しない場合は未記入で問題ありません）</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様式２「②補助事業情報シート」の「</a:t>
            </a:r>
            <a:r>
              <a:rPr lang="en-US" altLang="ja-JP" sz="1200" b="1" dirty="0">
                <a:solidFill>
                  <a:schemeClr val="accent4">
                    <a:lumMod val="75000"/>
                  </a:schemeClr>
                </a:solidFill>
              </a:rPr>
              <a:t>6-3</a:t>
            </a:r>
            <a:r>
              <a:rPr lang="ja-JP" altLang="en-US" sz="1200" b="1" dirty="0">
                <a:solidFill>
                  <a:schemeClr val="accent4">
                    <a:lumMod val="75000"/>
                  </a:schemeClr>
                </a:solidFill>
              </a:rPr>
              <a:t>危機管理投資、成長投資の戦略分野に係る事業」で選択いただいた戦略</a:t>
            </a:r>
            <a:r>
              <a:rPr lang="en-US" altLang="ja-JP" sz="1200" b="1" dirty="0">
                <a:solidFill>
                  <a:schemeClr val="accent4">
                    <a:lumMod val="75000"/>
                  </a:schemeClr>
                </a:solidFill>
              </a:rPr>
              <a:t>17</a:t>
            </a:r>
            <a:r>
              <a:rPr lang="ja-JP" altLang="en-US" sz="1200" b="1" dirty="0">
                <a:solidFill>
                  <a:schemeClr val="accent4">
                    <a:lumMod val="75000"/>
                  </a:schemeClr>
                </a:solidFill>
              </a:rPr>
              <a:t>分野に該当する分野について、特に属する業界を踏まえたうえで、なぜその分野に該当するかを具体的に記載してください。こちらの中で複数分野との関連について説明いただくことにつきましては問題はございません</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参考：</a:t>
            </a:r>
            <a:r>
              <a:rPr lang="en-US" altLang="ja-JP" sz="1200" b="1" dirty="0">
                <a:solidFill>
                  <a:schemeClr val="accent3"/>
                </a:solidFill>
                <a:hlinkClick r:id="rId6">
                  <a:extLst>
                    <a:ext uri="{A12FA001-AC4F-418D-AE19-62706E023703}">
                      <ahyp:hlinkClr xmlns:ahyp="http://schemas.microsoft.com/office/drawing/2018/hyperlinkcolor" val="tx"/>
                    </a:ext>
                  </a:extLst>
                </a:hlinkClick>
              </a:rPr>
              <a:t>https://www.kantei.go.jp/jp/headline/sougoukeizaitaisaku2025/tsuyoikeizai.html</a:t>
            </a:r>
            <a:endParaRPr lang="ja-JP" altLang="en-US" sz="1200" b="1" dirty="0">
              <a:solidFill>
                <a:schemeClr val="accent3"/>
              </a:solidFill>
            </a:endParaRPr>
          </a:p>
          <a:p>
            <a:pPr marL="285750" indent="-285750">
              <a:buFont typeface="Arial" panose="020B0604020202020204" pitchFamily="34" charset="0"/>
              <a:buChar char="•"/>
            </a:pPr>
            <a:r>
              <a:rPr lang="ja-JP" altLang="en-US" sz="1200" b="1" dirty="0">
                <a:solidFill>
                  <a:schemeClr val="accent4">
                    <a:lumMod val="75000"/>
                  </a:schemeClr>
                </a:solidFill>
              </a:rPr>
              <a:t>①</a:t>
            </a:r>
            <a:r>
              <a:rPr lang="en-US" altLang="ja-JP" sz="1200" b="1" dirty="0">
                <a:solidFill>
                  <a:schemeClr val="accent4">
                    <a:lumMod val="75000"/>
                  </a:schemeClr>
                </a:solidFill>
              </a:rPr>
              <a:t>AI</a:t>
            </a:r>
            <a:r>
              <a:rPr lang="ja-JP" altLang="en-US" sz="1200" b="1" dirty="0">
                <a:solidFill>
                  <a:schemeClr val="accent4">
                    <a:lumMod val="75000"/>
                  </a:schemeClr>
                </a:solidFill>
              </a:rPr>
              <a:t>・半導体、②造船、③量子、④合成生物学・バイオ、⑤航空・宇宙、⑥デジタル・サイバーセキュリティ、</a:t>
            </a:r>
            <a:br>
              <a:rPr lang="en-US" altLang="ja-JP" sz="1200" b="1" dirty="0"/>
            </a:br>
            <a:r>
              <a:rPr lang="ja-JP" altLang="en-US" sz="1200" b="1" dirty="0">
                <a:solidFill>
                  <a:schemeClr val="accent4">
                    <a:lumMod val="75000"/>
                  </a:schemeClr>
                </a:solidFill>
              </a:rPr>
              <a:t>⑦コンテンツ、⑧フードテック、⑨資源・エネルギー安全保障・</a:t>
            </a:r>
            <a:r>
              <a:rPr lang="en-US" altLang="ja-JP" sz="1200" b="1" dirty="0">
                <a:solidFill>
                  <a:schemeClr val="accent4">
                    <a:lumMod val="75000"/>
                  </a:schemeClr>
                </a:solidFill>
              </a:rPr>
              <a:t>GX</a:t>
            </a:r>
            <a:r>
              <a:rPr lang="ja-JP" altLang="en-US" sz="1200" b="1" dirty="0">
                <a:solidFill>
                  <a:schemeClr val="accent4">
                    <a:lumMod val="75000"/>
                  </a:schemeClr>
                </a:solidFill>
              </a:rPr>
              <a:t>、⑩防災・国土強靭化、⑪創薬・先端医療、</a:t>
            </a:r>
            <a:br>
              <a:rPr lang="en-US" altLang="ja-JP" sz="1200" b="1" dirty="0"/>
            </a:br>
            <a:r>
              <a:rPr lang="ja-JP" altLang="en-US" sz="1200" b="1" dirty="0">
                <a:solidFill>
                  <a:schemeClr val="accent4">
                    <a:lumMod val="75000"/>
                  </a:schemeClr>
                </a:solidFill>
              </a:rPr>
              <a:t>⑫フュージョンエネルギー、⑬マテリアル（重要鉱物・部素材）、⑭港湾ロジスティクス、⑮防衛産業、⑯情報通信、</a:t>
            </a:r>
            <a:br>
              <a:rPr lang="en-US" altLang="ja-JP" sz="1200" b="1" dirty="0">
                <a:solidFill>
                  <a:schemeClr val="accent4">
                    <a:lumMod val="75000"/>
                  </a:schemeClr>
                </a:solidFill>
              </a:rPr>
            </a:br>
            <a:r>
              <a:rPr lang="ja-JP" altLang="en-US" sz="1200" b="1" dirty="0">
                <a:solidFill>
                  <a:schemeClr val="accent4">
                    <a:lumMod val="75000"/>
                  </a:schemeClr>
                </a:solidFill>
              </a:rPr>
              <a:t>⑰海洋</a:t>
            </a:r>
          </a:p>
        </p:txBody>
      </p:sp>
      <p:sp>
        <p:nvSpPr>
          <p:cNvPr id="15" name="Callout: Line with Border and Accent Bar 67">
            <a:extLst>
              <a:ext uri="{FF2B5EF4-FFF2-40B4-BE49-F238E27FC236}">
                <a16:creationId xmlns:a16="http://schemas.microsoft.com/office/drawing/2014/main" id="{186EFE43-098F-7BCF-80DE-8F65274E2A7C}"/>
              </a:ext>
            </a:extLst>
          </p:cNvPr>
          <p:cNvSpPr/>
          <p:nvPr/>
        </p:nvSpPr>
        <p:spPr>
          <a:xfrm>
            <a:off x="6609125" y="4121335"/>
            <a:ext cx="2913354" cy="883871"/>
          </a:xfrm>
          <a:prstGeom prst="accentBorderCallout1">
            <a:avLst>
              <a:gd name="adj1" fmla="val 26818"/>
              <a:gd name="adj2" fmla="val -2413"/>
              <a:gd name="adj3" fmla="val 130360"/>
              <a:gd name="adj4" fmla="val -15795"/>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buFont typeface="Arial" panose="020B0604020202020204" pitchFamily="34" charset="0"/>
              <a:buChar char="•"/>
            </a:pPr>
            <a:r>
              <a:rPr kumimoji="1" lang="ja-JP" altLang="en-US" sz="1200" b="1" dirty="0">
                <a:solidFill>
                  <a:schemeClr val="accent4">
                    <a:lumMod val="75000"/>
                  </a:schemeClr>
                </a:solidFill>
              </a:rPr>
              <a:t>様式２「②補助事業情報</a:t>
            </a:r>
            <a:r>
              <a:rPr lang="ja-JP" altLang="en-US" sz="1200" b="1" dirty="0">
                <a:solidFill>
                  <a:schemeClr val="accent4">
                    <a:lumMod val="75000"/>
                  </a:schemeClr>
                </a:solidFill>
              </a:rPr>
              <a:t>シート</a:t>
            </a:r>
            <a:r>
              <a:rPr kumimoji="1" lang="ja-JP" altLang="en-US" sz="1200" b="1" dirty="0">
                <a:solidFill>
                  <a:schemeClr val="accent4">
                    <a:lumMod val="75000"/>
                  </a:schemeClr>
                </a:solidFill>
              </a:rPr>
              <a:t>」</a:t>
            </a:r>
            <a:r>
              <a:rPr lang="ja-JP" altLang="en-US" sz="1200" b="1" dirty="0">
                <a:solidFill>
                  <a:schemeClr val="accent4">
                    <a:lumMod val="75000"/>
                  </a:schemeClr>
                </a:solidFill>
              </a:rPr>
              <a:t>の全社の業種は「6-1</a:t>
            </a:r>
            <a:r>
              <a:rPr lang="en-US" altLang="ja-JP" sz="1200" b="1" dirty="0">
                <a:solidFill>
                  <a:schemeClr val="accent4">
                    <a:lumMod val="75000"/>
                  </a:schemeClr>
                </a:solidFill>
              </a:rPr>
              <a:t>4</a:t>
            </a:r>
            <a:r>
              <a:rPr lang="ja-JP" altLang="en-US" sz="1200" b="1" dirty="0">
                <a:solidFill>
                  <a:schemeClr val="accent4">
                    <a:lumMod val="75000"/>
                  </a:schemeClr>
                </a:solidFill>
              </a:rPr>
              <a:t>～6-1</a:t>
            </a:r>
            <a:r>
              <a:rPr lang="en-US" altLang="ja-JP" sz="1200" b="1" dirty="0">
                <a:solidFill>
                  <a:schemeClr val="accent4">
                    <a:lumMod val="75000"/>
                  </a:schemeClr>
                </a:solidFill>
              </a:rPr>
              <a:t>6</a:t>
            </a:r>
            <a:r>
              <a:rPr lang="ja-JP" altLang="en-US" sz="1200" b="1" dirty="0">
                <a:solidFill>
                  <a:schemeClr val="accent4">
                    <a:lumMod val="75000"/>
                  </a:schemeClr>
                </a:solidFill>
              </a:rPr>
              <a:t>」、補助事業の業種は「8-1～8-3」</a:t>
            </a:r>
            <a:r>
              <a:rPr kumimoji="1" lang="ja-JP" altLang="en-US" sz="1200" b="1" dirty="0">
                <a:solidFill>
                  <a:schemeClr val="accent4">
                    <a:lumMod val="75000"/>
                  </a:schemeClr>
                </a:solidFill>
              </a:rPr>
              <a:t>にて選択した業種を記載してください</a:t>
            </a:r>
            <a:endParaRPr lang="ja-JP" dirty="0">
              <a:solidFill>
                <a:schemeClr val="accent4">
                  <a:lumMod val="75000"/>
                </a:schemeClr>
              </a:solidFill>
            </a:endParaRPr>
          </a:p>
        </p:txBody>
      </p:sp>
    </p:spTree>
    <p:extLst>
      <p:ext uri="{BB962C8B-B14F-4D97-AF65-F5344CB8AC3E}">
        <p14:creationId xmlns:p14="http://schemas.microsoft.com/office/powerpoint/2010/main" val="32742692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86703-26D1-639B-CFCB-92C2CC13A79B}"/>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95590C4E-38FA-BC7D-2BBE-28856C85CE4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277" imgH="277" progId="TCLayout.ActiveDocument.1">
                  <p:embed/>
                </p:oleObj>
              </mc:Choice>
              <mc:Fallback>
                <p:oleObj name="think-cellスライド" r:id="rId13" imgW="277" imgH="277" progId="TCLayout.ActiveDocument.1">
                  <p:embed/>
                  <p:pic>
                    <p:nvPicPr>
                      <p:cNvPr id="6" name="think-cell data - do not delete" hidden="1">
                        <a:extLst>
                          <a:ext uri="{FF2B5EF4-FFF2-40B4-BE49-F238E27FC236}">
                            <a16:creationId xmlns:a16="http://schemas.microsoft.com/office/drawing/2014/main" id="{95590C4E-38FA-BC7D-2BBE-28856C85CE42}"/>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9F51961-50B1-F876-5DDD-A3FCF649FA73}"/>
              </a:ext>
            </a:extLst>
          </p:cNvPr>
          <p:cNvSpPr>
            <a:spLocks noGrp="1"/>
          </p:cNvSpPr>
          <p:nvPr>
            <p:ph type="title"/>
          </p:nvPr>
        </p:nvSpPr>
        <p:spPr/>
        <p:txBody>
          <a:bodyPr vert="horz"/>
          <a:lstStyle/>
          <a:p>
            <a:r>
              <a:rPr kumimoji="1" lang="ja-JP" altLang="en-US"/>
              <a:t>目次</a:t>
            </a:r>
          </a:p>
        </p:txBody>
      </p:sp>
      <p:sp>
        <p:nvSpPr>
          <p:cNvPr id="3" name="Text Placeholder 2">
            <a:hlinkClick r:id="rId15" action="ppaction://hlinksldjump"/>
            <a:extLst>
              <a:ext uri="{FF2B5EF4-FFF2-40B4-BE49-F238E27FC236}">
                <a16:creationId xmlns:a16="http://schemas.microsoft.com/office/drawing/2014/main" id="{062DC1D0-1EDD-EB24-E1CC-4240E0A44107}"/>
              </a:ext>
            </a:extLst>
          </p:cNvPr>
          <p:cNvSpPr>
            <a:spLocks/>
          </p:cNvSpPr>
          <p:nvPr>
            <p:custDataLst>
              <p:tags r:id="rId2"/>
            </p:custDataLst>
          </p:nvPr>
        </p:nvSpPr>
        <p:spPr bwMode="auto">
          <a:xfrm>
            <a:off x="1752600" y="2076450"/>
            <a:ext cx="6477000" cy="3270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 name="Text Placeholder 2">
            <a:hlinkClick r:id="rId16" action="ppaction://hlinksldjump"/>
            <a:extLst>
              <a:ext uri="{FF2B5EF4-FFF2-40B4-BE49-F238E27FC236}">
                <a16:creationId xmlns:a16="http://schemas.microsoft.com/office/drawing/2014/main" id="{8771EB49-7A57-B436-F45B-9FB329FAD2AE}"/>
              </a:ext>
            </a:extLst>
          </p:cNvPr>
          <p:cNvSpPr>
            <a:spLocks/>
          </p:cNvSpPr>
          <p:nvPr>
            <p:custDataLst>
              <p:tags r:id="rId3"/>
            </p:custDataLst>
          </p:nvPr>
        </p:nvSpPr>
        <p:spPr bwMode="auto">
          <a:xfrm>
            <a:off x="1752600" y="2403475"/>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7" action="ppaction://hlinksldjump"/>
            <a:extLst>
              <a:ext uri="{FF2B5EF4-FFF2-40B4-BE49-F238E27FC236}">
                <a16:creationId xmlns:a16="http://schemas.microsoft.com/office/drawing/2014/main" id="{1205C358-9A71-67EB-021E-BECAE930B22B}"/>
              </a:ext>
            </a:extLst>
          </p:cNvPr>
          <p:cNvSpPr>
            <a:spLocks/>
          </p:cNvSpPr>
          <p:nvPr>
            <p:custDataLst>
              <p:tags r:id="rId4"/>
            </p:custDataLst>
          </p:nvPr>
        </p:nvSpPr>
        <p:spPr bwMode="auto">
          <a:xfrm>
            <a:off x="1752600" y="2809875"/>
            <a:ext cx="6477000" cy="35560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（ア）市場の成長性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extLst>
              <a:ext uri="{FF2B5EF4-FFF2-40B4-BE49-F238E27FC236}">
                <a16:creationId xmlns:a16="http://schemas.microsoft.com/office/drawing/2014/main" id="{CFD6FD3F-EB68-A9F2-F87E-9D7454D8E910}"/>
              </a:ext>
            </a:extLst>
          </p:cNvPr>
          <p:cNvSpPr>
            <a:spLocks/>
          </p:cNvSpPr>
          <p:nvPr>
            <p:custDataLst>
              <p:tags r:id="rId5"/>
            </p:custDataLst>
          </p:nvPr>
        </p:nvSpPr>
        <p:spPr bwMode="auto">
          <a:xfrm>
            <a:off x="1752600" y="3165475"/>
            <a:ext cx="6477000" cy="354013"/>
          </a:xfrm>
          <a:prstGeom prst="rect">
            <a:avLst/>
          </a:prstGeom>
          <a:solidFill>
            <a:schemeClr val="accent1"/>
          </a:solidFill>
          <a:ln w="127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（イ）競合他社との差別化</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8" action="ppaction://hlinksldjump"/>
            <a:extLst>
              <a:ext uri="{FF2B5EF4-FFF2-40B4-BE49-F238E27FC236}">
                <a16:creationId xmlns:a16="http://schemas.microsoft.com/office/drawing/2014/main" id="{B6F2F913-9CCC-563C-54B5-B1D4FC3CC9E6}"/>
              </a:ext>
            </a:extLst>
          </p:cNvPr>
          <p:cNvSpPr>
            <a:spLocks/>
          </p:cNvSpPr>
          <p:nvPr>
            <p:custDataLst>
              <p:tags r:id="rId6"/>
            </p:custDataLst>
          </p:nvPr>
        </p:nvSpPr>
        <p:spPr bwMode="auto">
          <a:xfrm>
            <a:off x="1752600" y="3519488"/>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（ウ）労働生産性向上</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19" action="ppaction://hlinksldjump"/>
            <a:extLst>
              <a:ext uri="{FF2B5EF4-FFF2-40B4-BE49-F238E27FC236}">
                <a16:creationId xmlns:a16="http://schemas.microsoft.com/office/drawing/2014/main" id="{0182A8BD-DBFD-D65D-4B10-9EAFD4A58E8B}"/>
              </a:ext>
            </a:extLst>
          </p:cNvPr>
          <p:cNvSpPr>
            <a:spLocks/>
          </p:cNvSpPr>
          <p:nvPr>
            <p:custDataLst>
              <p:tags r:id="rId7"/>
            </p:custDataLst>
          </p:nvPr>
        </p:nvSpPr>
        <p:spPr bwMode="auto">
          <a:xfrm>
            <a:off x="1752600" y="3844925"/>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 action="ppaction://noaction"/>
            <a:extLst>
              <a:ext uri="{FF2B5EF4-FFF2-40B4-BE49-F238E27FC236}">
                <a16:creationId xmlns:a16="http://schemas.microsoft.com/office/drawing/2014/main" id="{512014AB-294D-2F88-27DE-3BF859561748}"/>
              </a:ext>
            </a:extLst>
          </p:cNvPr>
          <p:cNvSpPr>
            <a:spLocks/>
          </p:cNvSpPr>
          <p:nvPr>
            <p:custDataLst>
              <p:tags r:id="rId8"/>
            </p:custDataLst>
          </p:nvPr>
        </p:nvSpPr>
        <p:spPr bwMode="auto">
          <a:xfrm>
            <a:off x="1752600" y="417036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10" name="Text Placeholder 2">
            <a:hlinkClick r:id="rId20" action="ppaction://hlinksldjump"/>
            <a:extLst>
              <a:ext uri="{FF2B5EF4-FFF2-40B4-BE49-F238E27FC236}">
                <a16:creationId xmlns:a16="http://schemas.microsoft.com/office/drawing/2014/main" id="{41D650A9-8702-0A3A-961F-055245D63D94}"/>
              </a:ext>
            </a:extLst>
          </p:cNvPr>
          <p:cNvSpPr>
            <a:spLocks/>
          </p:cNvSpPr>
          <p:nvPr>
            <p:custDataLst>
              <p:tags r:id="rId9"/>
            </p:custDataLst>
          </p:nvPr>
        </p:nvSpPr>
        <p:spPr bwMode="auto">
          <a:xfrm>
            <a:off x="1752600" y="4468092"/>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Text Placeholder 2">
            <a:hlinkClick r:id="rId20" action="ppaction://hlinksldjump"/>
            <a:extLst>
              <a:ext uri="{FF2B5EF4-FFF2-40B4-BE49-F238E27FC236}">
                <a16:creationId xmlns:a16="http://schemas.microsoft.com/office/drawing/2014/main" id="{9E21BB67-D835-CC36-BD5E-DCEB1134590D}"/>
              </a:ext>
            </a:extLst>
          </p:cNvPr>
          <p:cNvSpPr>
            <a:spLocks/>
          </p:cNvSpPr>
          <p:nvPr>
            <p:custDataLst>
              <p:tags r:id="rId10"/>
            </p:custDataLst>
          </p:nvPr>
        </p:nvSpPr>
        <p:spPr bwMode="auto">
          <a:xfrm>
            <a:off x="1752600" y="4756586"/>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5" name="正方形/長方形 14">
            <a:extLst>
              <a:ext uri="{FF2B5EF4-FFF2-40B4-BE49-F238E27FC236}">
                <a16:creationId xmlns:a16="http://schemas.microsoft.com/office/drawing/2014/main" id="{372B6FC7-60A1-DE9D-FDE8-62CA9CEC956B}"/>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337892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E038E-2DC7-5B62-5E20-6743FBF9F9F7}"/>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24B2665D-105C-4EB4-DD7C-3937B0E673DC}"/>
              </a:ext>
            </a:extLst>
          </p:cNvPr>
          <p:cNvGraphicFramePr>
            <a:graphicFrameLocks/>
          </p:cNvGraphicFramePr>
          <p:nvPr>
            <p:custDataLst>
              <p:tags r:id="rId1"/>
            </p:custDataLst>
            <p:extLst>
              <p:ext uri="{D42A27DB-BD31-4B8C-83A1-F6EECF244321}">
                <p14:modId xmlns:p14="http://schemas.microsoft.com/office/powerpoint/2010/main" val="248102329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3" name="think-cell data - do not delete" hidden="1">
                        <a:extLst>
                          <a:ext uri="{FF2B5EF4-FFF2-40B4-BE49-F238E27FC236}">
                            <a16:creationId xmlns:a16="http://schemas.microsoft.com/office/drawing/2014/main" id="{24B2665D-105C-4EB4-DD7C-3937B0E673D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EE2AF39-B4AB-EFFD-AF79-3D823B82634C}"/>
              </a:ext>
            </a:extLst>
          </p:cNvPr>
          <p:cNvSpPr>
            <a:spLocks noGrp="1"/>
          </p:cNvSpPr>
          <p:nvPr>
            <p:ph type="title"/>
          </p:nvPr>
        </p:nvSpPr>
        <p:spPr/>
        <p:txBody>
          <a:bodyPr vert="horz"/>
          <a:lstStyle/>
          <a:p>
            <a:endParaRPr kumimoji="1" lang="ja-JP" altLang="en-US"/>
          </a:p>
        </p:txBody>
      </p:sp>
      <p:sp>
        <p:nvSpPr>
          <p:cNvPr id="7" name="Text Placeholder 6">
            <a:extLst>
              <a:ext uri="{FF2B5EF4-FFF2-40B4-BE49-F238E27FC236}">
                <a16:creationId xmlns:a16="http://schemas.microsoft.com/office/drawing/2014/main" id="{FC6C25BE-2135-48CF-63BC-C8D45D8204EC}"/>
              </a:ext>
            </a:extLst>
          </p:cNvPr>
          <p:cNvSpPr>
            <a:spLocks noGrp="1"/>
          </p:cNvSpPr>
          <p:nvPr>
            <p:ph type="body" sz="quarter" idx="12"/>
          </p:nvPr>
        </p:nvSpPr>
        <p:spPr/>
        <p:txBody>
          <a:bodyPr/>
          <a:lstStyle/>
          <a:p>
            <a:r>
              <a:rPr lang="ja-JP" altLang="en-US"/>
              <a:t>②先進性・成長性（イ）競合他社との差別化</a:t>
            </a:r>
          </a:p>
        </p:txBody>
      </p:sp>
      <p:sp>
        <p:nvSpPr>
          <p:cNvPr id="8" name="正方形/長方形 22">
            <a:extLst>
              <a:ext uri="{FF2B5EF4-FFF2-40B4-BE49-F238E27FC236}">
                <a16:creationId xmlns:a16="http://schemas.microsoft.com/office/drawing/2014/main" id="{C4D3CA63-2EA7-04C4-F681-42345315EA9E}"/>
              </a:ext>
            </a:extLst>
          </p:cNvPr>
          <p:cNvSpPr/>
          <p:nvPr/>
        </p:nvSpPr>
        <p:spPr>
          <a:xfrm>
            <a:off x="380999" y="1752491"/>
            <a:ext cx="920817" cy="250139"/>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商品</a:t>
            </a: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戦略</a:t>
            </a:r>
          </a:p>
        </p:txBody>
      </p:sp>
      <p:sp>
        <p:nvSpPr>
          <p:cNvPr id="9" name="正方形/長方形 23">
            <a:extLst>
              <a:ext uri="{FF2B5EF4-FFF2-40B4-BE49-F238E27FC236}">
                <a16:creationId xmlns:a16="http://schemas.microsoft.com/office/drawing/2014/main" id="{3CB1ACF7-B7EC-7B0F-054E-C7ED127863E6}"/>
              </a:ext>
            </a:extLst>
          </p:cNvPr>
          <p:cNvSpPr/>
          <p:nvPr/>
        </p:nvSpPr>
        <p:spPr>
          <a:xfrm>
            <a:off x="380999" y="4123506"/>
            <a:ext cx="920817" cy="250139"/>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流通</a:t>
            </a: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戦略</a:t>
            </a:r>
          </a:p>
        </p:txBody>
      </p:sp>
      <p:sp>
        <p:nvSpPr>
          <p:cNvPr id="10" name="正方形/長方形 24">
            <a:extLst>
              <a:ext uri="{FF2B5EF4-FFF2-40B4-BE49-F238E27FC236}">
                <a16:creationId xmlns:a16="http://schemas.microsoft.com/office/drawing/2014/main" id="{33BADE85-DE52-9957-FD07-C18B6BFB31EB}"/>
              </a:ext>
            </a:extLst>
          </p:cNvPr>
          <p:cNvSpPr/>
          <p:nvPr/>
        </p:nvSpPr>
        <p:spPr>
          <a:xfrm>
            <a:off x="2497035" y="1752491"/>
            <a:ext cx="920817" cy="250139"/>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価格</a:t>
            </a: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戦略</a:t>
            </a:r>
          </a:p>
        </p:txBody>
      </p:sp>
      <p:sp>
        <p:nvSpPr>
          <p:cNvPr id="11" name="正方形/長方形 25">
            <a:extLst>
              <a:ext uri="{FF2B5EF4-FFF2-40B4-BE49-F238E27FC236}">
                <a16:creationId xmlns:a16="http://schemas.microsoft.com/office/drawing/2014/main" id="{D2EBDAEE-8DBF-78C8-E1C1-C33A87FDF45A}"/>
              </a:ext>
            </a:extLst>
          </p:cNvPr>
          <p:cNvSpPr/>
          <p:nvPr/>
        </p:nvSpPr>
        <p:spPr>
          <a:xfrm>
            <a:off x="2506640" y="4123506"/>
            <a:ext cx="920817" cy="250139"/>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販売</a:t>
            </a: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戦略</a:t>
            </a:r>
          </a:p>
        </p:txBody>
      </p:sp>
      <p:sp>
        <p:nvSpPr>
          <p:cNvPr id="12" name="正方形/長方形 26">
            <a:extLst>
              <a:ext uri="{FF2B5EF4-FFF2-40B4-BE49-F238E27FC236}">
                <a16:creationId xmlns:a16="http://schemas.microsoft.com/office/drawing/2014/main" id="{69F5F3A1-7735-0625-F6D9-562F507B5C69}"/>
              </a:ext>
            </a:extLst>
          </p:cNvPr>
          <p:cNvSpPr/>
          <p:nvPr/>
        </p:nvSpPr>
        <p:spPr>
          <a:xfrm>
            <a:off x="381000" y="1997483"/>
            <a:ext cx="2003832" cy="2089968"/>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顧客・マーケットの求めて</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いる商品（機能、品質、</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ブランドイメージ等）と、</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補助事業で提供する商品・サービスの顧客への訴求</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ポイントを記載してください</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正方形/長方形 27">
            <a:extLst>
              <a:ext uri="{FF2B5EF4-FFF2-40B4-BE49-F238E27FC236}">
                <a16:creationId xmlns:a16="http://schemas.microsoft.com/office/drawing/2014/main" id="{B43772E0-756A-06DE-D898-2A600ADABF9B}"/>
              </a:ext>
            </a:extLst>
          </p:cNvPr>
          <p:cNvSpPr/>
          <p:nvPr/>
        </p:nvSpPr>
        <p:spPr>
          <a:xfrm>
            <a:off x="381000" y="4368498"/>
            <a:ext cx="2003832" cy="2089968"/>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顧客・マーケットに商品・</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サービスを届けるために</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使用する手段・経路</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a:t>
            </a:r>
            <a:b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記載してください</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28">
            <a:extLst>
              <a:ext uri="{FF2B5EF4-FFF2-40B4-BE49-F238E27FC236}">
                <a16:creationId xmlns:a16="http://schemas.microsoft.com/office/drawing/2014/main" id="{97F978C1-2DCF-B87D-124D-B3C4F3772742}"/>
              </a:ext>
            </a:extLst>
          </p:cNvPr>
          <p:cNvSpPr/>
          <p:nvPr/>
        </p:nvSpPr>
        <p:spPr>
          <a:xfrm>
            <a:off x="2498384" y="1997483"/>
            <a:ext cx="2003832" cy="2089968"/>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商品・サービスの価格設定と、その設定の根拠となる市場ニーズ（高価格帯商品が</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求められているアンケート</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調査の結果等）</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a:t>
            </a:r>
            <a:b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記載してください</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正方形/長方形 29">
            <a:extLst>
              <a:ext uri="{FF2B5EF4-FFF2-40B4-BE49-F238E27FC236}">
                <a16:creationId xmlns:a16="http://schemas.microsoft.com/office/drawing/2014/main" id="{C65BDB76-9630-2B0E-DDFC-F4E1CAFAF276}"/>
              </a:ext>
            </a:extLst>
          </p:cNvPr>
          <p:cNvSpPr/>
          <p:nvPr/>
        </p:nvSpPr>
        <p:spPr>
          <a:xfrm>
            <a:off x="2498384" y="4368498"/>
            <a:ext cx="2003832" cy="2089968"/>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顧客・マーケットからの</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認知度を高め、</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訴求ポイントやコンセプトを伝えるために実施想定の</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手法等</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を記載してください</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28" name="RectangleWithLineGroup">
            <a:extLst>
              <a:ext uri="{FF2B5EF4-FFF2-40B4-BE49-F238E27FC236}">
                <a16:creationId xmlns:a16="http://schemas.microsoft.com/office/drawing/2014/main" id="{CFEA2D29-6372-ACC2-5F40-98A1FCF1BA56}"/>
              </a:ext>
            </a:extLst>
          </p:cNvPr>
          <p:cNvGrpSpPr/>
          <p:nvPr/>
        </p:nvGrpSpPr>
        <p:grpSpPr>
          <a:xfrm>
            <a:off x="381000" y="914400"/>
            <a:ext cx="4114800" cy="380480"/>
            <a:chOff x="2073603" y="1702803"/>
            <a:chExt cx="2160003" cy="360000"/>
          </a:xfrm>
          <a:noFill/>
        </p:grpSpPr>
        <p:sp>
          <p:nvSpPr>
            <p:cNvPr id="29" name="Rectangle 28">
              <a:extLst>
                <a:ext uri="{FF2B5EF4-FFF2-40B4-BE49-F238E27FC236}">
                  <a16:creationId xmlns:a16="http://schemas.microsoft.com/office/drawing/2014/main" id="{871A210A-E955-FEB5-21DB-5DCDBB04390F}"/>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マーケティングにおける差別化</a:t>
              </a:r>
            </a:p>
          </p:txBody>
        </p:sp>
        <p:cxnSp>
          <p:nvCxnSpPr>
            <p:cNvPr id="30" name="Straight Connector 29">
              <a:extLst>
                <a:ext uri="{FF2B5EF4-FFF2-40B4-BE49-F238E27FC236}">
                  <a16:creationId xmlns:a16="http://schemas.microsoft.com/office/drawing/2014/main" id="{C3349E2B-4CF9-85C2-2FB7-BAC6C607A266}"/>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1" name="RectangleWithLineGroup">
            <a:extLst>
              <a:ext uri="{FF2B5EF4-FFF2-40B4-BE49-F238E27FC236}">
                <a16:creationId xmlns:a16="http://schemas.microsoft.com/office/drawing/2014/main" id="{86916608-1868-A5D4-8FF3-4583EC384CA4}"/>
              </a:ext>
            </a:extLst>
          </p:cNvPr>
          <p:cNvGrpSpPr/>
          <p:nvPr/>
        </p:nvGrpSpPr>
        <p:grpSpPr>
          <a:xfrm>
            <a:off x="5410200" y="914400"/>
            <a:ext cx="4114800" cy="380480"/>
            <a:chOff x="2073603" y="1702803"/>
            <a:chExt cx="2160003" cy="360000"/>
          </a:xfrm>
          <a:noFill/>
        </p:grpSpPr>
        <p:sp>
          <p:nvSpPr>
            <p:cNvPr id="32" name="Rectangle 31">
              <a:extLst>
                <a:ext uri="{FF2B5EF4-FFF2-40B4-BE49-F238E27FC236}">
                  <a16:creationId xmlns:a16="http://schemas.microsoft.com/office/drawing/2014/main" id="{FCE7DFCC-70A8-8287-3D96-C42793FA81F9}"/>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その他差別化・事業戦略シナリオ</a:t>
              </a:r>
            </a:p>
          </p:txBody>
        </p:sp>
        <p:cxnSp>
          <p:nvCxnSpPr>
            <p:cNvPr id="33" name="Straight Connector 32">
              <a:extLst>
                <a:ext uri="{FF2B5EF4-FFF2-40B4-BE49-F238E27FC236}">
                  <a16:creationId xmlns:a16="http://schemas.microsoft.com/office/drawing/2014/main" id="{BA876668-AFD8-058F-02EA-F64F5026D2C9}"/>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34" name="正方形/長方形 6">
            <a:extLst>
              <a:ext uri="{FF2B5EF4-FFF2-40B4-BE49-F238E27FC236}">
                <a16:creationId xmlns:a16="http://schemas.microsoft.com/office/drawing/2014/main" id="{3ADE2C1E-D861-DE6C-3489-05A5B22B42E8}"/>
              </a:ext>
            </a:extLst>
          </p:cNvPr>
          <p:cNvSpPr/>
          <p:nvPr/>
        </p:nvSpPr>
        <p:spPr>
          <a:xfrm>
            <a:off x="54102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左記の項目以外について、差別化や先進性に向けた取組、</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事業戦略シナリオを記載してください。</a:t>
            </a:r>
          </a:p>
          <a:p>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生産工程の抜本的改革や最新設備を導入した物流センター等を通じた高い付加価値・独自性の創出</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サプライチェーンや商流の上流・下流部分を自社で構築</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模倣困難なビジネスモデルの構築</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ニッチ分野における独自性の高い製品・サービス開発</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厳格な品質管理</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大学等との産学連携などにより差別化を行い、</a:t>
            </a:r>
            <a:b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グローバル市場でもトップの地位を築く潜在性を有している</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成長経営への転換に至った経緯</a:t>
            </a: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経営者として考える成長シナリオ</a:t>
            </a: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当該事業戦略の実行に当たっての先行投資等</a:t>
            </a:r>
          </a:p>
        </p:txBody>
      </p:sp>
      <p:sp>
        <p:nvSpPr>
          <p:cNvPr id="4" name="正方形/長方形 28">
            <a:extLst>
              <a:ext uri="{FF2B5EF4-FFF2-40B4-BE49-F238E27FC236}">
                <a16:creationId xmlns:a16="http://schemas.microsoft.com/office/drawing/2014/main" id="{6978166D-997C-A9D9-272D-6DA7AA020500}"/>
              </a:ext>
            </a:extLst>
          </p:cNvPr>
          <p:cNvSpPr/>
          <p:nvPr/>
        </p:nvSpPr>
        <p:spPr>
          <a:xfrm>
            <a:off x="381000" y="1373429"/>
            <a:ext cx="4114800" cy="310660"/>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想定ターゲットを記載してください。</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四角形: メモ 1">
            <a:extLst>
              <a:ext uri="{FF2B5EF4-FFF2-40B4-BE49-F238E27FC236}">
                <a16:creationId xmlns:a16="http://schemas.microsoft.com/office/drawing/2014/main" id="{3F6F25DB-27EA-1901-8627-C66C821CF928}"/>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0" name="四角形: メモ 1">
            <a:extLst>
              <a:ext uri="{FF2B5EF4-FFF2-40B4-BE49-F238E27FC236}">
                <a16:creationId xmlns:a16="http://schemas.microsoft.com/office/drawing/2014/main" id="{14FFE917-148B-FFFE-EB72-6C2507369E68}"/>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8" name="正方形/長方形 17">
            <a:extLst>
              <a:ext uri="{FF2B5EF4-FFF2-40B4-BE49-F238E27FC236}">
                <a16:creationId xmlns:a16="http://schemas.microsoft.com/office/drawing/2014/main" id="{B45C7416-BD44-5FFB-D726-42B6E04E74DD}"/>
              </a:ext>
            </a:extLst>
          </p:cNvPr>
          <p:cNvSpPr/>
          <p:nvPr/>
        </p:nvSpPr>
        <p:spPr>
          <a:xfrm>
            <a:off x="0" y="0"/>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502134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277" imgH="277" progId="TCLayout.ActiveDocument.1">
                  <p:embed/>
                </p:oleObj>
              </mc:Choice>
              <mc:Fallback>
                <p:oleObj name="think-cellスライド"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lang="ja-JP" altLang="en-US">
                <a:effectLst/>
              </a:rPr>
              <a:t>目次</a:t>
            </a:r>
            <a:endParaRPr kumimoji="1" lang="ja-JP" altLang="en-US"/>
          </a:p>
        </p:txBody>
      </p:sp>
      <p:sp>
        <p:nvSpPr>
          <p:cNvPr id="28" name="Text Placeholder 2">
            <a:hlinkClick r:id="rId15" action="ppaction://hlinksldjump"/>
            <a:extLst>
              <a:ext uri="{FF2B5EF4-FFF2-40B4-BE49-F238E27FC236}">
                <a16:creationId xmlns:a16="http://schemas.microsoft.com/office/drawing/2014/main" id="{79C3EF5E-8E7B-FD64-EB2C-972E78DE76D6}"/>
              </a:ext>
            </a:extLst>
          </p:cNvPr>
          <p:cNvSpPr>
            <a:spLocks/>
          </p:cNvSpPr>
          <p:nvPr>
            <p:custDataLst>
              <p:tags r:id="rId2"/>
            </p:custDataLst>
          </p:nvPr>
        </p:nvSpPr>
        <p:spPr bwMode="auto">
          <a:xfrm>
            <a:off x="1752600" y="2076450"/>
            <a:ext cx="6477000" cy="3270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6" action="ppaction://hlinksldjump"/>
            <a:extLst>
              <a:ext uri="{FF2B5EF4-FFF2-40B4-BE49-F238E27FC236}">
                <a16:creationId xmlns:a16="http://schemas.microsoft.com/office/drawing/2014/main" id="{2BD8C648-B145-FE86-5A5E-AECA2C836B22}"/>
              </a:ext>
            </a:extLst>
          </p:cNvPr>
          <p:cNvSpPr>
            <a:spLocks/>
          </p:cNvSpPr>
          <p:nvPr>
            <p:custDataLst>
              <p:tags r:id="rId3"/>
            </p:custDataLst>
          </p:nvPr>
        </p:nvSpPr>
        <p:spPr bwMode="auto">
          <a:xfrm>
            <a:off x="1752600" y="2403475"/>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17" action="ppaction://hlinksldjump"/>
            <a:extLst>
              <a:ext uri="{FF2B5EF4-FFF2-40B4-BE49-F238E27FC236}">
                <a16:creationId xmlns:a16="http://schemas.microsoft.com/office/drawing/2014/main" id="{726CBD92-2AEE-D808-11BC-F40A50A45652}"/>
              </a:ext>
            </a:extLst>
          </p:cNvPr>
          <p:cNvSpPr>
            <a:spLocks/>
          </p:cNvSpPr>
          <p:nvPr>
            <p:custDataLst>
              <p:tags r:id="rId4"/>
            </p:custDataLst>
          </p:nvPr>
        </p:nvSpPr>
        <p:spPr bwMode="auto">
          <a:xfrm>
            <a:off x="1752600" y="2809875"/>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（ア）市場の成長性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8" action="ppaction://hlinksldjump"/>
            <a:extLst>
              <a:ext uri="{FF2B5EF4-FFF2-40B4-BE49-F238E27FC236}">
                <a16:creationId xmlns:a16="http://schemas.microsoft.com/office/drawing/2014/main" id="{C47A9439-8E4B-6A24-1259-2F0B21EFA3DC}"/>
              </a:ext>
            </a:extLst>
          </p:cNvPr>
          <p:cNvSpPr>
            <a:spLocks/>
          </p:cNvSpPr>
          <p:nvPr>
            <p:custDataLst>
              <p:tags r:id="rId5"/>
            </p:custDataLst>
          </p:nvPr>
        </p:nvSpPr>
        <p:spPr bwMode="auto">
          <a:xfrm>
            <a:off x="1752600" y="3128963"/>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6513"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（イ）競合他社との差別化</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extLst>
              <a:ext uri="{FF2B5EF4-FFF2-40B4-BE49-F238E27FC236}">
                <a16:creationId xmlns:a16="http://schemas.microsoft.com/office/drawing/2014/main" id="{6736D008-248A-F13C-4FF1-AEC02B63FDF4}"/>
              </a:ext>
            </a:extLst>
          </p:cNvPr>
          <p:cNvSpPr>
            <a:spLocks/>
          </p:cNvSpPr>
          <p:nvPr>
            <p:custDataLst>
              <p:tags r:id="rId6"/>
            </p:custDataLst>
          </p:nvPr>
        </p:nvSpPr>
        <p:spPr bwMode="auto">
          <a:xfrm>
            <a:off x="1752600" y="3448050"/>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（ウ）労働生産性向上</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9" action="ppaction://hlinksldjump"/>
            <a:extLst>
              <a:ext uri="{FF2B5EF4-FFF2-40B4-BE49-F238E27FC236}">
                <a16:creationId xmlns:a16="http://schemas.microsoft.com/office/drawing/2014/main" id="{A8A23F77-24B6-8EBD-9982-78B270CDA28B}"/>
              </a:ext>
            </a:extLst>
          </p:cNvPr>
          <p:cNvSpPr>
            <a:spLocks/>
          </p:cNvSpPr>
          <p:nvPr>
            <p:custDataLst>
              <p:tags r:id="rId7"/>
            </p:custDataLst>
          </p:nvPr>
        </p:nvSpPr>
        <p:spPr bwMode="auto">
          <a:xfrm>
            <a:off x="1752600" y="3803651"/>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 action="ppaction://noaction"/>
            <a:extLst>
              <a:ext uri="{FF2B5EF4-FFF2-40B4-BE49-F238E27FC236}">
                <a16:creationId xmlns:a16="http://schemas.microsoft.com/office/drawing/2014/main" id="{D198C9A5-8A90-6F5D-C206-7A2CA04F5566}"/>
              </a:ext>
            </a:extLst>
          </p:cNvPr>
          <p:cNvSpPr>
            <a:spLocks/>
          </p:cNvSpPr>
          <p:nvPr>
            <p:custDataLst>
              <p:tags r:id="rId8"/>
            </p:custDataLst>
          </p:nvPr>
        </p:nvSpPr>
        <p:spPr bwMode="auto">
          <a:xfrm>
            <a:off x="1752600" y="417036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9" name="Text Placeholder 2">
            <a:hlinkClick r:id="rId20" action="ppaction://hlinksldjump"/>
            <a:extLst>
              <a:ext uri="{FF2B5EF4-FFF2-40B4-BE49-F238E27FC236}">
                <a16:creationId xmlns:a16="http://schemas.microsoft.com/office/drawing/2014/main" id="{06D1F256-41A1-5D3C-E467-F87D3D23F32E}"/>
              </a:ext>
            </a:extLst>
          </p:cNvPr>
          <p:cNvSpPr>
            <a:spLocks/>
          </p:cNvSpPr>
          <p:nvPr>
            <p:custDataLst>
              <p:tags r:id="rId9"/>
            </p:custDataLst>
          </p:nvPr>
        </p:nvSpPr>
        <p:spPr bwMode="auto">
          <a:xfrm>
            <a:off x="1752600" y="4468092"/>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rId20" action="ppaction://hlinksldjump"/>
            <a:extLst>
              <a:ext uri="{FF2B5EF4-FFF2-40B4-BE49-F238E27FC236}">
                <a16:creationId xmlns:a16="http://schemas.microsoft.com/office/drawing/2014/main" id="{1EDCBD37-DD97-644F-077C-38D6E3C13CB9}"/>
              </a:ext>
            </a:extLst>
          </p:cNvPr>
          <p:cNvSpPr>
            <a:spLocks/>
          </p:cNvSpPr>
          <p:nvPr>
            <p:custDataLst>
              <p:tags r:id="rId10"/>
            </p:custDataLst>
          </p:nvPr>
        </p:nvSpPr>
        <p:spPr bwMode="auto">
          <a:xfrm>
            <a:off x="1752600" y="4765822"/>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4" name="正方形/長方形 13">
            <a:extLst>
              <a:ext uri="{FF2B5EF4-FFF2-40B4-BE49-F238E27FC236}">
                <a16:creationId xmlns:a16="http://schemas.microsoft.com/office/drawing/2014/main" id="{CB1FDCE7-EC49-9CEF-9902-2079C484685B}"/>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80864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02B21222-D77C-E79E-C2E1-2543CFADEED1}"/>
              </a:ext>
            </a:extLst>
          </p:cNvPr>
          <p:cNvGraphicFramePr>
            <a:graphicFrameLocks/>
          </p:cNvGraphicFramePr>
          <p:nvPr>
            <p:custDataLst>
              <p:tags r:id="rId1"/>
            </p:custDataLst>
            <p:extLst>
              <p:ext uri="{D42A27DB-BD31-4B8C-83A1-F6EECF244321}">
                <p14:modId xmlns:p14="http://schemas.microsoft.com/office/powerpoint/2010/main" val="147918931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9" name="think-cell data - do not delete" hidden="1">
                        <a:extLst>
                          <a:ext uri="{FF2B5EF4-FFF2-40B4-BE49-F238E27FC236}">
                            <a16:creationId xmlns:a16="http://schemas.microsoft.com/office/drawing/2014/main" id="{02B21222-D77C-E79E-C2E1-2543CFADEED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86194A20-D8CD-CA08-6A23-ACF5A24488C7}"/>
              </a:ext>
            </a:extLst>
          </p:cNvPr>
          <p:cNvSpPr>
            <a:spLocks noGrp="1"/>
          </p:cNvSpPr>
          <p:nvPr>
            <p:ph type="title"/>
          </p:nvPr>
        </p:nvSpPr>
        <p:spPr/>
        <p:txBody>
          <a:bodyPr vert="horz" rIns="0">
            <a:spAutoFit/>
          </a:bodyPr>
          <a:lstStyle/>
          <a:p>
            <a:r>
              <a:rPr lang="ja-JP" altLang="en-US"/>
              <a:t>誓約事項 </a:t>
            </a:r>
            <a:r>
              <a:rPr lang="en-US" altLang="ja-JP"/>
              <a:t>【</a:t>
            </a:r>
            <a:r>
              <a:rPr lang="ja-JP" altLang="en-US">
                <a:solidFill>
                  <a:schemeClr val="accent5"/>
                </a:solidFill>
              </a:rPr>
              <a:t>本スライドを削除してはいけません</a:t>
            </a:r>
            <a:r>
              <a:rPr lang="en-US" altLang="ja-JP"/>
              <a:t>】</a:t>
            </a:r>
            <a:endParaRPr lang="ja-JP" altLang="en-US"/>
          </a:p>
        </p:txBody>
      </p:sp>
      <p:sp>
        <p:nvSpPr>
          <p:cNvPr id="18" name="テキスト ボックス 12">
            <a:extLst>
              <a:ext uri="{FF2B5EF4-FFF2-40B4-BE49-F238E27FC236}">
                <a16:creationId xmlns:a16="http://schemas.microsoft.com/office/drawing/2014/main" id="{223F4EC6-62AC-AB81-FCCA-31E1F7AC6AA1}"/>
              </a:ext>
            </a:extLst>
          </p:cNvPr>
          <p:cNvSpPr txBox="1"/>
          <p:nvPr/>
        </p:nvSpPr>
        <p:spPr>
          <a:xfrm>
            <a:off x="337739" y="6248400"/>
            <a:ext cx="9230522" cy="2281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r"/>
            <a:r>
              <a:rPr kumimoji="1" lang="ja-JP" altLang="en-US" sz="16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代表者名：</a:t>
            </a:r>
            <a:r>
              <a:rPr kumimoji="1" lang="en-US" altLang="ja-JP" sz="1600" u="sng">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600" u="sng">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 </a:t>
            </a:r>
            <a:r>
              <a:rPr kumimoji="1" lang="en-US" altLang="ja-JP" sz="1600" u="sng">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XXXX</a:t>
            </a:r>
            <a:endParaRPr lang="ja-JP" altLang="ja-JP" sz="1600" u="sng">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Content Placeholder 5">
            <a:extLst>
              <a:ext uri="{FF2B5EF4-FFF2-40B4-BE49-F238E27FC236}">
                <a16:creationId xmlns:a16="http://schemas.microsoft.com/office/drawing/2014/main" id="{ADE718A0-70D1-FCF8-57B2-B02DA91EC2DA}"/>
              </a:ext>
            </a:extLst>
          </p:cNvPr>
          <p:cNvSpPr txBox="1">
            <a:spLocks/>
          </p:cNvSpPr>
          <p:nvPr/>
        </p:nvSpPr>
        <p:spPr>
          <a:xfrm>
            <a:off x="201000" y="838201"/>
            <a:ext cx="9504000" cy="4914538"/>
          </a:xfrm>
          <a:prstGeom prst="rect">
            <a:avLst/>
          </a:prstGeom>
        </p:spPr>
        <p:txBody>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42900" indent="-342900">
              <a:spcBef>
                <a:spcPts val="0"/>
              </a:spcBef>
              <a:spcAft>
                <a:spcPts val="600"/>
              </a:spcAft>
              <a:buClr>
                <a:schemeClr val="tx1"/>
              </a:buClr>
              <a:buFont typeface="+mj-lt"/>
              <a:buAutoNum type="arabicPeriod"/>
            </a:pPr>
            <a:r>
              <a:rPr lang="ja-JP" altLang="en-US" sz="1400" dirty="0">
                <a:solidFill>
                  <a:schemeClr val="tx1">
                    <a:lumMod val="85000"/>
                    <a:lumOff val="15000"/>
                  </a:schemeClr>
                </a:solidFill>
              </a:rPr>
              <a:t>本事業の公募開始日において、公募要領（申請日時点の内容、以下同じ。）の「１．事業の概要（５）補助対象者」の</a:t>
            </a:r>
            <a:br>
              <a:rPr lang="en-US" altLang="ja-JP" sz="1400" dirty="0">
                <a:solidFill>
                  <a:schemeClr val="tx1">
                    <a:lumMod val="85000"/>
                    <a:lumOff val="15000"/>
                  </a:schemeClr>
                </a:solidFill>
              </a:rPr>
            </a:br>
            <a:r>
              <a:rPr lang="ja-JP" altLang="en-US" sz="1400" dirty="0">
                <a:solidFill>
                  <a:schemeClr val="tx1">
                    <a:lumMod val="85000"/>
                    <a:lumOff val="15000"/>
                  </a:schemeClr>
                </a:solidFill>
              </a:rPr>
              <a:t>要件を全て満たしていること（不採択又は交付決定の取消となる補助金交付候補者に該当しないことを含む）。</a:t>
            </a:r>
            <a:endParaRPr lang="en-US" altLang="ja-JP" sz="1400" dirty="0">
              <a:solidFill>
                <a:schemeClr val="tx1">
                  <a:lumMod val="85000"/>
                  <a:lumOff val="15000"/>
                </a:schemeClr>
              </a:solidFill>
            </a:endParaRPr>
          </a:p>
          <a:p>
            <a:pPr marL="342900" indent="-342900">
              <a:spcBef>
                <a:spcPts val="0"/>
              </a:spcBef>
              <a:spcAft>
                <a:spcPts val="600"/>
              </a:spcAft>
              <a:buClr>
                <a:schemeClr val="tx1"/>
              </a:buClr>
              <a:buFont typeface="+mj-lt"/>
              <a:buAutoNum type="arabicPeriod"/>
            </a:pPr>
            <a:r>
              <a:rPr lang="ja-JP" altLang="en-US" sz="1400" dirty="0">
                <a:solidFill>
                  <a:schemeClr val="tx1">
                    <a:lumMod val="85000"/>
                    <a:lumOff val="15000"/>
                  </a:schemeClr>
                </a:solidFill>
              </a:rPr>
              <a:t>公募要領「１．事業の概要（５）補助対象者」に記載の下記の事項に、本事業の採否にかかわらず同意すること。</a:t>
            </a:r>
            <a:endParaRPr lang="en-US" altLang="ja-JP" sz="1400" dirty="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dirty="0">
                <a:solidFill>
                  <a:schemeClr val="tx1">
                    <a:lumMod val="85000"/>
                    <a:lumOff val="15000"/>
                  </a:schemeClr>
                </a:solidFill>
              </a:rPr>
              <a:t>政府からの</a:t>
            </a:r>
            <a:r>
              <a:rPr lang="en-US" altLang="ja-JP" sz="1200" dirty="0">
                <a:solidFill>
                  <a:schemeClr val="tx1">
                    <a:lumMod val="85000"/>
                    <a:lumOff val="15000"/>
                  </a:schemeClr>
                </a:solidFill>
              </a:rPr>
              <a:t>EBPM</a:t>
            </a:r>
            <a:r>
              <a:rPr lang="ja-JP" altLang="en-US" sz="1200" dirty="0">
                <a:solidFill>
                  <a:schemeClr val="tx1">
                    <a:lumMod val="85000"/>
                    <a:lumOff val="15000"/>
                  </a:schemeClr>
                </a:solidFill>
              </a:rPr>
              <a:t>等に関する本事業に関係する調査への協力要請に応じること。</a:t>
            </a:r>
            <a:endParaRPr lang="en-US" altLang="ja-JP" sz="1200" dirty="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dirty="0">
                <a:solidFill>
                  <a:schemeClr val="tx1">
                    <a:lumMod val="85000"/>
                    <a:lumOff val="15000"/>
                  </a:schemeClr>
                </a:solidFill>
              </a:rPr>
              <a:t>申請時に提出された情報は、個社情報が特定されないように処理したうえで公開する場合があること。</a:t>
            </a:r>
            <a:endParaRPr lang="en-US" altLang="ja-JP" sz="1200" dirty="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dirty="0">
                <a:solidFill>
                  <a:schemeClr val="tx1">
                    <a:lumMod val="85000"/>
                    <a:lumOff val="15000"/>
                  </a:schemeClr>
                </a:solidFill>
              </a:rPr>
              <a:t>補助事業者となった場合、必要に応じて事業成果の発表、事例集の作成等への協力すること。</a:t>
            </a:r>
            <a:endParaRPr lang="en-US" altLang="ja-JP" sz="1200" dirty="0">
              <a:solidFill>
                <a:schemeClr val="tx1">
                  <a:lumMod val="85000"/>
                  <a:lumOff val="15000"/>
                </a:schemeClr>
              </a:solidFill>
            </a:endParaRPr>
          </a:p>
          <a:p>
            <a:pPr marL="342900" indent="-342900">
              <a:spcBef>
                <a:spcPts val="0"/>
              </a:spcBef>
              <a:spcAft>
                <a:spcPts val="600"/>
              </a:spcAft>
              <a:buClr>
                <a:schemeClr val="tx1"/>
              </a:buClr>
              <a:buFont typeface="+mj-lt"/>
              <a:buAutoNum type="arabicPeriod"/>
            </a:pPr>
            <a:r>
              <a:rPr lang="ja-JP" altLang="en-US" sz="1400" dirty="0">
                <a:solidFill>
                  <a:schemeClr val="tx1">
                    <a:lumMod val="85000"/>
                    <a:lumOff val="15000"/>
                  </a:schemeClr>
                </a:solidFill>
              </a:rPr>
              <a:t>申請内容が、公募要領の「１．事業の概要（６）補助事業の要件」の要件を全て満たしていること。</a:t>
            </a:r>
            <a:endParaRPr lang="en-US" altLang="ja-JP" sz="1400" dirty="0">
              <a:solidFill>
                <a:schemeClr val="tx1">
                  <a:lumMod val="85000"/>
                  <a:lumOff val="15000"/>
                </a:schemeClr>
              </a:solidFill>
            </a:endParaRPr>
          </a:p>
          <a:p>
            <a:pPr marL="342900" indent="-342900">
              <a:spcBef>
                <a:spcPts val="0"/>
              </a:spcBef>
              <a:spcAft>
                <a:spcPts val="600"/>
              </a:spcAft>
              <a:buClr>
                <a:schemeClr val="tx1"/>
              </a:buClr>
              <a:buFont typeface="+mj-lt"/>
              <a:buAutoNum type="arabicPeriod"/>
            </a:pPr>
            <a:r>
              <a:rPr lang="ja-JP" altLang="en-US" sz="1400" dirty="0">
                <a:solidFill>
                  <a:schemeClr val="tx1">
                    <a:lumMod val="85000"/>
                    <a:lumOff val="15000"/>
                  </a:schemeClr>
                </a:solidFill>
              </a:rPr>
              <a:t>公募要領の「１．事業の概要（６）補助事業の要件」に記載の「賃上げ要件を満たさなかった場合の補助金返還、</a:t>
            </a:r>
            <a:br>
              <a:rPr lang="en-US" altLang="ja-JP" sz="1400" dirty="0">
                <a:solidFill>
                  <a:schemeClr val="tx1">
                    <a:lumMod val="85000"/>
                    <a:lumOff val="15000"/>
                  </a:schemeClr>
                </a:solidFill>
              </a:rPr>
            </a:br>
            <a:r>
              <a:rPr lang="ja-JP" altLang="en-US" sz="1400" dirty="0">
                <a:solidFill>
                  <a:schemeClr val="tx1">
                    <a:lumMod val="85000"/>
                    <a:lumOff val="15000"/>
                  </a:schemeClr>
                </a:solidFill>
              </a:rPr>
              <a:t>目標水準の表明」の内容を理解した上で、下記の事項に応じること。</a:t>
            </a:r>
            <a:endParaRPr lang="en-US" altLang="ja-JP" sz="1400" dirty="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dirty="0">
                <a:solidFill>
                  <a:schemeClr val="tx1">
                    <a:lumMod val="85000"/>
                    <a:lumOff val="15000"/>
                  </a:schemeClr>
                </a:solidFill>
              </a:rPr>
              <a:t>賃上げ要件を満たすことができなかった場合に補助金の返還に応じること。</a:t>
            </a:r>
            <a:endParaRPr lang="en-US" altLang="ja-JP" sz="1200" dirty="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dirty="0">
                <a:solidFill>
                  <a:schemeClr val="tx1">
                    <a:lumMod val="85000"/>
                    <a:lumOff val="15000"/>
                  </a:schemeClr>
                </a:solidFill>
              </a:rPr>
              <a:t>目標水準について交付決定までに従業員又は従業員代表に対して表明すること。</a:t>
            </a:r>
            <a:endParaRPr lang="en-US" altLang="ja-JP" sz="1200" dirty="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dirty="0">
                <a:solidFill>
                  <a:schemeClr val="tx1">
                    <a:lumMod val="85000"/>
                    <a:lumOff val="15000"/>
                  </a:schemeClr>
                </a:solidFill>
              </a:rPr>
              <a:t>公正取引委員会の「労務費の適切な転嫁のための価格交渉に関する指針」に遵守し、補助金の採択後から最終年度の補助事業１人当たり給与支給総額の報告までの間に当該指針に遵守していないことが明らかになった場合、交付決定の取り消し・補助金の返還に応じること。</a:t>
            </a:r>
            <a:endParaRPr lang="en-US" altLang="ja-JP" sz="1200" dirty="0">
              <a:solidFill>
                <a:schemeClr val="tx1">
                  <a:lumMod val="85000"/>
                  <a:lumOff val="15000"/>
                </a:schemeClr>
              </a:solidFill>
            </a:endParaRPr>
          </a:p>
          <a:p>
            <a:pPr marL="342900" indent="-342900">
              <a:spcBef>
                <a:spcPts val="0"/>
              </a:spcBef>
              <a:spcAft>
                <a:spcPts val="600"/>
              </a:spcAft>
              <a:buClr>
                <a:schemeClr val="tx1"/>
              </a:buClr>
              <a:buFont typeface="+mj-ea"/>
              <a:buAutoNum type="arabicPeriod"/>
            </a:pPr>
            <a:r>
              <a:rPr lang="ja-JP" altLang="en-US" sz="1400" dirty="0">
                <a:solidFill>
                  <a:schemeClr val="tx1">
                    <a:lumMod val="85000"/>
                    <a:lumOff val="15000"/>
                  </a:schemeClr>
                </a:solidFill>
              </a:rPr>
              <a:t>公募要領の「１．事業の概要（６）補助事業の要件」に記載の「賃上げ目標水準等に係る公表について」の内容に同意すること。</a:t>
            </a:r>
            <a:endParaRPr lang="en-US" altLang="ja-JP" sz="1400" dirty="0">
              <a:solidFill>
                <a:schemeClr val="tx1">
                  <a:lumMod val="85000"/>
                  <a:lumOff val="15000"/>
                </a:schemeClr>
              </a:solidFill>
            </a:endParaRPr>
          </a:p>
          <a:p>
            <a:pPr marL="342900" indent="-342900">
              <a:spcBef>
                <a:spcPts val="0"/>
              </a:spcBef>
              <a:spcAft>
                <a:spcPts val="600"/>
              </a:spcAft>
              <a:buClr>
                <a:schemeClr val="tx1"/>
              </a:buClr>
              <a:buFont typeface="+mj-ea"/>
              <a:buAutoNum type="arabicPeriod"/>
            </a:pPr>
            <a:r>
              <a:rPr lang="ja-JP" altLang="en-US" sz="1400" dirty="0">
                <a:solidFill>
                  <a:schemeClr val="tx1">
                    <a:lumMod val="85000"/>
                    <a:lumOff val="15000"/>
                  </a:schemeClr>
                </a:solidFill>
              </a:rPr>
              <a:t>申請する補助対象経費が、公募要領の「１．事業の概要（７）補助対象経費」に掲げる要件を全て満たしていること。</a:t>
            </a:r>
            <a:endParaRPr lang="en-US" altLang="ja-JP" sz="1400" dirty="0">
              <a:solidFill>
                <a:schemeClr val="tx1">
                  <a:lumMod val="85000"/>
                  <a:lumOff val="15000"/>
                </a:schemeClr>
              </a:solidFill>
            </a:endParaRPr>
          </a:p>
          <a:p>
            <a:pPr marL="342900" indent="-342900">
              <a:spcBef>
                <a:spcPts val="0"/>
              </a:spcBef>
              <a:spcAft>
                <a:spcPts val="600"/>
              </a:spcAft>
              <a:buClr>
                <a:schemeClr val="tx1"/>
              </a:buClr>
              <a:buFont typeface="+mj-ea"/>
              <a:buAutoNum type="arabicPeriod"/>
            </a:pPr>
            <a:r>
              <a:rPr lang="ja-JP" altLang="en-US" sz="1400" dirty="0">
                <a:solidFill>
                  <a:schemeClr val="tx1">
                    <a:lumMod val="85000"/>
                    <a:lumOff val="15000"/>
                  </a:schemeClr>
                </a:solidFill>
              </a:rPr>
              <a:t>交付決定後、成長投資計画書のサマリー（長期成長ビジョン、補助事業概要、売上高・賃上げ・労働生産性の目標等を</a:t>
            </a:r>
            <a:br>
              <a:rPr lang="en-US" altLang="ja-JP" sz="1400" dirty="0">
                <a:solidFill>
                  <a:schemeClr val="tx1">
                    <a:lumMod val="85000"/>
                    <a:lumOff val="15000"/>
                  </a:schemeClr>
                </a:solidFill>
              </a:rPr>
            </a:br>
            <a:r>
              <a:rPr lang="ja-JP" altLang="en-US" sz="1400" dirty="0">
                <a:solidFill>
                  <a:schemeClr val="tx1">
                    <a:lumMod val="85000"/>
                    <a:lumOff val="15000"/>
                  </a:schemeClr>
                </a:solidFill>
              </a:rPr>
              <a:t>要約した成長投資計画書の概要資料）をホームページに掲載することに同意すること。</a:t>
            </a:r>
            <a:endParaRPr lang="en-US" altLang="ja-JP" sz="1400" dirty="0">
              <a:solidFill>
                <a:schemeClr val="tx1">
                  <a:lumMod val="85000"/>
                  <a:lumOff val="15000"/>
                </a:schemeClr>
              </a:solidFill>
            </a:endParaRPr>
          </a:p>
          <a:p>
            <a:pPr marL="342900" indent="-342900">
              <a:spcBef>
                <a:spcPts val="0"/>
              </a:spcBef>
              <a:spcAft>
                <a:spcPts val="600"/>
              </a:spcAft>
              <a:buClr>
                <a:schemeClr val="tx1"/>
              </a:buClr>
              <a:buFont typeface="+mj-ea"/>
              <a:buAutoNum type="arabicPeriod"/>
            </a:pPr>
            <a:r>
              <a:rPr lang="ja-JP" altLang="en-US" sz="1400" dirty="0">
                <a:solidFill>
                  <a:schemeClr val="tx1">
                    <a:lumMod val="85000"/>
                    <a:lumOff val="15000"/>
                  </a:schemeClr>
                </a:solidFill>
              </a:rPr>
              <a:t>公募要領の「３．補助事業者の義務」に掲げる内容を理解した上で同意すること。</a:t>
            </a:r>
          </a:p>
        </p:txBody>
      </p:sp>
      <p:sp>
        <p:nvSpPr>
          <p:cNvPr id="3" name="Content Placeholder 5">
            <a:extLst>
              <a:ext uri="{FF2B5EF4-FFF2-40B4-BE49-F238E27FC236}">
                <a16:creationId xmlns:a16="http://schemas.microsoft.com/office/drawing/2014/main" id="{D9B4EBB5-A704-E411-8445-2D454D1A1CDA}"/>
              </a:ext>
            </a:extLst>
          </p:cNvPr>
          <p:cNvSpPr txBox="1">
            <a:spLocks/>
          </p:cNvSpPr>
          <p:nvPr/>
        </p:nvSpPr>
        <p:spPr>
          <a:xfrm>
            <a:off x="381000" y="5905139"/>
            <a:ext cx="6553200" cy="419461"/>
          </a:xfrm>
          <a:prstGeom prst="rect">
            <a:avLst/>
          </a:prstGeom>
        </p:spPr>
        <p:txBody>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spcAft>
                <a:spcPts val="600"/>
              </a:spcAft>
              <a:buClr>
                <a:schemeClr val="tx1"/>
              </a:buClr>
              <a:buNone/>
            </a:pPr>
            <a:r>
              <a:rPr lang="ja-JP" altLang="en-US"/>
              <a:t>以上の事項を確認し、遵守することを誓約する。</a:t>
            </a:r>
            <a:endParaRPr lang="en-US" altLang="ja-JP"/>
          </a:p>
        </p:txBody>
      </p:sp>
      <p:sp>
        <p:nvSpPr>
          <p:cNvPr id="5" name="正方形/長方形 4">
            <a:extLst>
              <a:ext uri="{FF2B5EF4-FFF2-40B4-BE49-F238E27FC236}">
                <a16:creationId xmlns:a16="http://schemas.microsoft.com/office/drawing/2014/main" id="{9383C1BD-9DB4-BDCB-960F-05632AD0B2B2}"/>
              </a:ext>
            </a:extLst>
          </p:cNvPr>
          <p:cNvSpPr/>
          <p:nvPr/>
        </p:nvSpPr>
        <p:spPr>
          <a:xfrm>
            <a:off x="1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 name="Callout: Line with Border and Accent Bar 4">
            <a:extLst>
              <a:ext uri="{FF2B5EF4-FFF2-40B4-BE49-F238E27FC236}">
                <a16:creationId xmlns:a16="http://schemas.microsoft.com/office/drawing/2014/main" id="{947FBE46-C9F4-9D17-138F-C4CBBCF3A0E0}"/>
              </a:ext>
            </a:extLst>
          </p:cNvPr>
          <p:cNvSpPr/>
          <p:nvPr/>
        </p:nvSpPr>
        <p:spPr>
          <a:xfrm flipH="1">
            <a:off x="4274522" y="5339577"/>
            <a:ext cx="3363550" cy="778216"/>
          </a:xfrm>
          <a:prstGeom prst="accentBorderCallout1">
            <a:avLst>
              <a:gd name="adj1" fmla="val 26818"/>
              <a:gd name="adj2" fmla="val -2413"/>
              <a:gd name="adj3" fmla="val 115748"/>
              <a:gd name="adj4" fmla="val -21011"/>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lgn="l">
              <a:buFont typeface="Arial" panose="020B0604020202020204" pitchFamily="34" charset="0"/>
              <a:buChar char="•"/>
            </a:pPr>
            <a:r>
              <a:rPr kumimoji="1" lang="ja-JP" altLang="en-US" sz="1200" b="1" dirty="0">
                <a:solidFill>
                  <a:schemeClr val="accent4">
                    <a:lumMod val="75000"/>
                  </a:schemeClr>
                </a:solidFill>
              </a:rPr>
              <a:t>代表者名を記載してください</a:t>
            </a:r>
            <a:endParaRPr kumimoji="1"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様式２の「①申請者情報シート」の「</a:t>
            </a:r>
            <a:r>
              <a:rPr lang="ja-JP" sz="1200" b="1" dirty="0">
                <a:solidFill>
                  <a:schemeClr val="accent4">
                    <a:lumMod val="75000"/>
                  </a:schemeClr>
                </a:solidFill>
                <a:ea typeface="+mn-lt"/>
                <a:cs typeface="+mn-lt"/>
              </a:rPr>
              <a:t>２、企業についての情報を入力してください。</a:t>
            </a:r>
            <a:r>
              <a:rPr lang="ja-JP" altLang="en-US" sz="1200" b="1" dirty="0">
                <a:solidFill>
                  <a:schemeClr val="accent4">
                    <a:lumMod val="75000"/>
                  </a:schemeClr>
                </a:solidFill>
              </a:rPr>
              <a:t>」に記載する代表者名と一致させてください</a:t>
            </a:r>
          </a:p>
        </p:txBody>
      </p:sp>
    </p:spTree>
    <p:extLst>
      <p:ext uri="{BB962C8B-B14F-4D97-AF65-F5344CB8AC3E}">
        <p14:creationId xmlns:p14="http://schemas.microsoft.com/office/powerpoint/2010/main" val="1721701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80B78-1D91-F0C6-E15E-310280D51B27}"/>
            </a:ext>
          </a:extLst>
        </p:cNvPr>
        <p:cNvGrpSpPr/>
        <p:nvPr/>
      </p:nvGrpSpPr>
      <p:grpSpPr>
        <a:xfrm>
          <a:off x="0" y="0"/>
          <a:ext cx="0" cy="0"/>
          <a:chOff x="0" y="0"/>
          <a:chExt cx="0" cy="0"/>
        </a:xfrm>
      </p:grpSpPr>
      <p:pic>
        <p:nvPicPr>
          <p:cNvPr id="19" name="図 18">
            <a:extLst>
              <a:ext uri="{FF2B5EF4-FFF2-40B4-BE49-F238E27FC236}">
                <a16:creationId xmlns:a16="http://schemas.microsoft.com/office/drawing/2014/main" id="{8E218715-990A-1C50-EFEF-AC787985A871}"/>
              </a:ext>
            </a:extLst>
          </p:cNvPr>
          <p:cNvPicPr>
            <a:picLocks noChangeAspect="1"/>
          </p:cNvPicPr>
          <p:nvPr/>
        </p:nvPicPr>
        <p:blipFill>
          <a:blip r:embed="rId4"/>
          <a:stretch>
            <a:fillRect/>
          </a:stretch>
        </p:blipFill>
        <p:spPr>
          <a:xfrm>
            <a:off x="381000" y="1495652"/>
            <a:ext cx="9144000" cy="2258418"/>
          </a:xfrm>
          <a:prstGeom prst="rect">
            <a:avLst/>
          </a:prstGeom>
        </p:spPr>
      </p:pic>
      <p:graphicFrame>
        <p:nvGraphicFramePr>
          <p:cNvPr id="5" name="think-cell data - do not delete" hidden="1">
            <a:extLst>
              <a:ext uri="{FF2B5EF4-FFF2-40B4-BE49-F238E27FC236}">
                <a16:creationId xmlns:a16="http://schemas.microsoft.com/office/drawing/2014/main" id="{F23F643F-6BD5-A0EB-5CB8-DA12B6714BF7}"/>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277" imgH="277" progId="TCLayout.ActiveDocument.1">
                  <p:embed/>
                </p:oleObj>
              </mc:Choice>
              <mc:Fallback>
                <p:oleObj name="think-cellスライド" r:id="rId5" imgW="277" imgH="277" progId="TCLayout.ActiveDocument.1">
                  <p:embed/>
                  <p:pic>
                    <p:nvPicPr>
                      <p:cNvPr id="5" name="think-cell data - do not delete" hidden="1">
                        <a:extLst>
                          <a:ext uri="{FF2B5EF4-FFF2-40B4-BE49-F238E27FC236}">
                            <a16:creationId xmlns:a16="http://schemas.microsoft.com/office/drawing/2014/main" id="{F23F643F-6BD5-A0EB-5CB8-DA12B6714BF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B45A844F-4394-F45E-AAF8-7F781B85FED1}"/>
              </a:ext>
            </a:extLst>
          </p:cNvPr>
          <p:cNvSpPr>
            <a:spLocks noGrp="1"/>
          </p:cNvSpPr>
          <p:nvPr>
            <p:ph type="title"/>
          </p:nvPr>
        </p:nvSpPr>
        <p:spPr/>
        <p:txBody>
          <a:bodyPr vert="horz"/>
          <a:lstStyle/>
          <a:p>
            <a:endParaRPr lang="ja-JP" altLang="en-US"/>
          </a:p>
        </p:txBody>
      </p:sp>
      <p:sp>
        <p:nvSpPr>
          <p:cNvPr id="15" name="Text Placeholder 14">
            <a:extLst>
              <a:ext uri="{FF2B5EF4-FFF2-40B4-BE49-F238E27FC236}">
                <a16:creationId xmlns:a16="http://schemas.microsoft.com/office/drawing/2014/main" id="{61EC0146-790E-D468-303D-24811FBB3976}"/>
              </a:ext>
            </a:extLst>
          </p:cNvPr>
          <p:cNvSpPr>
            <a:spLocks noGrp="1"/>
          </p:cNvSpPr>
          <p:nvPr>
            <p:ph type="body" sz="quarter" idx="12"/>
          </p:nvPr>
        </p:nvSpPr>
        <p:spPr/>
        <p:txBody>
          <a:bodyPr/>
          <a:lstStyle/>
          <a:p>
            <a:r>
              <a:rPr lang="ja-JP" altLang="en-US"/>
              <a:t>②先進性・成長性（ウ）労働生産性向上</a:t>
            </a:r>
          </a:p>
        </p:txBody>
      </p:sp>
      <p:sp>
        <p:nvSpPr>
          <p:cNvPr id="2" name="Rectangle: Folded Corner 1">
            <a:extLst>
              <a:ext uri="{FF2B5EF4-FFF2-40B4-BE49-F238E27FC236}">
                <a16:creationId xmlns:a16="http://schemas.microsoft.com/office/drawing/2014/main" id="{9925A95E-9D7E-7E33-3EC2-616FC438181E}"/>
              </a:ext>
            </a:extLst>
          </p:cNvPr>
          <p:cNvSpPr/>
          <p:nvPr/>
        </p:nvSpPr>
        <p:spPr>
          <a:xfrm>
            <a:off x="381000" y="4302288"/>
            <a:ext cx="9144000" cy="2176068"/>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pPr marL="285750" indent="-285750">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付加価値変動</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額とそ</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の根拠を、考え方や計算式含むロジックなどと共に記載してください。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例）新工場稼働に伴い、</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等の要因によって生産能力が倍増することから、売上</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200％</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・営業利益</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・給与支給総額</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を見込む。結果として付加価値額は</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増となり、年平均成長率</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である。</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l"/>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労働量変動の根拠を、考え方や計算式含むロジックなどと共に記載してください。</a:t>
            </a:r>
          </a:p>
          <a:p>
            <a:pPr algn="l"/>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例）新工場に導入する生産設備は類似設備と比較し、</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等の作業工程が自動化されているため、</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現在</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人体制で操業を行っているが生産能力を倍増しても、必要な従業員数は、２倍以下の</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人での稼働が可能となる。</a:t>
            </a:r>
          </a:p>
        </p:txBody>
      </p:sp>
      <p:grpSp>
        <p:nvGrpSpPr>
          <p:cNvPr id="6" name="RectangleWithLineGroup">
            <a:extLst>
              <a:ext uri="{FF2B5EF4-FFF2-40B4-BE49-F238E27FC236}">
                <a16:creationId xmlns:a16="http://schemas.microsoft.com/office/drawing/2014/main" id="{3392473D-02AD-4C15-6D61-3AF5DE6935F8}"/>
              </a:ext>
            </a:extLst>
          </p:cNvPr>
          <p:cNvGrpSpPr/>
          <p:nvPr/>
        </p:nvGrpSpPr>
        <p:grpSpPr>
          <a:xfrm>
            <a:off x="381000" y="914400"/>
            <a:ext cx="9144000" cy="380480"/>
            <a:chOff x="2073603" y="1702803"/>
            <a:chExt cx="2160003" cy="360000"/>
          </a:xfrm>
        </p:grpSpPr>
        <p:sp>
          <p:nvSpPr>
            <p:cNvPr id="7" name="Rectangle 6">
              <a:extLst>
                <a:ext uri="{FF2B5EF4-FFF2-40B4-BE49-F238E27FC236}">
                  <a16:creationId xmlns:a16="http://schemas.microsoft.com/office/drawing/2014/main" id="{F8E81C61-0E11-F30F-D74B-B19EC57F536C}"/>
                </a:ext>
              </a:extLst>
            </p:cNvPr>
            <p:cNvSpPr/>
            <p:nvPr/>
          </p:nvSpPr>
          <p:spPr>
            <a:xfrm>
              <a:off x="2073603" y="1702803"/>
              <a:ext cx="2160003" cy="36000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労働生産性（付加価値額</a:t>
              </a:r>
              <a:r>
                <a:rPr kumimoji="1" lang="en-US" altLang="ja-JP"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労働量）</a:t>
              </a:r>
            </a:p>
          </p:txBody>
        </p:sp>
        <p:cxnSp>
          <p:nvCxnSpPr>
            <p:cNvPr id="8" name="Straight Connector 7">
              <a:extLst>
                <a:ext uri="{FF2B5EF4-FFF2-40B4-BE49-F238E27FC236}">
                  <a16:creationId xmlns:a16="http://schemas.microsoft.com/office/drawing/2014/main" id="{4EC25A64-ABE9-41A4-C5B9-5CE1717F73C6}"/>
                </a:ext>
              </a:extLst>
            </p:cNvPr>
            <p:cNvCxnSpPr/>
            <p:nvPr/>
          </p:nvCxnSpPr>
          <p:spPr>
            <a:xfrm>
              <a:off x="2073603" y="2062803"/>
              <a:ext cx="2160003" cy="0"/>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四角形: メモ 1">
            <a:extLst>
              <a:ext uri="{FF2B5EF4-FFF2-40B4-BE49-F238E27FC236}">
                <a16:creationId xmlns:a16="http://schemas.microsoft.com/office/drawing/2014/main" id="{339DF643-4DAE-FAD2-A73D-BF7A2E4EC8A7}"/>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2" name="四角形: メモ 1">
            <a:extLst>
              <a:ext uri="{FF2B5EF4-FFF2-40B4-BE49-F238E27FC236}">
                <a16:creationId xmlns:a16="http://schemas.microsoft.com/office/drawing/2014/main" id="{36A98F99-4A0B-A2C5-F51A-45E30E2E10D6}"/>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dirty="0">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6" name="正方形/長方形 15">
            <a:extLst>
              <a:ext uri="{FF2B5EF4-FFF2-40B4-BE49-F238E27FC236}">
                <a16:creationId xmlns:a16="http://schemas.microsoft.com/office/drawing/2014/main" id="{C2A733E0-7F95-023A-0D53-F6D140C34BB1}"/>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7" name="Callout: Line with Border and Accent Bar 14">
            <a:extLst>
              <a:ext uri="{FF2B5EF4-FFF2-40B4-BE49-F238E27FC236}">
                <a16:creationId xmlns:a16="http://schemas.microsoft.com/office/drawing/2014/main" id="{831DB612-8C34-FC99-A9B4-46B57C9F3742}"/>
              </a:ext>
            </a:extLst>
          </p:cNvPr>
          <p:cNvSpPr/>
          <p:nvPr/>
        </p:nvSpPr>
        <p:spPr>
          <a:xfrm>
            <a:off x="3986534" y="1711530"/>
            <a:ext cx="4844330" cy="1720103"/>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lgn="l">
              <a:buFont typeface="Arial" panose="020B0604020202020204" pitchFamily="34" charset="0"/>
              <a:buChar char="•"/>
            </a:pPr>
            <a:r>
              <a:rPr kumimoji="1" lang="ja-JP" altLang="en-US" sz="1200" b="1" dirty="0">
                <a:solidFill>
                  <a:schemeClr val="accent4">
                    <a:lumMod val="75000"/>
                  </a:schemeClr>
                </a:solidFill>
              </a:rPr>
              <a:t>様式２</a:t>
            </a:r>
            <a:r>
              <a:rPr lang="ja-JP" altLang="en-US" sz="1200" b="1" dirty="0">
                <a:solidFill>
                  <a:schemeClr val="accent4">
                    <a:lumMod val="75000"/>
                  </a:schemeClr>
                </a:solidFill>
              </a:rPr>
              <a:t>「</a:t>
            </a:r>
            <a:r>
              <a:rPr kumimoji="1" lang="ja-JP" altLang="en-US" sz="1200" b="1" dirty="0">
                <a:solidFill>
                  <a:schemeClr val="accent4">
                    <a:lumMod val="75000"/>
                  </a:schemeClr>
                </a:solidFill>
              </a:rPr>
              <a:t>⓪貼り付け用</a:t>
            </a:r>
            <a:r>
              <a:rPr kumimoji="1" lang="en-US" altLang="ja-JP" sz="1200" b="1" dirty="0">
                <a:solidFill>
                  <a:schemeClr val="accent4">
                    <a:lumMod val="75000"/>
                  </a:schemeClr>
                </a:solidFill>
              </a:rPr>
              <a:t>_</a:t>
            </a:r>
            <a:r>
              <a:rPr kumimoji="1" lang="ja-JP" altLang="en-US" sz="1200" b="1" dirty="0">
                <a:solidFill>
                  <a:schemeClr val="accent4">
                    <a:lumMod val="75000"/>
                  </a:schemeClr>
                </a:solidFill>
              </a:rPr>
              <a:t>補助事業情報</a:t>
            </a:r>
            <a:r>
              <a:rPr lang="ja-JP" altLang="en-US" sz="1200" b="1" dirty="0">
                <a:solidFill>
                  <a:schemeClr val="accent4">
                    <a:lumMod val="75000"/>
                  </a:schemeClr>
                </a:solidFill>
              </a:rPr>
              <a:t>シート</a:t>
            </a:r>
            <a:r>
              <a:rPr kumimoji="1" lang="ja-JP" altLang="en-US" sz="1200" b="1" dirty="0">
                <a:solidFill>
                  <a:schemeClr val="accent4">
                    <a:lumMod val="75000"/>
                  </a:schemeClr>
                </a:solidFill>
              </a:rPr>
              <a:t>」</a:t>
            </a:r>
            <a:r>
              <a:rPr lang="ja-JP" altLang="en-US" sz="1200" b="1" dirty="0">
                <a:solidFill>
                  <a:schemeClr val="accent4">
                    <a:lumMod val="75000"/>
                  </a:schemeClr>
                </a:solidFill>
              </a:rPr>
              <a:t>の「</a:t>
            </a:r>
            <a:r>
              <a:rPr lang="ja-JP" sz="1200" b="1" dirty="0">
                <a:solidFill>
                  <a:schemeClr val="accent4">
                    <a:lumMod val="75000"/>
                  </a:schemeClr>
                </a:solidFill>
                <a:ea typeface="+mn-lt"/>
                <a:cs typeface="+mn-lt"/>
              </a:rPr>
              <a:t>■②先進性・成長性（ウ）補助事業における労働生産性向上｜労働生産性（付加価値額÷労働量）</a:t>
            </a:r>
            <a:r>
              <a:rPr lang="ja-JP" altLang="en-US" sz="1200" b="1" dirty="0">
                <a:solidFill>
                  <a:schemeClr val="accent4">
                    <a:lumMod val="75000"/>
                  </a:schemeClr>
                </a:solidFill>
              </a:rPr>
              <a:t>」</a:t>
            </a:r>
            <a:r>
              <a:rPr kumimoji="1" lang="ja-JP" altLang="en-US" sz="1200" b="1" dirty="0">
                <a:solidFill>
                  <a:schemeClr val="accent4">
                    <a:lumMod val="75000"/>
                  </a:schemeClr>
                </a:solidFill>
              </a:rPr>
              <a:t>を画像形式で貼り付けてください</a:t>
            </a:r>
            <a:endParaRPr kumimoji="1"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コンソーシアム形式の場合はスライドを複製し、</a:t>
            </a:r>
            <a:br>
              <a:rPr lang="en-US" altLang="ja-JP" sz="1200" b="1" dirty="0"/>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br>
              <a:rPr lang="en-US" altLang="ja-JP" sz="1200" b="1" dirty="0"/>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r>
              <a:rPr lang="en-US" altLang="ja-JP" sz="1200" b="1" dirty="0">
                <a:solidFill>
                  <a:schemeClr val="accent4">
                    <a:lumMod val="75000"/>
                  </a:schemeClr>
                </a:solidFill>
              </a:rPr>
              <a:t>(</a:t>
            </a:r>
            <a:r>
              <a:rPr lang="ja-JP" altLang="en-US" sz="1200" b="1" dirty="0">
                <a:solidFill>
                  <a:schemeClr val="accent4">
                    <a:lumMod val="75000"/>
                  </a:schemeClr>
                </a:solidFill>
              </a:rPr>
              <a:t>事業者２、３、</a:t>
            </a:r>
            <a:r>
              <a:rPr lang="en-US" altLang="ja-JP" sz="1200" b="1" dirty="0">
                <a:solidFill>
                  <a:schemeClr val="accent4">
                    <a:lumMod val="75000"/>
                  </a:schemeClr>
                </a:solidFill>
              </a:rPr>
              <a:t>…)</a:t>
            </a:r>
            <a:br>
              <a:rPr lang="en-US" altLang="ja-JP" sz="1200" b="1" dirty="0"/>
            </a:br>
            <a:r>
              <a:rPr lang="ja-JP" altLang="en-US" sz="1200" b="1" dirty="0">
                <a:solidFill>
                  <a:schemeClr val="accent4">
                    <a:lumMod val="75000"/>
                  </a:schemeClr>
                </a:solidFill>
              </a:rPr>
              <a:t>を別々に画像形式で貼り付けてください</a:t>
            </a:r>
            <a:br>
              <a:rPr lang="en-US" altLang="ja-JP" sz="1200" b="1" dirty="0"/>
            </a:br>
            <a:r>
              <a:rPr lang="ja-JP" altLang="en-US" sz="1200" b="1" dirty="0">
                <a:solidFill>
                  <a:schemeClr val="accent4">
                    <a:lumMod val="75000"/>
                  </a:schemeClr>
                </a:solidFill>
              </a:rPr>
              <a:t>（各事業者のスライドを作成ください）</a:t>
            </a:r>
            <a:endParaRPr lang="en-US" altLang="ja-JP" sz="1200" b="1" dirty="0">
              <a:solidFill>
                <a:schemeClr val="accent4">
                  <a:lumMod val="75000"/>
                </a:schemeClr>
              </a:solidFill>
            </a:endParaRPr>
          </a:p>
        </p:txBody>
      </p:sp>
    </p:spTree>
    <p:extLst>
      <p:ext uri="{BB962C8B-B14F-4D97-AF65-F5344CB8AC3E}">
        <p14:creationId xmlns:p14="http://schemas.microsoft.com/office/powerpoint/2010/main" val="31423037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F930B-B1FC-B2D1-1ACF-399700CF89E5}"/>
            </a:ext>
          </a:extLst>
        </p:cNvPr>
        <p:cNvGrpSpPr/>
        <p:nvPr/>
      </p:nvGrpSpPr>
      <p:grpSpPr>
        <a:xfrm>
          <a:off x="0" y="0"/>
          <a:ext cx="0" cy="0"/>
          <a:chOff x="0" y="0"/>
          <a:chExt cx="0" cy="0"/>
        </a:xfrm>
      </p:grpSpPr>
      <p:graphicFrame>
        <p:nvGraphicFramePr>
          <p:cNvPr id="23" name="think-cell data - do not delete" hidden="1">
            <a:extLst>
              <a:ext uri="{FF2B5EF4-FFF2-40B4-BE49-F238E27FC236}">
                <a16:creationId xmlns:a16="http://schemas.microsoft.com/office/drawing/2014/main" id="{23C65F71-C0F1-BD3C-7BD5-B27EF0DF6134}"/>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561" imgH="561" progId="TCLayout.ActiveDocument.1">
                  <p:embed/>
                </p:oleObj>
              </mc:Choice>
              <mc:Fallback>
                <p:oleObj name="think-cellスライド" r:id="rId3" imgW="561" imgH="561" progId="TCLayout.ActiveDocument.1">
                  <p:embed/>
                  <p:pic>
                    <p:nvPicPr>
                      <p:cNvPr id="23" name="think-cell data - do not delete" hidden="1">
                        <a:extLst>
                          <a:ext uri="{FF2B5EF4-FFF2-40B4-BE49-F238E27FC236}">
                            <a16:creationId xmlns:a16="http://schemas.microsoft.com/office/drawing/2014/main" id="{FDC7F57D-8317-C27C-89B0-BB2C471DE97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cxnSp>
        <p:nvCxnSpPr>
          <p:cNvPr id="21" name="直線コネクタ 25">
            <a:extLst>
              <a:ext uri="{FF2B5EF4-FFF2-40B4-BE49-F238E27FC236}">
                <a16:creationId xmlns:a16="http://schemas.microsoft.com/office/drawing/2014/main" id="{06BFE00D-39DF-5791-4DD3-7439F8BD3A1A}"/>
              </a:ext>
            </a:extLst>
          </p:cNvPr>
          <p:cNvCxnSpPr>
            <a:cxnSpLocks/>
          </p:cNvCxnSpPr>
          <p:nvPr/>
        </p:nvCxnSpPr>
        <p:spPr>
          <a:xfrm flipH="1">
            <a:off x="1483879" y="3961044"/>
            <a:ext cx="7920000"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B86DBD1A-824B-22C5-5260-84C4100E15E0}"/>
              </a:ext>
            </a:extLst>
          </p:cNvPr>
          <p:cNvSpPr>
            <a:spLocks noGrp="1"/>
          </p:cNvSpPr>
          <p:nvPr>
            <p:ph type="title"/>
          </p:nvPr>
        </p:nvSpPr>
        <p:spPr/>
        <p:txBody>
          <a:bodyPr/>
          <a:lstStyle/>
          <a:p>
            <a:endParaRPr lang="ja-JP" altLang="en-US"/>
          </a:p>
        </p:txBody>
      </p:sp>
      <p:sp>
        <p:nvSpPr>
          <p:cNvPr id="3" name="Text Placeholder 2">
            <a:extLst>
              <a:ext uri="{FF2B5EF4-FFF2-40B4-BE49-F238E27FC236}">
                <a16:creationId xmlns:a16="http://schemas.microsoft.com/office/drawing/2014/main" id="{69EFF4BD-0FE3-5CDA-853B-C889F22EA760}"/>
              </a:ext>
            </a:extLst>
          </p:cNvPr>
          <p:cNvSpPr>
            <a:spLocks noGrp="1"/>
          </p:cNvSpPr>
          <p:nvPr>
            <p:ph type="body" sz="quarter" idx="12"/>
          </p:nvPr>
        </p:nvSpPr>
        <p:spPr/>
        <p:txBody>
          <a:bodyPr/>
          <a:lstStyle/>
          <a:p>
            <a:r>
              <a:rPr lang="ja-JP"/>
              <a:t>②先進性・成長性（ウ）労働生産性向上</a:t>
            </a:r>
            <a:endParaRPr lang="en-US" altLang="ja-JP"/>
          </a:p>
        </p:txBody>
      </p:sp>
      <p:sp>
        <p:nvSpPr>
          <p:cNvPr id="5" name="Rectangle 4">
            <a:extLst>
              <a:ext uri="{FF2B5EF4-FFF2-40B4-BE49-F238E27FC236}">
                <a16:creationId xmlns:a16="http://schemas.microsoft.com/office/drawing/2014/main" id="{D83E330E-9FE3-0296-8B7D-780B1CF78B2A}"/>
              </a:ext>
            </a:extLst>
          </p:cNvPr>
          <p:cNvSpPr/>
          <p:nvPr/>
        </p:nvSpPr>
        <p:spPr>
          <a:xfrm>
            <a:off x="381000" y="914400"/>
            <a:ext cx="9144000" cy="38048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AX</a:t>
            </a:r>
            <a:r>
              <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に向けた取組</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1/2</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400" dirty="0">
                <a:solidFill>
                  <a:srgbClr val="000F78"/>
                </a:solidFill>
                <a:latin typeface="Yu Gothic UI" panose="020B0500000000000000" pitchFamily="50" charset="-128"/>
                <a:ea typeface="Yu Gothic UI" panose="020B0500000000000000" pitchFamily="50" charset="-128"/>
              </a:rPr>
              <a:t> ※</a:t>
            </a:r>
            <a:r>
              <a:rPr lang="ja-JP" altLang="en-US" sz="1400" dirty="0">
                <a:solidFill>
                  <a:srgbClr val="000F78"/>
                </a:solidFill>
                <a:latin typeface="Yu Gothic UI" panose="020B0500000000000000" pitchFamily="50" charset="-128"/>
                <a:ea typeface="Yu Gothic UI" panose="020B0500000000000000" pitchFamily="50" charset="-128"/>
              </a:rPr>
              <a:t>記入例は入力ガイドをご参照ください。</a:t>
            </a:r>
            <a:endParaRPr kumimoji="1"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 name="Straight Connector 5">
            <a:extLst>
              <a:ext uri="{FF2B5EF4-FFF2-40B4-BE49-F238E27FC236}">
                <a16:creationId xmlns:a16="http://schemas.microsoft.com/office/drawing/2014/main" id="{D26D1099-98C7-8AD5-A762-99CC82F3C331}"/>
              </a:ext>
            </a:extLst>
          </p:cNvPr>
          <p:cNvCxnSpPr/>
          <p:nvPr/>
        </p:nvCxnSpPr>
        <p:spPr>
          <a:xfrm>
            <a:off x="381000" y="1294880"/>
            <a:ext cx="9144000" cy="0"/>
          </a:xfrm>
          <a:prstGeom prst="line">
            <a:avLst/>
          </a:prstGeom>
          <a:noFill/>
          <a:ln w="12700">
            <a:solidFill>
              <a:srgbClr val="000F78"/>
            </a:solidFill>
          </a:ln>
        </p:spPr>
        <p:style>
          <a:lnRef idx="1">
            <a:schemeClr val="accent1"/>
          </a:lnRef>
          <a:fillRef idx="0">
            <a:schemeClr val="accent1"/>
          </a:fillRef>
          <a:effectRef idx="0">
            <a:schemeClr val="accent1"/>
          </a:effectRef>
          <a:fontRef idx="minor">
            <a:schemeClr val="tx1"/>
          </a:fontRef>
        </p:style>
      </p:cxnSp>
      <p:sp>
        <p:nvSpPr>
          <p:cNvPr id="7" name="正方形/長方形 7">
            <a:extLst>
              <a:ext uri="{FF2B5EF4-FFF2-40B4-BE49-F238E27FC236}">
                <a16:creationId xmlns:a16="http://schemas.microsoft.com/office/drawing/2014/main" id="{A5229163-0FAE-BEE4-BDEF-1CCA492E47DB}"/>
              </a:ext>
            </a:extLst>
          </p:cNvPr>
          <p:cNvSpPr/>
          <p:nvPr/>
        </p:nvSpPr>
        <p:spPr>
          <a:xfrm>
            <a:off x="1483879" y="1380613"/>
            <a:ext cx="7920000" cy="900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本補助事業における</a:t>
            </a:r>
            <a:r>
              <a:rPr lang="en-US" altLang="ja-JP" sz="1200" dirty="0" err="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AXに向けた取組</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の区分として当てはまるものを、以下から全て選択してください</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③</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p>
          <a:p>
            <a:pPr marL="541338" lvl="1" indent="-228600">
              <a:buFont typeface="+mj-ea"/>
              <a:buAutoNum type="circleNumDbPlain"/>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守りの</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活用：既存業務の自動化・効率化による生産性向上</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ea"/>
              <a:buAutoNum type="circleNumDbPlain"/>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攻めの</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活用：既存のビジネスモデルの深化（</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CX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強化、新地域・セグメントへの展開、商品・サービスの質の改善）</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ea"/>
              <a:buAutoNum type="circleNumDbPlain"/>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企業変革：新規ビジネスモデルの創出・業態変革</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正方形/長方形 13">
            <a:extLst>
              <a:ext uri="{FF2B5EF4-FFF2-40B4-BE49-F238E27FC236}">
                <a16:creationId xmlns:a16="http://schemas.microsoft.com/office/drawing/2014/main" id="{DC54CE57-694C-3CB8-F7FB-593F9699295C}"/>
              </a:ext>
            </a:extLst>
          </p:cNvPr>
          <p:cNvSpPr/>
          <p:nvPr/>
        </p:nvSpPr>
        <p:spPr>
          <a:xfrm>
            <a:off x="465057" y="1380612"/>
            <a:ext cx="900000" cy="900001"/>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取組内容の</a:t>
            </a:r>
            <a:b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区分</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2052">
            <a:extLst>
              <a:ext uri="{FF2B5EF4-FFF2-40B4-BE49-F238E27FC236}">
                <a16:creationId xmlns:a16="http://schemas.microsoft.com/office/drawing/2014/main" id="{1A92345F-2F8A-C1DA-5F9F-777981BF4863}"/>
              </a:ext>
            </a:extLst>
          </p:cNvPr>
          <p:cNvSpPr/>
          <p:nvPr/>
        </p:nvSpPr>
        <p:spPr>
          <a:xfrm>
            <a:off x="465057" y="2440901"/>
            <a:ext cx="900000" cy="1439999"/>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取組の</a:t>
            </a:r>
            <a:b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背景・目的</a:t>
            </a:r>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四角形: メモ 1">
            <a:extLst>
              <a:ext uri="{FF2B5EF4-FFF2-40B4-BE49-F238E27FC236}">
                <a16:creationId xmlns:a16="http://schemas.microsoft.com/office/drawing/2014/main" id="{5A718F66-E899-1F32-D8BF-123EFC84EFF6}"/>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37148" rIns="72000" bIns="37148" numCol="1" spcCol="0" rtlCol="0" fromWordArt="0" anchor="t"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当スライドは作成任意</a:t>
            </a:r>
            <a:endParaRPr kumimoji="1" lang="en-US" altLang="ja-JP" sz="1050" b="1"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algn="ctr" defTabSz="742950">
              <a:defRPr/>
            </a:pPr>
            <a:r>
              <a:rPr kumimoji="1" lang="ja-JP" altLang="en-US"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a:t>
            </a:r>
            <a:r>
              <a:rPr lang="ja-JP" altLang="en-US" sz="1050" b="1">
                <a:solidFill>
                  <a:srgbClr val="575757"/>
                </a:solidFill>
                <a:latin typeface="Yu Gothic UI"/>
                <a:ea typeface="Yu Gothic UI"/>
                <a:cs typeface="Open Sans"/>
                <a:sym typeface="Yu Gothic UI" panose="020B0500000000000000" pitchFamily="50" charset="-128"/>
              </a:rPr>
              <a:t>AXに向けた取組に対する</a:t>
            </a:r>
            <a:r>
              <a:rPr kumimoji="1" lang="ja-JP" altLang="en-US" sz="1050" b="1" i="0" u="none" strike="noStrike" kern="1200" cap="none" spc="0" normalizeH="0" baseline="0" noProof="0">
                <a:ln>
                  <a:noFill/>
                </a:ln>
                <a:solidFill>
                  <a:srgbClr val="575757"/>
                </a:solidFill>
                <a:effectLst/>
                <a:uLnTx/>
                <a:uFillTx/>
                <a:latin typeface="Yu Gothic UI"/>
                <a:ea typeface="Yu Gothic UI"/>
                <a:cs typeface="Open Sans"/>
                <a:sym typeface="Yu Gothic UI" panose="020B0500000000000000" pitchFamily="50" charset="-128"/>
              </a:rPr>
              <a:t>加点</a:t>
            </a:r>
            <a:r>
              <a:rPr lang="ja-JP" altLang="en-US" sz="1050" b="1">
                <a:solidFill>
                  <a:srgbClr val="575757"/>
                </a:solidFill>
                <a:latin typeface="Yu Gothic UI"/>
                <a:ea typeface="Yu Gothic UI"/>
                <a:sym typeface="Yu Gothic UI" panose="020B0500000000000000" pitchFamily="50" charset="-128"/>
              </a:rPr>
              <a:t>措置</a:t>
            </a:r>
            <a:r>
              <a:rPr kumimoji="1" lang="ja-JP" altLang="en-US"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を希望の場合は必須）</a:t>
            </a:r>
            <a:endParaRPr lang="ja-JP" altLang="en-US" sz="1050" b="1" i="0" u="none" strike="noStrike" kern="1200" cap="none" spc="0" normalizeH="0" baseline="0" noProof="0">
              <a:ln>
                <a:noFill/>
              </a:ln>
              <a:solidFill>
                <a:srgbClr val="575757"/>
              </a:solidFill>
              <a:effectLst/>
              <a:uLnTx/>
              <a:uFillTx/>
              <a:latin typeface="Yu Gothic UI"/>
              <a:ea typeface="Yu Gothic UI"/>
            </a:endParaRPr>
          </a:p>
        </p:txBody>
      </p:sp>
      <p:sp>
        <p:nvSpPr>
          <p:cNvPr id="20" name="正方形/長方形 2052">
            <a:extLst>
              <a:ext uri="{FF2B5EF4-FFF2-40B4-BE49-F238E27FC236}">
                <a16:creationId xmlns:a16="http://schemas.microsoft.com/office/drawing/2014/main" id="{55683F40-B16A-5A14-4CC7-479A3E6F1D75}"/>
              </a:ext>
            </a:extLst>
          </p:cNvPr>
          <p:cNvSpPr/>
          <p:nvPr/>
        </p:nvSpPr>
        <p:spPr>
          <a:xfrm>
            <a:off x="465057" y="4041188"/>
            <a:ext cx="900000" cy="2412000"/>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取組内容</a:t>
            </a:r>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四角形: メモ 1">
            <a:extLst>
              <a:ext uri="{FF2B5EF4-FFF2-40B4-BE49-F238E27FC236}">
                <a16:creationId xmlns:a16="http://schemas.microsoft.com/office/drawing/2014/main" id="{861C6E25-27E8-FEC1-9D4F-90F6559B86BE}"/>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dirty="0">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0" name="正方形/長方形 9">
            <a:extLst>
              <a:ext uri="{FF2B5EF4-FFF2-40B4-BE49-F238E27FC236}">
                <a16:creationId xmlns:a16="http://schemas.microsoft.com/office/drawing/2014/main" id="{20ECD212-B98D-D8BE-ACBD-F49F312192F3}"/>
              </a:ext>
            </a:extLst>
          </p:cNvPr>
          <p:cNvSpPr/>
          <p:nvPr/>
        </p:nvSpPr>
        <p:spPr>
          <a:xfrm>
            <a:off x="0" y="-22067"/>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1" name="Callout: Line with Border and Accent Bar 10">
            <a:extLst>
              <a:ext uri="{FF2B5EF4-FFF2-40B4-BE49-F238E27FC236}">
                <a16:creationId xmlns:a16="http://schemas.microsoft.com/office/drawing/2014/main" id="{BEE219F5-2519-5943-BF10-2D88219FCED6}"/>
              </a:ext>
            </a:extLst>
          </p:cNvPr>
          <p:cNvSpPr/>
          <p:nvPr/>
        </p:nvSpPr>
        <p:spPr>
          <a:xfrm>
            <a:off x="2497954" y="259199"/>
            <a:ext cx="5940000" cy="866339"/>
          </a:xfrm>
          <a:prstGeom prst="accentBorderCallout1">
            <a:avLst>
              <a:gd name="adj1" fmla="val 26818"/>
              <a:gd name="adj2" fmla="val -2413"/>
              <a:gd name="adj3" fmla="val 428253"/>
              <a:gd name="adj4" fmla="val -27394"/>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182563" indent="-182563">
              <a:buFont typeface="Arial" panose="020B0604020202020204" pitchFamily="34" charset="0"/>
              <a:buChar char="•"/>
            </a:pPr>
            <a:r>
              <a:rPr lang="ja-JP" altLang="en-US" sz="1200" b="1" dirty="0">
                <a:solidFill>
                  <a:schemeClr val="accent4">
                    <a:lumMod val="75000"/>
                  </a:schemeClr>
                </a:solidFill>
              </a:rPr>
              <a:t>「取組内容の区分」において③を選択した場合には、本補助事業において想定する取組が</a:t>
            </a:r>
            <a:br>
              <a:rPr lang="en-US" altLang="ja-JP" sz="1200" b="1" dirty="0">
                <a:solidFill>
                  <a:schemeClr val="accent4">
                    <a:lumMod val="75000"/>
                  </a:schemeClr>
                </a:solidFill>
              </a:rPr>
            </a:br>
            <a:r>
              <a:rPr lang="ja-JP" altLang="en-US" sz="1200" b="1" dirty="0">
                <a:solidFill>
                  <a:schemeClr val="accent4">
                    <a:lumMod val="75000"/>
                  </a:schemeClr>
                </a:solidFill>
              </a:rPr>
              <a:t>既存ビジネスモデルの深化ではなく、業態変革・新規ビジネスモデルの創出につながることが分かるように記載してください</a:t>
            </a:r>
            <a:endParaRPr lang="en-US" altLang="ja-JP" sz="1200" b="1" dirty="0">
              <a:solidFill>
                <a:schemeClr val="accent4">
                  <a:lumMod val="75000"/>
                </a:schemeClr>
              </a:solidFill>
            </a:endParaRPr>
          </a:p>
        </p:txBody>
      </p:sp>
      <p:cxnSp>
        <p:nvCxnSpPr>
          <p:cNvPr id="9" name="直線コネクタ 25">
            <a:extLst>
              <a:ext uri="{FF2B5EF4-FFF2-40B4-BE49-F238E27FC236}">
                <a16:creationId xmlns:a16="http://schemas.microsoft.com/office/drawing/2014/main" id="{A29E8BD6-E647-CC66-D661-EEF420A15ED7}"/>
              </a:ext>
            </a:extLst>
          </p:cNvPr>
          <p:cNvCxnSpPr>
            <a:cxnSpLocks/>
          </p:cNvCxnSpPr>
          <p:nvPr/>
        </p:nvCxnSpPr>
        <p:spPr>
          <a:xfrm flipH="1">
            <a:off x="1483879" y="2360757"/>
            <a:ext cx="7920000"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4" name="正方形/長方形 2051">
            <a:extLst>
              <a:ext uri="{FF2B5EF4-FFF2-40B4-BE49-F238E27FC236}">
                <a16:creationId xmlns:a16="http://schemas.microsoft.com/office/drawing/2014/main" id="{03B95898-FA2F-4EF8-B296-DFA477CD260E}"/>
              </a:ext>
            </a:extLst>
          </p:cNvPr>
          <p:cNvSpPr/>
          <p:nvPr/>
        </p:nvSpPr>
        <p:spPr>
          <a:xfrm>
            <a:off x="1528691" y="4041188"/>
            <a:ext cx="5594677" cy="241199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a:spcAft>
                <a:spcPts val="600"/>
              </a:spcAft>
              <a:defRPr/>
            </a:pP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記入例</a:t>
            </a: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1: </a:t>
            </a:r>
            <a:r>
              <a:rPr lang="ja-JP" altLang="en-US"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食料品製造業</a:t>
            </a: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t>
            </a:r>
            <a:endParaRPr kumimoji="1" lang="en-US" altLang="ja-JP"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en-US" altLang="ja-JP"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自動選別システムの導入：</a:t>
            </a:r>
            <a:b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高精度カメラと画像認識</a:t>
            </a:r>
            <a:r>
              <a:rPr kumimoji="1" lang="en-US" altLang="ja-JP"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を連携させ、ライン上を流れる製品の形状、焼き色、割れ等の欠陥を瞬時に</a:t>
            </a:r>
            <a:br>
              <a:rPr kumimoji="1" lang="en-US" altLang="ja-JP"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判定する。熟練者の目視に頼っていた検品工程を自動化し、品質の均一化を図る。</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ロボット箱詰め設備の導入：</a:t>
            </a:r>
            <a:b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en-US" altLang="ja-JP"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判定結果とリアルタイムに連動するピッキングロボットを導入する。良品のみをロボットアームが高速かつ正確に箱詰めし、包装工程の手作業を最小化することで、少人数での安定した連続稼働を実現する。</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en-US" altLang="ja-JP"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IoT</a:t>
            </a:r>
            <a: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データ連携と</a:t>
            </a:r>
            <a:r>
              <a:rPr kumimoji="1" lang="en-US" altLang="ja-JP"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の継続学習：</a:t>
            </a:r>
            <a:b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各設備の稼働状況や、</a:t>
            </a:r>
            <a:r>
              <a:rPr kumimoji="1" lang="en-US" altLang="ja-JP"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が判定した不良品の傾向（画像データ）、製造環境（温度・湿度等）を</a:t>
            </a:r>
            <a:br>
              <a:rPr kumimoji="1" lang="en-US" altLang="ja-JP"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en-US" altLang="ja-JP"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IoT</a:t>
            </a:r>
            <a:r>
              <a:rPr kumimoji="1" lang="ja-JP" altLang="en-US"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で統合的に収集する。これらを</a:t>
            </a:r>
            <a:r>
              <a:rPr kumimoji="1" lang="en-US" altLang="ja-JP"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に継続学習させることで、検品精度を自律的に向上させるだけでなく、不良品発生の根本原因を分析し、歩留まりを継続的に改善する</a:t>
            </a:r>
            <a:r>
              <a:rPr kumimoji="1" lang="en-US" altLang="ja-JP"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PDCA</a:t>
            </a:r>
            <a:r>
              <a:rPr kumimoji="1" lang="ja-JP" altLang="en-US"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を回す。</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学習データを用いた新製品開発：</a:t>
            </a:r>
            <a:b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蓄積された品質管理データと</a:t>
            </a:r>
            <a:r>
              <a:rPr kumimoji="1" lang="en-US" altLang="ja-JP"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10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解析ノウハウを新製品の開発（歩留まりの良いレシピ設計など）に活かす。</a:t>
            </a:r>
            <a:endParaRPr kumimoji="1" lang="ja-JP" altLang="en-US" sz="100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正方形/長方形 2051">
            <a:extLst>
              <a:ext uri="{FF2B5EF4-FFF2-40B4-BE49-F238E27FC236}">
                <a16:creationId xmlns:a16="http://schemas.microsoft.com/office/drawing/2014/main" id="{2EE92B1E-710F-30F4-069F-5C88D8DE1BEF}"/>
              </a:ext>
            </a:extLst>
          </p:cNvPr>
          <p:cNvSpPr/>
          <p:nvPr/>
        </p:nvSpPr>
        <p:spPr>
          <a:xfrm>
            <a:off x="1528693" y="2440899"/>
            <a:ext cx="7875186" cy="1440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a:spcAft>
                <a:spcPts val="600"/>
              </a:spcAft>
            </a:pP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記入例</a:t>
            </a: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1: </a:t>
            </a:r>
            <a:r>
              <a:rPr lang="ja-JP" altLang="en-US"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食料品製造業</a:t>
            </a: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t>
            </a:r>
            <a:endParaRPr lang="en-US" altLang="ja-JP" sz="120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spcAft>
                <a:spcPts val="600"/>
              </a:spcAft>
              <a:buFont typeface="Arial" panose="020B0604020202020204" pitchFamily="34" charset="0"/>
              <a:buChar char="•"/>
            </a:pPr>
            <a:r>
              <a:rPr lang="ja-JP" altLang="en-US"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当社は長年にわたり食品製造業を展開してきたが、今後の需要増に向けて、生産能力の抜本的な増強が急務となっている。これを機に、</a:t>
            </a:r>
            <a:br>
              <a:rPr lang="en-US" altLang="ja-JP"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新工場を建設して次世代型の生産体制を構築することが本計画の目的である。</a:t>
            </a:r>
          </a:p>
          <a:p>
            <a:pPr marL="171450" indent="-171450">
              <a:spcAft>
                <a:spcPts val="600"/>
              </a:spcAft>
              <a:buFont typeface="Arial" panose="020B0604020202020204" pitchFamily="34" charset="0"/>
              <a:buChar char="•"/>
            </a:pPr>
            <a:r>
              <a:rPr lang="ja-JP" altLang="en-US"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しかし、現在抱えている最大の課題は「旧式設備と手作業への依存」である。特に製品の検品や箱詰めといった重要工程を従業員の目視や</a:t>
            </a:r>
            <a:br>
              <a:rPr lang="en-US" altLang="ja-JP"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手作業に大きく頼っているため、深刻な人手不足の中で生産体制を拡張することが物理的に困難となっている。また、品質管理がベテランの</a:t>
            </a:r>
            <a:br>
              <a:rPr lang="en-US" altLang="ja-JP"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経験や暗黙知に依存しており、これ以上の歩留まり向上や生産性改善には限界が生じているのが実態である。</a:t>
            </a:r>
          </a:p>
        </p:txBody>
      </p:sp>
      <p:sp>
        <p:nvSpPr>
          <p:cNvPr id="16" name="正方形/長方形 2058">
            <a:extLst>
              <a:ext uri="{FF2B5EF4-FFF2-40B4-BE49-F238E27FC236}">
                <a16:creationId xmlns:a16="http://schemas.microsoft.com/office/drawing/2014/main" id="{DE2FF474-B36C-74EB-80E0-85E7C2E62A42}"/>
              </a:ext>
            </a:extLst>
          </p:cNvPr>
          <p:cNvSpPr/>
          <p:nvPr/>
        </p:nvSpPr>
        <p:spPr>
          <a:xfrm>
            <a:off x="7243879" y="4041188"/>
            <a:ext cx="2160000" cy="2412000"/>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必要に応じて写真や図表等も</a:t>
            </a:r>
            <a:br>
              <a:rPr kumimoji="1"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活用し、</a:t>
            </a:r>
            <a:r>
              <a:rPr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に向けた取組の</a:t>
            </a:r>
            <a:br>
              <a:rPr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内容が伝わりやすいよう</a:t>
            </a:r>
            <a:br>
              <a:rPr kumimoji="1"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工夫ください。</a:t>
            </a:r>
          </a:p>
        </p:txBody>
      </p:sp>
      <p:sp>
        <p:nvSpPr>
          <p:cNvPr id="17" name="Callout: Line with Border and Accent Bar 10">
            <a:extLst>
              <a:ext uri="{FF2B5EF4-FFF2-40B4-BE49-F238E27FC236}">
                <a16:creationId xmlns:a16="http://schemas.microsoft.com/office/drawing/2014/main" id="{EE2B68ED-2F13-05DB-02F4-71BBE6B9C695}"/>
              </a:ext>
            </a:extLst>
          </p:cNvPr>
          <p:cNvSpPr/>
          <p:nvPr/>
        </p:nvSpPr>
        <p:spPr>
          <a:xfrm>
            <a:off x="2497954" y="1678543"/>
            <a:ext cx="6326450" cy="572286"/>
          </a:xfrm>
          <a:prstGeom prst="accentBorderCallout1">
            <a:avLst>
              <a:gd name="adj1" fmla="val 26818"/>
              <a:gd name="adj2" fmla="val -2413"/>
              <a:gd name="adj3" fmla="val 400683"/>
              <a:gd name="adj4" fmla="val -27503"/>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182563" indent="-182563">
              <a:buFont typeface="Arial" panose="020B0604020202020204" pitchFamily="34" charset="0"/>
              <a:buChar char="•"/>
            </a:pPr>
            <a:r>
              <a:rPr lang="ja-JP" altLang="en-US" sz="1200" b="1" dirty="0">
                <a:solidFill>
                  <a:schemeClr val="accent4">
                    <a:lumMod val="75000"/>
                  </a:schemeClr>
                </a:solidFill>
              </a:rPr>
              <a:t>記入例をそのまま踏襲するのではなく、貴社の取組の実態に沿って個別具体的に記載してください</a:t>
            </a:r>
            <a:endParaRPr lang="en-US" altLang="ja-JP" sz="1200" b="1" dirty="0">
              <a:solidFill>
                <a:schemeClr val="accent4">
                  <a:lumMod val="75000"/>
                </a:schemeClr>
              </a:solidFill>
            </a:endParaRPr>
          </a:p>
        </p:txBody>
      </p:sp>
    </p:spTree>
    <p:extLst>
      <p:ext uri="{BB962C8B-B14F-4D97-AF65-F5344CB8AC3E}">
        <p14:creationId xmlns:p14="http://schemas.microsoft.com/office/powerpoint/2010/main" val="19471698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AC7337-7BB6-944E-A654-4B56458A5EDA}"/>
            </a:ext>
          </a:extLst>
        </p:cNvPr>
        <p:cNvGrpSpPr/>
        <p:nvPr/>
      </p:nvGrpSpPr>
      <p:grpSpPr>
        <a:xfrm>
          <a:off x="0" y="0"/>
          <a:ext cx="0" cy="0"/>
          <a:chOff x="0" y="0"/>
          <a:chExt cx="0" cy="0"/>
        </a:xfrm>
      </p:grpSpPr>
      <p:graphicFrame>
        <p:nvGraphicFramePr>
          <p:cNvPr id="23" name="think-cell data - do not delete" hidden="1">
            <a:extLst>
              <a:ext uri="{FF2B5EF4-FFF2-40B4-BE49-F238E27FC236}">
                <a16:creationId xmlns:a16="http://schemas.microsoft.com/office/drawing/2014/main" id="{FDC7F57D-8317-C27C-89B0-BB2C471DE97C}"/>
              </a:ext>
            </a:extLst>
          </p:cNvPr>
          <p:cNvGraphicFramePr>
            <a:graphicFrameLocks/>
          </p:cNvGraphicFramePr>
          <p:nvPr>
            <p:custDataLst>
              <p:tags r:id="rId1"/>
            </p:custDataLst>
            <p:extLst>
              <p:ext uri="{D42A27DB-BD31-4B8C-83A1-F6EECF244321}">
                <p14:modId xmlns:p14="http://schemas.microsoft.com/office/powerpoint/2010/main" val="15347380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561" imgH="561" progId="TCLayout.ActiveDocument.1">
                  <p:embed/>
                </p:oleObj>
              </mc:Choice>
              <mc:Fallback>
                <p:oleObj name="think-cellスライド" r:id="rId3" imgW="561" imgH="561" progId="TCLayout.ActiveDocument.1">
                  <p:embed/>
                  <p:pic>
                    <p:nvPicPr>
                      <p:cNvPr id="23" name="think-cell data - do not delete" hidden="1">
                        <a:extLst>
                          <a:ext uri="{FF2B5EF4-FFF2-40B4-BE49-F238E27FC236}">
                            <a16:creationId xmlns:a16="http://schemas.microsoft.com/office/drawing/2014/main" id="{FDC7F57D-8317-C27C-89B0-BB2C471DE97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cxnSp>
        <p:nvCxnSpPr>
          <p:cNvPr id="21" name="直線コネクタ 25">
            <a:extLst>
              <a:ext uri="{FF2B5EF4-FFF2-40B4-BE49-F238E27FC236}">
                <a16:creationId xmlns:a16="http://schemas.microsoft.com/office/drawing/2014/main" id="{FB106D95-918D-4D5F-435F-BB6F797EB960}"/>
              </a:ext>
            </a:extLst>
          </p:cNvPr>
          <p:cNvCxnSpPr>
            <a:cxnSpLocks/>
          </p:cNvCxnSpPr>
          <p:nvPr/>
        </p:nvCxnSpPr>
        <p:spPr>
          <a:xfrm flipH="1">
            <a:off x="1483879" y="3961044"/>
            <a:ext cx="7920000"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DC53D876-4A67-DFEE-D207-BD06BEE12666}"/>
              </a:ext>
            </a:extLst>
          </p:cNvPr>
          <p:cNvSpPr>
            <a:spLocks noGrp="1"/>
          </p:cNvSpPr>
          <p:nvPr>
            <p:ph type="title"/>
          </p:nvPr>
        </p:nvSpPr>
        <p:spPr/>
        <p:txBody>
          <a:bodyPr/>
          <a:lstStyle/>
          <a:p>
            <a:endParaRPr lang="ja-JP" altLang="en-US"/>
          </a:p>
        </p:txBody>
      </p:sp>
      <p:sp>
        <p:nvSpPr>
          <p:cNvPr id="3" name="Text Placeholder 2">
            <a:extLst>
              <a:ext uri="{FF2B5EF4-FFF2-40B4-BE49-F238E27FC236}">
                <a16:creationId xmlns:a16="http://schemas.microsoft.com/office/drawing/2014/main" id="{CD6B4F6F-882D-238F-A371-B64001FFBB1D}"/>
              </a:ext>
            </a:extLst>
          </p:cNvPr>
          <p:cNvSpPr>
            <a:spLocks noGrp="1"/>
          </p:cNvSpPr>
          <p:nvPr>
            <p:ph type="body" sz="quarter" idx="12"/>
          </p:nvPr>
        </p:nvSpPr>
        <p:spPr/>
        <p:txBody>
          <a:bodyPr/>
          <a:lstStyle/>
          <a:p>
            <a:r>
              <a:rPr lang="ja-JP"/>
              <a:t>②先進性・成長性（ウ）労働生産性向上</a:t>
            </a:r>
            <a:endParaRPr lang="en-US" altLang="ja-JP"/>
          </a:p>
        </p:txBody>
      </p:sp>
      <p:sp>
        <p:nvSpPr>
          <p:cNvPr id="5" name="Rectangle 4">
            <a:extLst>
              <a:ext uri="{FF2B5EF4-FFF2-40B4-BE49-F238E27FC236}">
                <a16:creationId xmlns:a16="http://schemas.microsoft.com/office/drawing/2014/main" id="{4110523C-A8D1-393D-8098-17E8F306E45C}"/>
              </a:ext>
            </a:extLst>
          </p:cNvPr>
          <p:cNvSpPr/>
          <p:nvPr/>
        </p:nvSpPr>
        <p:spPr>
          <a:xfrm>
            <a:off x="381000" y="914400"/>
            <a:ext cx="9144000" cy="38048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AX</a:t>
            </a:r>
            <a:r>
              <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に向けた取組</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1/2</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400" dirty="0">
                <a:solidFill>
                  <a:srgbClr val="000F78"/>
                </a:solidFill>
                <a:latin typeface="Yu Gothic UI" panose="020B0500000000000000" pitchFamily="50" charset="-128"/>
                <a:ea typeface="Yu Gothic UI" panose="020B0500000000000000" pitchFamily="50" charset="-128"/>
              </a:rPr>
              <a:t> ※</a:t>
            </a:r>
            <a:r>
              <a:rPr lang="ja-JP" altLang="en-US" sz="1400" dirty="0">
                <a:solidFill>
                  <a:srgbClr val="000F78"/>
                </a:solidFill>
                <a:latin typeface="Yu Gothic UI" panose="020B0500000000000000" pitchFamily="50" charset="-128"/>
                <a:ea typeface="Yu Gothic UI" panose="020B0500000000000000" pitchFamily="50" charset="-128"/>
              </a:rPr>
              <a:t>記入例は入力ガイドをご参照ください。</a:t>
            </a:r>
            <a:endParaRPr kumimoji="1"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 name="Straight Connector 5">
            <a:extLst>
              <a:ext uri="{FF2B5EF4-FFF2-40B4-BE49-F238E27FC236}">
                <a16:creationId xmlns:a16="http://schemas.microsoft.com/office/drawing/2014/main" id="{2D471F1C-ACA4-D772-600E-19BAAD450A6C}"/>
              </a:ext>
            </a:extLst>
          </p:cNvPr>
          <p:cNvCxnSpPr/>
          <p:nvPr/>
        </p:nvCxnSpPr>
        <p:spPr>
          <a:xfrm>
            <a:off x="381000" y="1294880"/>
            <a:ext cx="9144000" cy="0"/>
          </a:xfrm>
          <a:prstGeom prst="line">
            <a:avLst/>
          </a:prstGeom>
          <a:noFill/>
          <a:ln w="12700">
            <a:solidFill>
              <a:srgbClr val="000F78"/>
            </a:solidFill>
          </a:ln>
        </p:spPr>
        <p:style>
          <a:lnRef idx="1">
            <a:schemeClr val="accent1"/>
          </a:lnRef>
          <a:fillRef idx="0">
            <a:schemeClr val="accent1"/>
          </a:fillRef>
          <a:effectRef idx="0">
            <a:schemeClr val="accent1"/>
          </a:effectRef>
          <a:fontRef idx="minor">
            <a:schemeClr val="tx1"/>
          </a:fontRef>
        </p:style>
      </p:cxnSp>
      <p:sp>
        <p:nvSpPr>
          <p:cNvPr id="7" name="正方形/長方形 7">
            <a:extLst>
              <a:ext uri="{FF2B5EF4-FFF2-40B4-BE49-F238E27FC236}">
                <a16:creationId xmlns:a16="http://schemas.microsoft.com/office/drawing/2014/main" id="{B8B7A81E-1B47-2A80-1454-0B7389520B8B}"/>
              </a:ext>
            </a:extLst>
          </p:cNvPr>
          <p:cNvSpPr/>
          <p:nvPr/>
        </p:nvSpPr>
        <p:spPr>
          <a:xfrm>
            <a:off x="1483879" y="1380613"/>
            <a:ext cx="7920000" cy="900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本補助事業における</a:t>
            </a:r>
            <a:r>
              <a:rPr lang="en-US" altLang="ja-JP" sz="1200" dirty="0" err="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AXに向けた取組</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の区分として当てはまるものを、以下から全て選択してください</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③</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p>
          <a:p>
            <a:pPr marL="541338" lvl="1" indent="-228600">
              <a:buFont typeface="+mj-ea"/>
              <a:buAutoNum type="circleNumDbPlain"/>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守りの</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活用：既存業務の自動化・効率化による生産性向上</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ea"/>
              <a:buAutoNum type="circleNumDbPlain"/>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攻めの</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活用：既存のビジネスモデルの深化（</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CX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強化、新地域・セグメントへの展開、商品・サービスの質の改善）</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ea"/>
              <a:buAutoNum type="circleNumDbPlain"/>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企業変革：新規ビジネスモデルの創出・業態変革</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正方形/長方形 13">
            <a:extLst>
              <a:ext uri="{FF2B5EF4-FFF2-40B4-BE49-F238E27FC236}">
                <a16:creationId xmlns:a16="http://schemas.microsoft.com/office/drawing/2014/main" id="{5006E63E-0A12-677B-5AA2-FED5086B9F09}"/>
              </a:ext>
            </a:extLst>
          </p:cNvPr>
          <p:cNvSpPr/>
          <p:nvPr/>
        </p:nvSpPr>
        <p:spPr>
          <a:xfrm>
            <a:off x="465057" y="1380612"/>
            <a:ext cx="900000" cy="900001"/>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取組内容の</a:t>
            </a:r>
            <a:b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区分</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2052">
            <a:extLst>
              <a:ext uri="{FF2B5EF4-FFF2-40B4-BE49-F238E27FC236}">
                <a16:creationId xmlns:a16="http://schemas.microsoft.com/office/drawing/2014/main" id="{B4DC3ABF-FFA7-871E-EC9B-8228605C89C0}"/>
              </a:ext>
            </a:extLst>
          </p:cNvPr>
          <p:cNvSpPr/>
          <p:nvPr/>
        </p:nvSpPr>
        <p:spPr>
          <a:xfrm>
            <a:off x="465057" y="2440901"/>
            <a:ext cx="900000" cy="1439999"/>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取組の</a:t>
            </a:r>
            <a:b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背景・目的</a:t>
            </a:r>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四角形: メモ 1">
            <a:extLst>
              <a:ext uri="{FF2B5EF4-FFF2-40B4-BE49-F238E27FC236}">
                <a16:creationId xmlns:a16="http://schemas.microsoft.com/office/drawing/2014/main" id="{C593E85C-116C-D3AF-95D3-E37266F23F72}"/>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37148" rIns="72000" bIns="37148" numCol="1" spcCol="0" rtlCol="0" fromWordArt="0" anchor="t"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当スライドは作成任意</a:t>
            </a:r>
            <a:endParaRPr kumimoji="1" lang="en-US" altLang="ja-JP" sz="1050" b="1"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algn="ctr" defTabSz="742950">
              <a:defRPr/>
            </a:pPr>
            <a:r>
              <a:rPr kumimoji="1" lang="ja-JP" altLang="en-US"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a:t>
            </a:r>
            <a:r>
              <a:rPr lang="ja-JP" altLang="en-US" sz="1050" b="1">
                <a:solidFill>
                  <a:srgbClr val="575757"/>
                </a:solidFill>
                <a:latin typeface="Yu Gothic UI"/>
                <a:ea typeface="Yu Gothic UI"/>
                <a:cs typeface="Open Sans"/>
                <a:sym typeface="Yu Gothic UI" panose="020B0500000000000000" pitchFamily="50" charset="-128"/>
              </a:rPr>
              <a:t>AXに向けた取組に対する</a:t>
            </a:r>
            <a:r>
              <a:rPr kumimoji="1" lang="ja-JP" altLang="en-US" sz="1050" b="1" i="0" u="none" strike="noStrike" kern="1200" cap="none" spc="0" normalizeH="0" baseline="0" noProof="0">
                <a:ln>
                  <a:noFill/>
                </a:ln>
                <a:solidFill>
                  <a:srgbClr val="575757"/>
                </a:solidFill>
                <a:effectLst/>
                <a:uLnTx/>
                <a:uFillTx/>
                <a:latin typeface="Yu Gothic UI"/>
                <a:ea typeface="Yu Gothic UI"/>
                <a:cs typeface="Open Sans"/>
                <a:sym typeface="Yu Gothic UI" panose="020B0500000000000000" pitchFamily="50" charset="-128"/>
              </a:rPr>
              <a:t>加点</a:t>
            </a:r>
            <a:r>
              <a:rPr lang="ja-JP" altLang="en-US" sz="1050" b="1">
                <a:solidFill>
                  <a:srgbClr val="575757"/>
                </a:solidFill>
                <a:latin typeface="Yu Gothic UI"/>
                <a:ea typeface="Yu Gothic UI"/>
                <a:sym typeface="Yu Gothic UI" panose="020B0500000000000000" pitchFamily="50" charset="-128"/>
              </a:rPr>
              <a:t>措置</a:t>
            </a:r>
            <a:r>
              <a:rPr kumimoji="1" lang="ja-JP" altLang="en-US"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を希望の場合は必須）</a:t>
            </a:r>
            <a:endParaRPr lang="ja-JP" altLang="en-US" sz="1050" b="1" i="0" u="none" strike="noStrike" kern="1200" cap="none" spc="0" normalizeH="0" baseline="0" noProof="0">
              <a:ln>
                <a:noFill/>
              </a:ln>
              <a:solidFill>
                <a:srgbClr val="575757"/>
              </a:solidFill>
              <a:effectLst/>
              <a:uLnTx/>
              <a:uFillTx/>
              <a:latin typeface="Yu Gothic UI"/>
              <a:ea typeface="Yu Gothic UI"/>
            </a:endParaRPr>
          </a:p>
        </p:txBody>
      </p:sp>
      <p:sp>
        <p:nvSpPr>
          <p:cNvPr id="20" name="正方形/長方形 2052">
            <a:extLst>
              <a:ext uri="{FF2B5EF4-FFF2-40B4-BE49-F238E27FC236}">
                <a16:creationId xmlns:a16="http://schemas.microsoft.com/office/drawing/2014/main" id="{6D6A164B-3E00-4999-3E0E-05FC39E9B6DA}"/>
              </a:ext>
            </a:extLst>
          </p:cNvPr>
          <p:cNvSpPr/>
          <p:nvPr/>
        </p:nvSpPr>
        <p:spPr>
          <a:xfrm>
            <a:off x="465057" y="4041188"/>
            <a:ext cx="900000" cy="2412000"/>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取組内容</a:t>
            </a:r>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四角形: メモ 1">
            <a:extLst>
              <a:ext uri="{FF2B5EF4-FFF2-40B4-BE49-F238E27FC236}">
                <a16:creationId xmlns:a16="http://schemas.microsoft.com/office/drawing/2014/main" id="{D16C8EDB-DB13-819F-7288-2E2076E0C4D8}"/>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dirty="0">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0" name="正方形/長方形 9">
            <a:extLst>
              <a:ext uri="{FF2B5EF4-FFF2-40B4-BE49-F238E27FC236}">
                <a16:creationId xmlns:a16="http://schemas.microsoft.com/office/drawing/2014/main" id="{E0AC8B70-2CC3-CB1B-4DB8-BAACEF5FF572}"/>
              </a:ext>
            </a:extLst>
          </p:cNvPr>
          <p:cNvSpPr/>
          <p:nvPr/>
        </p:nvSpPr>
        <p:spPr>
          <a:xfrm>
            <a:off x="0" y="-22067"/>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1" name="Callout: Line with Border and Accent Bar 10">
            <a:extLst>
              <a:ext uri="{FF2B5EF4-FFF2-40B4-BE49-F238E27FC236}">
                <a16:creationId xmlns:a16="http://schemas.microsoft.com/office/drawing/2014/main" id="{C872D69A-F90E-1422-5427-57C11BE62C32}"/>
              </a:ext>
            </a:extLst>
          </p:cNvPr>
          <p:cNvSpPr/>
          <p:nvPr/>
        </p:nvSpPr>
        <p:spPr>
          <a:xfrm>
            <a:off x="2497954" y="259199"/>
            <a:ext cx="5845946" cy="866339"/>
          </a:xfrm>
          <a:prstGeom prst="accentBorderCallout1">
            <a:avLst>
              <a:gd name="adj1" fmla="val 26818"/>
              <a:gd name="adj2" fmla="val -2413"/>
              <a:gd name="adj3" fmla="val 428253"/>
              <a:gd name="adj4" fmla="val -27394"/>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182563" indent="-182563">
              <a:buFont typeface="Arial" panose="020B0604020202020204" pitchFamily="34" charset="0"/>
              <a:buChar char="•"/>
            </a:pPr>
            <a:r>
              <a:rPr lang="ja-JP" altLang="en-US" sz="1200" b="1" dirty="0">
                <a:solidFill>
                  <a:schemeClr val="accent4">
                    <a:lumMod val="75000"/>
                  </a:schemeClr>
                </a:solidFill>
              </a:rPr>
              <a:t>「取組内容の区分」において③を選択した場合には、本補助事業において想定する取組が</a:t>
            </a:r>
            <a:br>
              <a:rPr lang="en-US" altLang="ja-JP" sz="1200" b="1" dirty="0">
                <a:solidFill>
                  <a:schemeClr val="accent4">
                    <a:lumMod val="75000"/>
                  </a:schemeClr>
                </a:solidFill>
              </a:rPr>
            </a:br>
            <a:r>
              <a:rPr lang="ja-JP" altLang="en-US" sz="1200" b="1" dirty="0">
                <a:solidFill>
                  <a:schemeClr val="accent4">
                    <a:lumMod val="75000"/>
                  </a:schemeClr>
                </a:solidFill>
              </a:rPr>
              <a:t>既存ビジネスモデルの深化ではなく、業態変革・新規ビジネスモデルの創出につながることが分かるように記載してください</a:t>
            </a:r>
            <a:endParaRPr lang="en-US" altLang="ja-JP" sz="1200" b="1" dirty="0">
              <a:solidFill>
                <a:schemeClr val="accent4">
                  <a:lumMod val="75000"/>
                </a:schemeClr>
              </a:solidFill>
            </a:endParaRPr>
          </a:p>
        </p:txBody>
      </p:sp>
      <p:cxnSp>
        <p:nvCxnSpPr>
          <p:cNvPr id="9" name="直線コネクタ 25">
            <a:extLst>
              <a:ext uri="{FF2B5EF4-FFF2-40B4-BE49-F238E27FC236}">
                <a16:creationId xmlns:a16="http://schemas.microsoft.com/office/drawing/2014/main" id="{953AC1E2-8082-4A52-20D7-4FCFEFF01908}"/>
              </a:ext>
            </a:extLst>
          </p:cNvPr>
          <p:cNvCxnSpPr>
            <a:cxnSpLocks/>
          </p:cNvCxnSpPr>
          <p:nvPr/>
        </p:nvCxnSpPr>
        <p:spPr>
          <a:xfrm flipH="1">
            <a:off x="1483879" y="2360757"/>
            <a:ext cx="7920000"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4" name="正方形/長方形 2051">
            <a:extLst>
              <a:ext uri="{FF2B5EF4-FFF2-40B4-BE49-F238E27FC236}">
                <a16:creationId xmlns:a16="http://schemas.microsoft.com/office/drawing/2014/main" id="{FCC51516-C25D-80AA-6950-EE5E68537A90}"/>
              </a:ext>
            </a:extLst>
          </p:cNvPr>
          <p:cNvSpPr/>
          <p:nvPr/>
        </p:nvSpPr>
        <p:spPr>
          <a:xfrm>
            <a:off x="1528691" y="4041188"/>
            <a:ext cx="5594677" cy="241199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a:spcAft>
                <a:spcPts val="600"/>
              </a:spcAft>
              <a:defRPr/>
            </a:pP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記入例</a:t>
            </a: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2: </a:t>
            </a:r>
            <a:r>
              <a:rPr lang="ja-JP" altLang="en-US"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物流業</a:t>
            </a: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t>
            </a:r>
            <a:endParaRPr kumimoji="1" lang="en-US" altLang="ja-JP"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en-US" altLang="ja-JP"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を用いた管理システムの導入：</a:t>
            </a:r>
            <a:br>
              <a:rPr kumimoji="1" lang="ja-JP" altLang="en-US" sz="1050" b="1" i="0" u="sng"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受注管理（</a:t>
            </a:r>
            <a:r>
              <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OMS</a:t>
            </a:r>
            <a:r>
              <a:rPr kumimoji="1" lang="ja-JP" altLang="en-US"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）と倉庫管理（</a:t>
            </a:r>
            <a:r>
              <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WMS</a:t>
            </a:r>
            <a:r>
              <a:rPr kumimoji="1" lang="ja-JP" altLang="en-US"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）を一体化し、過去の実績データをもとに</a:t>
            </a:r>
            <a:r>
              <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が日々の物量を</a:t>
            </a:r>
            <a:br>
              <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高精度に予測する。その予測に基づき、最適な人員配置や配送ルートを自動で算出・指示し、データに</a:t>
            </a:r>
            <a:br>
              <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基づく効率的な物流管理基盤を構築する。</a:t>
            </a:r>
            <a:endPar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自動化設備（搬送ロボット等）の導入：</a:t>
            </a:r>
            <a:br>
              <a:rPr kumimoji="1" lang="ja-JP" altLang="en-US" sz="105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が算出した稼働計画と連動して自律稼働するピッキングロボットや</a:t>
            </a:r>
            <a:r>
              <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AGV</a:t>
            </a:r>
            <a:r>
              <a:rPr kumimoji="1" lang="ja-JP" altLang="en-US"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（無人搬送車）を導入し、</a:t>
            </a:r>
            <a:br>
              <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入荷から出荷までの全工程において省人化・自動化を実現する。</a:t>
            </a:r>
            <a:endPar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en-US" altLang="ja-JP" sz="1050" b="1"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1050" b="1"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モデルの継続学習と自律的進化：</a:t>
            </a:r>
            <a:br>
              <a:rPr kumimoji="1" lang="ja-JP" altLang="en-US" sz="1050" b="1"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導入後も日々の稼働実績や</a:t>
            </a:r>
            <a:r>
              <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KPI</a:t>
            </a:r>
            <a:r>
              <a:rPr kumimoji="1" lang="ja-JP" altLang="en-US"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を</a:t>
            </a:r>
            <a:r>
              <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にフィードバックし、継続学習させる。これにより「</a:t>
            </a:r>
            <a:r>
              <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主導の</a:t>
            </a:r>
            <a:r>
              <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PDCA</a:t>
            </a:r>
            <a:br>
              <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サイクル」を回し、突発的な物量変動に対しても最適化精度を向上させ続ける仕組みを構築する。</a:t>
            </a:r>
            <a:endPar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他社向けソリューションとしての事業化：</a:t>
            </a:r>
            <a:br>
              <a:rPr kumimoji="1" lang="ja-JP" altLang="en-US" sz="105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自社の効率化にとどまらず、蓄積した精緻な物流データを荷主に還元し、荷主側の過剰在庫の削減や</a:t>
            </a:r>
            <a:br>
              <a:rPr kumimoji="1" lang="en-US" altLang="ja-JP"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0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サプライチェーン全体の最適化を支援するコンサルティングなど、データ駆動型の新たなビジネス展開を行う。</a:t>
            </a:r>
            <a:endParaRPr kumimoji="1" lang="ja-JP" altLang="en-US" sz="1050" b="0" i="0" u="none"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正方形/長方形 2051">
            <a:extLst>
              <a:ext uri="{FF2B5EF4-FFF2-40B4-BE49-F238E27FC236}">
                <a16:creationId xmlns:a16="http://schemas.microsoft.com/office/drawing/2014/main" id="{ABC3B327-985E-58D9-BD8A-10058E9B4CB2}"/>
              </a:ext>
            </a:extLst>
          </p:cNvPr>
          <p:cNvSpPr/>
          <p:nvPr/>
        </p:nvSpPr>
        <p:spPr>
          <a:xfrm>
            <a:off x="1528693" y="2440899"/>
            <a:ext cx="7875186" cy="1440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a:spcAft>
                <a:spcPts val="600"/>
              </a:spcAft>
            </a:pP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記入例</a:t>
            </a: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2: </a:t>
            </a:r>
            <a:r>
              <a:rPr lang="ja-JP" altLang="en-US"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物流業</a:t>
            </a: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t>
            </a:r>
            <a:endParaRPr lang="en-US" altLang="ja-JP" sz="120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spcAft>
                <a:spcPts val="600"/>
              </a:spcAft>
              <a:buFont typeface="Arial" panose="020B0604020202020204" pitchFamily="34" charset="0"/>
              <a:buChar char="•"/>
            </a:pPr>
            <a:r>
              <a:rPr lang="ja-JP" altLang="en-US"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当社は物流業を展開しているが、近年の</a:t>
            </a:r>
            <a:r>
              <a:rPr lang="en-US" altLang="ja-JP"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EC</a:t>
            </a:r>
            <a:r>
              <a:rPr lang="ja-JP" altLang="en-US"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市場の急拡大により、多品種小ロットかつ短納期での配送ニーズが急増している。当社もこの変化に応え、従来の「労働集約型の倉庫保管業」から「データに基づきサプライチェーン全体を最適化する物流サービスプロバイダー」への事業転換を図る</a:t>
            </a:r>
            <a:br>
              <a:rPr lang="en-US" altLang="ja-JP"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ことが本計画の目的である。</a:t>
            </a:r>
            <a:endParaRPr lang="en-US" altLang="ja-JP"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spcAft>
                <a:spcPts val="600"/>
              </a:spcAft>
              <a:buFont typeface="Arial" panose="020B0604020202020204" pitchFamily="34" charset="0"/>
              <a:buChar char="•"/>
            </a:pPr>
            <a:r>
              <a:rPr lang="ja-JP" altLang="en-US"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しかし、現在抱えている最大の課題は「属人的な管理による生産性の限界」と「深刻な人手不足」である。現状、激しい物量変動に対する人員配置や配送ルートの策定を熟練者の経験と勘に大きく依存しており、現場の負荷が高まっている。また、各作業工程のデータが分断されているため、非効率の根本原因が特定できず、荷主に対する抜本的な改善提案が行えていないのが実態である。</a:t>
            </a:r>
          </a:p>
        </p:txBody>
      </p:sp>
      <p:sp>
        <p:nvSpPr>
          <p:cNvPr id="16" name="正方形/長方形 2058">
            <a:extLst>
              <a:ext uri="{FF2B5EF4-FFF2-40B4-BE49-F238E27FC236}">
                <a16:creationId xmlns:a16="http://schemas.microsoft.com/office/drawing/2014/main" id="{DF0C9858-7854-ED40-DE9D-8318A12D77F5}"/>
              </a:ext>
            </a:extLst>
          </p:cNvPr>
          <p:cNvSpPr/>
          <p:nvPr/>
        </p:nvSpPr>
        <p:spPr>
          <a:xfrm>
            <a:off x="7243879" y="4041188"/>
            <a:ext cx="2160000" cy="2412000"/>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必要に応じて写真や図表等も</a:t>
            </a:r>
            <a:br>
              <a:rPr kumimoji="1"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活用し、</a:t>
            </a:r>
            <a:r>
              <a:rPr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に向けた取組の</a:t>
            </a:r>
            <a:br>
              <a:rPr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内容が伝わりやすいよう</a:t>
            </a:r>
            <a:br>
              <a:rPr kumimoji="1"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工夫ください。</a:t>
            </a:r>
          </a:p>
        </p:txBody>
      </p:sp>
      <p:sp>
        <p:nvSpPr>
          <p:cNvPr id="17" name="Callout: Line with Border and Accent Bar 10">
            <a:extLst>
              <a:ext uri="{FF2B5EF4-FFF2-40B4-BE49-F238E27FC236}">
                <a16:creationId xmlns:a16="http://schemas.microsoft.com/office/drawing/2014/main" id="{4857961B-7619-58A0-CC22-810732BF39B4}"/>
              </a:ext>
            </a:extLst>
          </p:cNvPr>
          <p:cNvSpPr/>
          <p:nvPr/>
        </p:nvSpPr>
        <p:spPr>
          <a:xfrm>
            <a:off x="2497953" y="1678543"/>
            <a:ext cx="6344205" cy="572286"/>
          </a:xfrm>
          <a:prstGeom prst="accentBorderCallout1">
            <a:avLst>
              <a:gd name="adj1" fmla="val 26818"/>
              <a:gd name="adj2" fmla="val -2413"/>
              <a:gd name="adj3" fmla="val 400683"/>
              <a:gd name="adj4" fmla="val -27503"/>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182563" indent="-182563">
              <a:buFont typeface="Arial" panose="020B0604020202020204" pitchFamily="34" charset="0"/>
              <a:buChar char="•"/>
            </a:pPr>
            <a:r>
              <a:rPr lang="ja-JP" altLang="en-US" sz="1200" b="1" dirty="0">
                <a:solidFill>
                  <a:schemeClr val="accent4">
                    <a:lumMod val="75000"/>
                  </a:schemeClr>
                </a:solidFill>
              </a:rPr>
              <a:t>記入例をそのまま踏襲するのではなく、貴社の取組の実態に沿って個別具体的に記載してください</a:t>
            </a:r>
            <a:endParaRPr lang="en-US" altLang="ja-JP" sz="1200" b="1" dirty="0">
              <a:solidFill>
                <a:schemeClr val="accent4">
                  <a:lumMod val="75000"/>
                </a:schemeClr>
              </a:solidFill>
            </a:endParaRPr>
          </a:p>
        </p:txBody>
      </p:sp>
    </p:spTree>
    <p:extLst>
      <p:ext uri="{BB962C8B-B14F-4D97-AF65-F5344CB8AC3E}">
        <p14:creationId xmlns:p14="http://schemas.microsoft.com/office/powerpoint/2010/main" val="42822808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434D0-9EA8-B7FA-DA6F-8B5052881090}"/>
            </a:ext>
          </a:extLst>
        </p:cNvPr>
        <p:cNvGrpSpPr/>
        <p:nvPr/>
      </p:nvGrpSpPr>
      <p:grpSpPr>
        <a:xfrm>
          <a:off x="0" y="0"/>
          <a:ext cx="0" cy="0"/>
          <a:chOff x="0" y="0"/>
          <a:chExt cx="0" cy="0"/>
        </a:xfrm>
      </p:grpSpPr>
      <p:graphicFrame>
        <p:nvGraphicFramePr>
          <p:cNvPr id="23" name="think-cell data - do not delete" hidden="1">
            <a:extLst>
              <a:ext uri="{FF2B5EF4-FFF2-40B4-BE49-F238E27FC236}">
                <a16:creationId xmlns:a16="http://schemas.microsoft.com/office/drawing/2014/main" id="{F2F1C9F3-87D3-3DDD-413D-1809CCDD6A88}"/>
              </a:ext>
            </a:extLst>
          </p:cNvPr>
          <p:cNvGraphicFramePr>
            <a:graphicFrameLocks/>
          </p:cNvGraphicFramePr>
          <p:nvPr>
            <p:custDataLst>
              <p:tags r:id="rId1"/>
            </p:custDataLst>
            <p:extLst>
              <p:ext uri="{D42A27DB-BD31-4B8C-83A1-F6EECF244321}">
                <p14:modId xmlns:p14="http://schemas.microsoft.com/office/powerpoint/2010/main" val="39980172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561" imgH="561" progId="TCLayout.ActiveDocument.1">
                  <p:embed/>
                </p:oleObj>
              </mc:Choice>
              <mc:Fallback>
                <p:oleObj name="think-cellスライド" r:id="rId3" imgW="561" imgH="561" progId="TCLayout.ActiveDocument.1">
                  <p:embed/>
                  <p:pic>
                    <p:nvPicPr>
                      <p:cNvPr id="23" name="think-cell data - do not delete" hidden="1">
                        <a:extLst>
                          <a:ext uri="{FF2B5EF4-FFF2-40B4-BE49-F238E27FC236}">
                            <a16:creationId xmlns:a16="http://schemas.microsoft.com/office/drawing/2014/main" id="{F2F1C9F3-87D3-3DDD-413D-1809CCDD6A8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cxnSp>
        <p:nvCxnSpPr>
          <p:cNvPr id="21" name="直線コネクタ 25">
            <a:extLst>
              <a:ext uri="{FF2B5EF4-FFF2-40B4-BE49-F238E27FC236}">
                <a16:creationId xmlns:a16="http://schemas.microsoft.com/office/drawing/2014/main" id="{520EE56B-3B5A-F571-A13E-C34EECCA4305}"/>
              </a:ext>
            </a:extLst>
          </p:cNvPr>
          <p:cNvCxnSpPr>
            <a:cxnSpLocks/>
          </p:cNvCxnSpPr>
          <p:nvPr/>
        </p:nvCxnSpPr>
        <p:spPr>
          <a:xfrm flipH="1">
            <a:off x="1483879" y="3961044"/>
            <a:ext cx="7920000"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EAE1AC1D-B63C-8431-3664-0A96C8AB0019}"/>
              </a:ext>
            </a:extLst>
          </p:cNvPr>
          <p:cNvSpPr>
            <a:spLocks noGrp="1"/>
          </p:cNvSpPr>
          <p:nvPr>
            <p:ph type="title"/>
          </p:nvPr>
        </p:nvSpPr>
        <p:spPr/>
        <p:txBody>
          <a:bodyPr/>
          <a:lstStyle/>
          <a:p>
            <a:endParaRPr lang="ja-JP" altLang="en-US"/>
          </a:p>
        </p:txBody>
      </p:sp>
      <p:sp>
        <p:nvSpPr>
          <p:cNvPr id="3" name="Text Placeholder 2">
            <a:extLst>
              <a:ext uri="{FF2B5EF4-FFF2-40B4-BE49-F238E27FC236}">
                <a16:creationId xmlns:a16="http://schemas.microsoft.com/office/drawing/2014/main" id="{56E266C7-C634-5DB1-DD12-565D234E65AD}"/>
              </a:ext>
            </a:extLst>
          </p:cNvPr>
          <p:cNvSpPr>
            <a:spLocks noGrp="1"/>
          </p:cNvSpPr>
          <p:nvPr>
            <p:ph type="body" sz="quarter" idx="12"/>
          </p:nvPr>
        </p:nvSpPr>
        <p:spPr/>
        <p:txBody>
          <a:bodyPr/>
          <a:lstStyle/>
          <a:p>
            <a:r>
              <a:rPr lang="ja-JP"/>
              <a:t>②先進性・成長性（ウ）労働生産性向上</a:t>
            </a:r>
            <a:endParaRPr lang="en-US" altLang="ja-JP"/>
          </a:p>
        </p:txBody>
      </p:sp>
      <p:sp>
        <p:nvSpPr>
          <p:cNvPr id="5" name="Rectangle 4">
            <a:extLst>
              <a:ext uri="{FF2B5EF4-FFF2-40B4-BE49-F238E27FC236}">
                <a16:creationId xmlns:a16="http://schemas.microsoft.com/office/drawing/2014/main" id="{D8525A21-E4A0-1457-9DAD-75BCC6AC4F7C}"/>
              </a:ext>
            </a:extLst>
          </p:cNvPr>
          <p:cNvSpPr/>
          <p:nvPr/>
        </p:nvSpPr>
        <p:spPr>
          <a:xfrm>
            <a:off x="381000" y="914400"/>
            <a:ext cx="9144000" cy="38048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AX</a:t>
            </a:r>
            <a:r>
              <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に向けた取組</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1/2</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400" dirty="0">
                <a:solidFill>
                  <a:srgbClr val="000F78"/>
                </a:solidFill>
                <a:latin typeface="Yu Gothic UI" panose="020B0500000000000000" pitchFamily="50" charset="-128"/>
                <a:ea typeface="Yu Gothic UI" panose="020B0500000000000000" pitchFamily="50" charset="-128"/>
              </a:rPr>
              <a:t> ※</a:t>
            </a:r>
            <a:r>
              <a:rPr lang="ja-JP" altLang="en-US" sz="1400" dirty="0">
                <a:solidFill>
                  <a:srgbClr val="000F78"/>
                </a:solidFill>
                <a:latin typeface="Yu Gothic UI" panose="020B0500000000000000" pitchFamily="50" charset="-128"/>
                <a:ea typeface="Yu Gothic UI" panose="020B0500000000000000" pitchFamily="50" charset="-128"/>
              </a:rPr>
              <a:t>記入例は入力ガイドをご参照ください。</a:t>
            </a:r>
            <a:endParaRPr kumimoji="1"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 name="Straight Connector 5">
            <a:extLst>
              <a:ext uri="{FF2B5EF4-FFF2-40B4-BE49-F238E27FC236}">
                <a16:creationId xmlns:a16="http://schemas.microsoft.com/office/drawing/2014/main" id="{3EDDC56F-A6E0-78A9-6B06-97CDD14A4CCB}"/>
              </a:ext>
            </a:extLst>
          </p:cNvPr>
          <p:cNvCxnSpPr/>
          <p:nvPr/>
        </p:nvCxnSpPr>
        <p:spPr>
          <a:xfrm>
            <a:off x="381000" y="1294880"/>
            <a:ext cx="9144000" cy="0"/>
          </a:xfrm>
          <a:prstGeom prst="line">
            <a:avLst/>
          </a:prstGeom>
          <a:noFill/>
          <a:ln w="12700">
            <a:solidFill>
              <a:srgbClr val="000F78"/>
            </a:solidFill>
          </a:ln>
        </p:spPr>
        <p:style>
          <a:lnRef idx="1">
            <a:schemeClr val="accent1"/>
          </a:lnRef>
          <a:fillRef idx="0">
            <a:schemeClr val="accent1"/>
          </a:fillRef>
          <a:effectRef idx="0">
            <a:schemeClr val="accent1"/>
          </a:effectRef>
          <a:fontRef idx="minor">
            <a:schemeClr val="tx1"/>
          </a:fontRef>
        </p:style>
      </p:cxnSp>
      <p:sp>
        <p:nvSpPr>
          <p:cNvPr id="7" name="正方形/長方形 7">
            <a:extLst>
              <a:ext uri="{FF2B5EF4-FFF2-40B4-BE49-F238E27FC236}">
                <a16:creationId xmlns:a16="http://schemas.microsoft.com/office/drawing/2014/main" id="{1F9E8778-D4A7-E49C-1F60-CAAA0B211228}"/>
              </a:ext>
            </a:extLst>
          </p:cNvPr>
          <p:cNvSpPr/>
          <p:nvPr/>
        </p:nvSpPr>
        <p:spPr>
          <a:xfrm>
            <a:off x="1483879" y="1380613"/>
            <a:ext cx="7920000" cy="900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本補助事業における</a:t>
            </a:r>
            <a:r>
              <a:rPr lang="en-US" altLang="ja-JP" sz="1200" dirty="0" err="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AXに向けた取組</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の区分として当てはまるものを、以下から全て選択してください</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③</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p>
          <a:p>
            <a:pPr marL="541338" lvl="1" indent="-228600">
              <a:buFont typeface="+mj-ea"/>
              <a:buAutoNum type="circleNumDbPlain"/>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守りの</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活用：既存業務の自動化・効率化による生産性向上</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ea"/>
              <a:buAutoNum type="circleNumDbPlain"/>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攻めの</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活用：既存のビジネスモデルの深化（</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CX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強化、新地域・セグメントへの展開、商品・サービスの質の改善）</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ea"/>
              <a:buAutoNum type="circleNumDbPlain"/>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企業変革：新規ビジネスモデルの創出・業態変革</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正方形/長方形 13">
            <a:extLst>
              <a:ext uri="{FF2B5EF4-FFF2-40B4-BE49-F238E27FC236}">
                <a16:creationId xmlns:a16="http://schemas.microsoft.com/office/drawing/2014/main" id="{245628F4-9E11-4640-531A-1648C9B3DABB}"/>
              </a:ext>
            </a:extLst>
          </p:cNvPr>
          <p:cNvSpPr/>
          <p:nvPr/>
        </p:nvSpPr>
        <p:spPr>
          <a:xfrm>
            <a:off x="465057" y="1380612"/>
            <a:ext cx="900000" cy="900001"/>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取組内容の</a:t>
            </a:r>
            <a:b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区分</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2052">
            <a:extLst>
              <a:ext uri="{FF2B5EF4-FFF2-40B4-BE49-F238E27FC236}">
                <a16:creationId xmlns:a16="http://schemas.microsoft.com/office/drawing/2014/main" id="{1D20745F-7701-EF0B-006C-DD90DC7A2AE3}"/>
              </a:ext>
            </a:extLst>
          </p:cNvPr>
          <p:cNvSpPr/>
          <p:nvPr/>
        </p:nvSpPr>
        <p:spPr>
          <a:xfrm>
            <a:off x="465057" y="2440901"/>
            <a:ext cx="900000" cy="1439999"/>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取組の</a:t>
            </a:r>
            <a:b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背景・目的</a:t>
            </a:r>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四角形: メモ 1">
            <a:extLst>
              <a:ext uri="{FF2B5EF4-FFF2-40B4-BE49-F238E27FC236}">
                <a16:creationId xmlns:a16="http://schemas.microsoft.com/office/drawing/2014/main" id="{BE4449B0-7BC2-2C09-55C0-2A5C07D630BA}"/>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37148" rIns="72000" bIns="37148" numCol="1" spcCol="0" rtlCol="0" fromWordArt="0" anchor="t"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当スライドは作成任意</a:t>
            </a:r>
            <a:endParaRPr kumimoji="1" lang="en-US" altLang="ja-JP" sz="1050" b="1"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algn="ctr" defTabSz="742950">
              <a:defRPr/>
            </a:pPr>
            <a:r>
              <a:rPr kumimoji="1" lang="ja-JP" altLang="en-US"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a:t>
            </a:r>
            <a:r>
              <a:rPr lang="ja-JP" altLang="en-US" sz="1050" b="1">
                <a:solidFill>
                  <a:srgbClr val="575757"/>
                </a:solidFill>
                <a:latin typeface="Yu Gothic UI"/>
                <a:ea typeface="Yu Gothic UI"/>
                <a:cs typeface="Open Sans"/>
                <a:sym typeface="Yu Gothic UI" panose="020B0500000000000000" pitchFamily="50" charset="-128"/>
              </a:rPr>
              <a:t>AXに向けた取組に対する</a:t>
            </a:r>
            <a:r>
              <a:rPr kumimoji="1" lang="ja-JP" altLang="en-US" sz="1050" b="1" i="0" u="none" strike="noStrike" kern="1200" cap="none" spc="0" normalizeH="0" baseline="0" noProof="0">
                <a:ln>
                  <a:noFill/>
                </a:ln>
                <a:solidFill>
                  <a:srgbClr val="575757"/>
                </a:solidFill>
                <a:effectLst/>
                <a:uLnTx/>
                <a:uFillTx/>
                <a:latin typeface="Yu Gothic UI"/>
                <a:ea typeface="Yu Gothic UI"/>
                <a:cs typeface="Open Sans"/>
                <a:sym typeface="Yu Gothic UI" panose="020B0500000000000000" pitchFamily="50" charset="-128"/>
              </a:rPr>
              <a:t>加点</a:t>
            </a:r>
            <a:r>
              <a:rPr lang="ja-JP" altLang="en-US" sz="1050" b="1">
                <a:solidFill>
                  <a:srgbClr val="575757"/>
                </a:solidFill>
                <a:latin typeface="Yu Gothic UI"/>
                <a:ea typeface="Yu Gothic UI"/>
                <a:sym typeface="Yu Gothic UI" panose="020B0500000000000000" pitchFamily="50" charset="-128"/>
              </a:rPr>
              <a:t>措置</a:t>
            </a:r>
            <a:r>
              <a:rPr kumimoji="1" lang="ja-JP" altLang="en-US"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を希望の場合は必須）</a:t>
            </a:r>
            <a:endParaRPr lang="ja-JP" altLang="en-US" sz="1050" b="1" i="0" u="none" strike="noStrike" kern="1200" cap="none" spc="0" normalizeH="0" baseline="0" noProof="0">
              <a:ln>
                <a:noFill/>
              </a:ln>
              <a:solidFill>
                <a:srgbClr val="575757"/>
              </a:solidFill>
              <a:effectLst/>
              <a:uLnTx/>
              <a:uFillTx/>
              <a:latin typeface="Yu Gothic UI"/>
              <a:ea typeface="Yu Gothic UI"/>
            </a:endParaRPr>
          </a:p>
        </p:txBody>
      </p:sp>
      <p:sp>
        <p:nvSpPr>
          <p:cNvPr id="20" name="正方形/長方形 2052">
            <a:extLst>
              <a:ext uri="{FF2B5EF4-FFF2-40B4-BE49-F238E27FC236}">
                <a16:creationId xmlns:a16="http://schemas.microsoft.com/office/drawing/2014/main" id="{DADBFF57-C1A9-0E1C-F747-572819ED3612}"/>
              </a:ext>
            </a:extLst>
          </p:cNvPr>
          <p:cNvSpPr/>
          <p:nvPr/>
        </p:nvSpPr>
        <p:spPr>
          <a:xfrm>
            <a:off x="465057" y="4041188"/>
            <a:ext cx="900000" cy="2412000"/>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取組内容</a:t>
            </a:r>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四角形: メモ 1">
            <a:extLst>
              <a:ext uri="{FF2B5EF4-FFF2-40B4-BE49-F238E27FC236}">
                <a16:creationId xmlns:a16="http://schemas.microsoft.com/office/drawing/2014/main" id="{3E28EFD1-24BD-A352-0A72-C553F871C738}"/>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dirty="0">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1" name="正方形/長方形 10">
            <a:extLst>
              <a:ext uri="{FF2B5EF4-FFF2-40B4-BE49-F238E27FC236}">
                <a16:creationId xmlns:a16="http://schemas.microsoft.com/office/drawing/2014/main" id="{D0411485-5C08-3BD7-B92D-E47F77FD7799}"/>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6" name="Callout: Line with Border and Accent Bar 10">
            <a:extLst>
              <a:ext uri="{FF2B5EF4-FFF2-40B4-BE49-F238E27FC236}">
                <a16:creationId xmlns:a16="http://schemas.microsoft.com/office/drawing/2014/main" id="{572DA1C6-8C88-3442-D91F-4B2EC1F5355A}"/>
              </a:ext>
            </a:extLst>
          </p:cNvPr>
          <p:cNvSpPr/>
          <p:nvPr/>
        </p:nvSpPr>
        <p:spPr>
          <a:xfrm>
            <a:off x="2497954" y="259199"/>
            <a:ext cx="5845946" cy="866339"/>
          </a:xfrm>
          <a:prstGeom prst="accentBorderCallout1">
            <a:avLst>
              <a:gd name="adj1" fmla="val 26818"/>
              <a:gd name="adj2" fmla="val -2413"/>
              <a:gd name="adj3" fmla="val 428253"/>
              <a:gd name="adj4" fmla="val -27394"/>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182563" indent="-182563">
              <a:buFont typeface="Arial" panose="020B0604020202020204" pitchFamily="34" charset="0"/>
              <a:buChar char="•"/>
            </a:pPr>
            <a:r>
              <a:rPr lang="ja-JP" altLang="en-US" sz="1200" b="1" dirty="0">
                <a:solidFill>
                  <a:schemeClr val="accent4">
                    <a:lumMod val="75000"/>
                  </a:schemeClr>
                </a:solidFill>
              </a:rPr>
              <a:t>「取組内容の区分」において③を選択した場合には、本補助事業において想定する取組が</a:t>
            </a:r>
            <a:br>
              <a:rPr lang="en-US" altLang="ja-JP" sz="1200" b="1" dirty="0">
                <a:solidFill>
                  <a:schemeClr val="accent4">
                    <a:lumMod val="75000"/>
                  </a:schemeClr>
                </a:solidFill>
              </a:rPr>
            </a:br>
            <a:r>
              <a:rPr lang="ja-JP" altLang="en-US" sz="1200" b="1" dirty="0">
                <a:solidFill>
                  <a:schemeClr val="accent4">
                    <a:lumMod val="75000"/>
                  </a:schemeClr>
                </a:solidFill>
              </a:rPr>
              <a:t>既存ビジネスモデルの深化ではなく、業態変革・新規ビジネスモデルの創出につながることが分かるように記載してください</a:t>
            </a:r>
            <a:endParaRPr lang="en-US" altLang="ja-JP" sz="1200" b="1" dirty="0">
              <a:solidFill>
                <a:schemeClr val="accent4">
                  <a:lumMod val="75000"/>
                </a:schemeClr>
              </a:solidFill>
            </a:endParaRPr>
          </a:p>
        </p:txBody>
      </p:sp>
      <p:sp>
        <p:nvSpPr>
          <p:cNvPr id="24" name="正方形/長方形 2051">
            <a:extLst>
              <a:ext uri="{FF2B5EF4-FFF2-40B4-BE49-F238E27FC236}">
                <a16:creationId xmlns:a16="http://schemas.microsoft.com/office/drawing/2014/main" id="{A1D45639-7DB9-6C78-CB57-8980BDEE2CFC}"/>
              </a:ext>
            </a:extLst>
          </p:cNvPr>
          <p:cNvSpPr/>
          <p:nvPr/>
        </p:nvSpPr>
        <p:spPr>
          <a:xfrm>
            <a:off x="1528691" y="4041188"/>
            <a:ext cx="5601071" cy="241199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a:spcAft>
                <a:spcPts val="600"/>
              </a:spcAft>
              <a:defRPr/>
            </a:pP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記入例</a:t>
            </a: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3: </a:t>
            </a:r>
            <a:r>
              <a:rPr lang="ja-JP" altLang="en-US"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小売業</a:t>
            </a: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t>
            </a:r>
            <a:endParaRPr kumimoji="1" lang="en-US" altLang="ja-JP"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en-US" altLang="ja-JP"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搭載スマートショッピングカートの導入：</a:t>
            </a:r>
            <a:b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顧客自身が商品をスキャンしながら買い物を行うカートを導入し、レジ待ちを完全解消するとともにレジ人員を大幅に</a:t>
            </a:r>
            <a:br>
              <a:rPr kumimoji="1" lang="en-US" altLang="ja-JP"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削減する。さらに、過去の膨大な購買データを</a:t>
            </a:r>
            <a:r>
              <a:rPr kumimoji="1" lang="en-US" altLang="ja-JP"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が解析し、カート内の商品や顧客の嗜好に合わせてパーソナライズされたおすすめ商品やクーポンをカート上の画面にリアルタイムで提示（＝「従来の小売店舗」から「パーソナライズされた体験</a:t>
            </a:r>
            <a:br>
              <a:rPr kumimoji="1" lang="en-US" altLang="ja-JP"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空間」への変革）。</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en-US" altLang="ja-JP"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カメラとセンサーによる売場管理の自動化：</a:t>
            </a:r>
            <a:b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商品棚に</a:t>
            </a:r>
            <a:r>
              <a:rPr kumimoji="1" lang="en-US" altLang="ja-JP"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カメラを設置し、欠品状況や顧客の購買行動を自動で検知し、無人運搬車が在庫補充等を行う。また、</a:t>
            </a:r>
            <a:r>
              <a:rPr kumimoji="1" lang="en-US" altLang="ja-JP"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が需要変動を予測し、電子棚札と連動したダイナミックプライシングを行うことで、売上向上と廃棄ロスの削減を実現。</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en-US" altLang="ja-JP"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モデルの継続学習と自動発注の高度化：</a:t>
            </a:r>
            <a:b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購買実績や</a:t>
            </a:r>
            <a:r>
              <a:rPr kumimoji="1" lang="en-US" altLang="ja-JP"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カメラから得られる売場データなどを</a:t>
            </a:r>
            <a:r>
              <a:rPr kumimoji="1" lang="en-US" altLang="ja-JP"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に継続学習させる。これにより、需要予測から商品選定、発注、棚割りの精度を自律的に向上させ続ける仕組みを構築。</a:t>
            </a:r>
            <a:r>
              <a:rPr lang="ja-JP" altLang="en-US" sz="900" dirty="0">
                <a:solidFill>
                  <a:srgbClr val="D73232"/>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「人の経験・勘」から「</a:t>
            </a:r>
            <a:r>
              <a:rPr kumimoji="1" lang="en-US" altLang="ja-JP"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の継続学習による自律型</a:t>
            </a:r>
            <a:br>
              <a:rPr kumimoji="1" lang="en-US" altLang="ja-JP"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店舗」へのシフト）</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購買データに基づく商品開発提案事業：</a:t>
            </a:r>
            <a:br>
              <a:rPr kumimoji="1" lang="ja-JP" altLang="en-US" sz="1050" b="1"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蓄積した顧客・購買データを</a:t>
            </a:r>
            <a:r>
              <a:rPr kumimoji="1" lang="en-US" altLang="ja-JP"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AI</a:t>
            </a:r>
            <a:r>
              <a:rPr kumimoji="1" lang="ja-JP" altLang="en-US"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で分析し、メーカー側の最適な生産・配送計画や新商品開発を支援。</a:t>
            </a:r>
            <a:br>
              <a:rPr kumimoji="1" lang="en-US" altLang="ja-JP"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90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サプライチェーン全体の最適化を牽引。</a:t>
            </a:r>
            <a:endParaRPr kumimoji="1" lang="ja-JP" altLang="en-US" sz="1050" i="0" strike="noStrike" kern="1200" cap="none" spc="0" normalizeH="0" baseline="0" noProof="0" dirty="0">
              <a:ln>
                <a:noFill/>
              </a:ln>
              <a:solidFill>
                <a:srgbClr val="D73232"/>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cxnSp>
        <p:nvCxnSpPr>
          <p:cNvPr id="9" name="直線コネクタ 25">
            <a:extLst>
              <a:ext uri="{FF2B5EF4-FFF2-40B4-BE49-F238E27FC236}">
                <a16:creationId xmlns:a16="http://schemas.microsoft.com/office/drawing/2014/main" id="{499A92A6-2A61-8240-00AB-0486A5C2AA09}"/>
              </a:ext>
            </a:extLst>
          </p:cNvPr>
          <p:cNvCxnSpPr>
            <a:cxnSpLocks/>
          </p:cNvCxnSpPr>
          <p:nvPr/>
        </p:nvCxnSpPr>
        <p:spPr>
          <a:xfrm flipH="1">
            <a:off x="1483879" y="2360757"/>
            <a:ext cx="7920000"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3" name="正方形/長方形 2051">
            <a:extLst>
              <a:ext uri="{FF2B5EF4-FFF2-40B4-BE49-F238E27FC236}">
                <a16:creationId xmlns:a16="http://schemas.microsoft.com/office/drawing/2014/main" id="{EEAB48E9-5E29-C456-A5CD-A872B38E039B}"/>
              </a:ext>
            </a:extLst>
          </p:cNvPr>
          <p:cNvSpPr/>
          <p:nvPr/>
        </p:nvSpPr>
        <p:spPr>
          <a:xfrm>
            <a:off x="1528693" y="2440899"/>
            <a:ext cx="7875186" cy="1440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a:spcAft>
                <a:spcPts val="600"/>
              </a:spcAft>
            </a:pP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記入例</a:t>
            </a: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3: </a:t>
            </a:r>
            <a:r>
              <a:rPr lang="ja-JP" altLang="en-US"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小売業</a:t>
            </a:r>
            <a:r>
              <a:rPr lang="en-US" altLang="ja-JP" sz="105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t>
            </a:r>
            <a:endParaRPr lang="en-US" altLang="ja-JP" sz="120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spcAft>
                <a:spcPts val="600"/>
              </a:spcAft>
              <a:buFont typeface="Arial" panose="020B0604020202020204" pitchFamily="34" charset="0"/>
              <a:buChar char="•"/>
            </a:pPr>
            <a:r>
              <a:rPr lang="ja-JP" altLang="en-US"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当社は地域密着の総合スーパーマーケットであるが、今後の持続的な成長に向けて、低生産性からの脱却が急務となっている。</a:t>
            </a:r>
            <a:br>
              <a:rPr lang="en-US" altLang="ja-JP"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これを機に、店舗をまるごとデジタル化し、運営の効率化と新しい買い物体験の提供を図ることが本計画の目的である。</a:t>
            </a:r>
          </a:p>
          <a:p>
            <a:pPr marL="171450" indent="-171450">
              <a:spcAft>
                <a:spcPts val="600"/>
              </a:spcAft>
              <a:buFont typeface="Arial" panose="020B0604020202020204" pitchFamily="34" charset="0"/>
              <a:buChar char="•"/>
            </a:pPr>
            <a:r>
              <a:rPr lang="ja-JP" altLang="en-US"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現在抱えている最大の課題は「人手不足」と「分断されたデータによる機会損失・廃棄ロス」である。店頭ではレジ業務に多くの人員を割かれ、</a:t>
            </a:r>
            <a:br>
              <a:rPr lang="en-US" altLang="ja-JP"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ピーク時のレジ待ちが顧客ストレスとなっている。また、発注や棚割り業務は各店舗の担当者の経験と勘に依存しており、欠品や過剰在庫が</a:t>
            </a:r>
            <a:br>
              <a:rPr lang="en-US" altLang="ja-JP"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常態化している。さらに、メーカーや卸売業者との間で需要データが共有されていないため、サプライチェーン全体での無駄を根本的に解決できて</a:t>
            </a:r>
            <a:br>
              <a:rPr lang="en-US" altLang="ja-JP"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いないのが実態である。</a:t>
            </a:r>
          </a:p>
        </p:txBody>
      </p:sp>
      <p:sp>
        <p:nvSpPr>
          <p:cNvPr id="12" name="正方形/長方形 2058">
            <a:extLst>
              <a:ext uri="{FF2B5EF4-FFF2-40B4-BE49-F238E27FC236}">
                <a16:creationId xmlns:a16="http://schemas.microsoft.com/office/drawing/2014/main" id="{06384609-34CC-AE59-5A96-D4C23FD140C8}"/>
              </a:ext>
            </a:extLst>
          </p:cNvPr>
          <p:cNvSpPr/>
          <p:nvPr/>
        </p:nvSpPr>
        <p:spPr>
          <a:xfrm>
            <a:off x="7243879" y="4041188"/>
            <a:ext cx="2160000" cy="2412000"/>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必要に応じて写真や図表等も</a:t>
            </a:r>
            <a:br>
              <a:rPr kumimoji="1"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活用し、</a:t>
            </a:r>
            <a:r>
              <a:rPr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に向けた取組の</a:t>
            </a:r>
            <a:br>
              <a:rPr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内容が伝わりやすいよう</a:t>
            </a:r>
            <a:br>
              <a:rPr kumimoji="1"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工夫ください。</a:t>
            </a:r>
          </a:p>
        </p:txBody>
      </p:sp>
      <p:sp>
        <p:nvSpPr>
          <p:cNvPr id="17" name="Callout: Line with Border and Accent Bar 10">
            <a:extLst>
              <a:ext uri="{FF2B5EF4-FFF2-40B4-BE49-F238E27FC236}">
                <a16:creationId xmlns:a16="http://schemas.microsoft.com/office/drawing/2014/main" id="{A19015C9-D045-3665-0827-EC92F5FA9349}"/>
              </a:ext>
            </a:extLst>
          </p:cNvPr>
          <p:cNvSpPr/>
          <p:nvPr/>
        </p:nvSpPr>
        <p:spPr>
          <a:xfrm>
            <a:off x="2497954" y="1678543"/>
            <a:ext cx="6335328" cy="572286"/>
          </a:xfrm>
          <a:prstGeom prst="accentBorderCallout1">
            <a:avLst>
              <a:gd name="adj1" fmla="val 26818"/>
              <a:gd name="adj2" fmla="val -2413"/>
              <a:gd name="adj3" fmla="val 400683"/>
              <a:gd name="adj4" fmla="val -27503"/>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182563" indent="-182563">
              <a:buFont typeface="Arial" panose="020B0604020202020204" pitchFamily="34" charset="0"/>
              <a:buChar char="•"/>
            </a:pPr>
            <a:r>
              <a:rPr lang="ja-JP" altLang="en-US" sz="1200" b="1" dirty="0">
                <a:solidFill>
                  <a:schemeClr val="accent4">
                    <a:lumMod val="75000"/>
                  </a:schemeClr>
                </a:solidFill>
              </a:rPr>
              <a:t>記入例をそのまま踏襲するのではなく、貴社の取組の実態に沿って個別具体的に記載してください</a:t>
            </a:r>
            <a:endParaRPr lang="en-US" altLang="ja-JP" sz="1200" b="1" dirty="0">
              <a:solidFill>
                <a:schemeClr val="accent4">
                  <a:lumMod val="75000"/>
                </a:schemeClr>
              </a:solidFill>
            </a:endParaRPr>
          </a:p>
        </p:txBody>
      </p:sp>
    </p:spTree>
    <p:extLst>
      <p:ext uri="{BB962C8B-B14F-4D97-AF65-F5344CB8AC3E}">
        <p14:creationId xmlns:p14="http://schemas.microsoft.com/office/powerpoint/2010/main" val="35812574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A40C7-6F04-EED8-5EDB-E2E032176405}"/>
            </a:ext>
          </a:extLst>
        </p:cNvPr>
        <p:cNvGrpSpPr/>
        <p:nvPr/>
      </p:nvGrpSpPr>
      <p:grpSpPr>
        <a:xfrm>
          <a:off x="0" y="0"/>
          <a:ext cx="0" cy="0"/>
          <a:chOff x="0" y="0"/>
          <a:chExt cx="0" cy="0"/>
        </a:xfrm>
      </p:grpSpPr>
      <p:graphicFrame>
        <p:nvGraphicFramePr>
          <p:cNvPr id="23" name="think-cell data - do not delete" hidden="1">
            <a:extLst>
              <a:ext uri="{FF2B5EF4-FFF2-40B4-BE49-F238E27FC236}">
                <a16:creationId xmlns:a16="http://schemas.microsoft.com/office/drawing/2014/main" id="{87BD05B9-16D7-6977-8E0A-CFE8A786740E}"/>
              </a:ext>
            </a:extLst>
          </p:cNvPr>
          <p:cNvGraphicFramePr>
            <a:graphicFrameLocks/>
          </p:cNvGraphicFramePr>
          <p:nvPr>
            <p:custDataLst>
              <p:tags r:id="rId1"/>
            </p:custDataLst>
            <p:extLst>
              <p:ext uri="{D42A27DB-BD31-4B8C-83A1-F6EECF244321}">
                <p14:modId xmlns:p14="http://schemas.microsoft.com/office/powerpoint/2010/main" val="12305632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561" imgH="561" progId="TCLayout.ActiveDocument.1">
                  <p:embed/>
                </p:oleObj>
              </mc:Choice>
              <mc:Fallback>
                <p:oleObj name="think-cellスライド" r:id="rId3" imgW="561" imgH="561" progId="TCLayout.ActiveDocument.1">
                  <p:embed/>
                  <p:pic>
                    <p:nvPicPr>
                      <p:cNvPr id="23" name="think-cell data - do not delete" hidden="1">
                        <a:extLst>
                          <a:ext uri="{FF2B5EF4-FFF2-40B4-BE49-F238E27FC236}">
                            <a16:creationId xmlns:a16="http://schemas.microsoft.com/office/drawing/2014/main" id="{87BD05B9-16D7-6977-8E0A-CFE8A786740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cxnSp>
        <p:nvCxnSpPr>
          <p:cNvPr id="22" name="直線コネクタ 25">
            <a:extLst>
              <a:ext uri="{FF2B5EF4-FFF2-40B4-BE49-F238E27FC236}">
                <a16:creationId xmlns:a16="http://schemas.microsoft.com/office/drawing/2014/main" id="{76F8F9EE-4A99-5BCA-C61A-605C05A18B48}"/>
              </a:ext>
            </a:extLst>
          </p:cNvPr>
          <p:cNvCxnSpPr>
            <a:cxnSpLocks/>
          </p:cNvCxnSpPr>
          <p:nvPr/>
        </p:nvCxnSpPr>
        <p:spPr>
          <a:xfrm flipH="1">
            <a:off x="1483879" y="3916895"/>
            <a:ext cx="7920000"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A070B87-0FC2-6478-E416-D4A1EF069636}"/>
              </a:ext>
            </a:extLst>
          </p:cNvPr>
          <p:cNvSpPr>
            <a:spLocks noGrp="1"/>
          </p:cNvSpPr>
          <p:nvPr>
            <p:ph type="title"/>
          </p:nvPr>
        </p:nvSpPr>
        <p:spPr/>
        <p:txBody>
          <a:bodyPr/>
          <a:lstStyle/>
          <a:p>
            <a:endParaRPr lang="ja-JP" altLang="en-US"/>
          </a:p>
        </p:txBody>
      </p:sp>
      <p:sp>
        <p:nvSpPr>
          <p:cNvPr id="3" name="Text Placeholder 2">
            <a:extLst>
              <a:ext uri="{FF2B5EF4-FFF2-40B4-BE49-F238E27FC236}">
                <a16:creationId xmlns:a16="http://schemas.microsoft.com/office/drawing/2014/main" id="{839E8688-9CE5-0769-5E63-08DCD626FB0B}"/>
              </a:ext>
            </a:extLst>
          </p:cNvPr>
          <p:cNvSpPr>
            <a:spLocks noGrp="1"/>
          </p:cNvSpPr>
          <p:nvPr>
            <p:ph type="body" sz="quarter" idx="12"/>
          </p:nvPr>
        </p:nvSpPr>
        <p:spPr/>
        <p:txBody>
          <a:bodyPr/>
          <a:lstStyle/>
          <a:p>
            <a:r>
              <a:rPr lang="ja-JP"/>
              <a:t>②先進性・成長性（ウ）労働生産性向上</a:t>
            </a:r>
            <a:endParaRPr lang="en-US" altLang="ja-JP"/>
          </a:p>
        </p:txBody>
      </p:sp>
      <p:sp>
        <p:nvSpPr>
          <p:cNvPr id="5" name="Rectangle 4">
            <a:extLst>
              <a:ext uri="{FF2B5EF4-FFF2-40B4-BE49-F238E27FC236}">
                <a16:creationId xmlns:a16="http://schemas.microsoft.com/office/drawing/2014/main" id="{4F5B1EB1-9DB7-316A-81E2-1DD6926CAC27}"/>
              </a:ext>
            </a:extLst>
          </p:cNvPr>
          <p:cNvSpPr/>
          <p:nvPr/>
        </p:nvSpPr>
        <p:spPr>
          <a:xfrm>
            <a:off x="381000" y="914400"/>
            <a:ext cx="9144000" cy="38048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に向けた取組（</a:t>
            </a:r>
            <a:r>
              <a:rPr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2/2</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400" dirty="0">
                <a:solidFill>
                  <a:srgbClr val="000F78"/>
                </a:solidFill>
                <a:latin typeface="Yu Gothic UI" panose="020B0500000000000000" pitchFamily="50" charset="-128"/>
                <a:ea typeface="Yu Gothic UI" panose="020B0500000000000000" pitchFamily="50" charset="-128"/>
              </a:rPr>
              <a:t> ※</a:t>
            </a:r>
            <a:r>
              <a:rPr lang="ja-JP" altLang="en-US" sz="1400" dirty="0">
                <a:solidFill>
                  <a:srgbClr val="000F78"/>
                </a:solidFill>
                <a:latin typeface="Yu Gothic UI" panose="020B0500000000000000" pitchFamily="50" charset="-128"/>
                <a:ea typeface="Yu Gothic UI" panose="020B0500000000000000" pitchFamily="50" charset="-128"/>
              </a:rPr>
              <a:t>記入例は入力ガイドをご参照ください。</a:t>
            </a:r>
            <a:endPar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 name="Straight Connector 5">
            <a:extLst>
              <a:ext uri="{FF2B5EF4-FFF2-40B4-BE49-F238E27FC236}">
                <a16:creationId xmlns:a16="http://schemas.microsoft.com/office/drawing/2014/main" id="{9618F0CE-0DA1-114D-7C59-3BFF55A85736}"/>
              </a:ext>
            </a:extLst>
          </p:cNvPr>
          <p:cNvCxnSpPr/>
          <p:nvPr/>
        </p:nvCxnSpPr>
        <p:spPr>
          <a:xfrm>
            <a:off x="381000" y="1294880"/>
            <a:ext cx="9144000" cy="0"/>
          </a:xfrm>
          <a:prstGeom prst="line">
            <a:avLst/>
          </a:prstGeom>
          <a:noFill/>
          <a:ln w="12700">
            <a:solidFill>
              <a:srgbClr val="000F78"/>
            </a:solidFill>
          </a:ln>
        </p:spPr>
        <p:style>
          <a:lnRef idx="1">
            <a:schemeClr val="accent1"/>
          </a:lnRef>
          <a:fillRef idx="0">
            <a:schemeClr val="accent1"/>
          </a:fillRef>
          <a:effectRef idx="0">
            <a:schemeClr val="accent1"/>
          </a:effectRef>
          <a:fontRef idx="minor">
            <a:schemeClr val="tx1"/>
          </a:fontRef>
        </p:style>
      </p:cxnSp>
      <p:sp>
        <p:nvSpPr>
          <p:cNvPr id="15" name="四角形: メモ 1">
            <a:extLst>
              <a:ext uri="{FF2B5EF4-FFF2-40B4-BE49-F238E27FC236}">
                <a16:creationId xmlns:a16="http://schemas.microsoft.com/office/drawing/2014/main" id="{960B9DA4-AE5E-D323-92AB-D79AAFBBAD49}"/>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37148" rIns="72000" bIns="37148" numCol="1" spcCol="0" rtlCol="0" fromWordArt="0" anchor="t"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当スライドは作成任意</a:t>
            </a:r>
            <a:endParaRPr kumimoji="1" lang="en-US" altLang="ja-JP" sz="1050" b="1"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algn="ctr" defTabSz="742950">
              <a:defRPr/>
            </a:pP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a:t>
            </a:r>
            <a:r>
              <a:rPr lang="ja-JP" altLang="en-US" sz="1050" b="1" dirty="0">
                <a:solidFill>
                  <a:srgbClr val="575757"/>
                </a:solidFill>
                <a:latin typeface="Yu Gothic UI"/>
                <a:ea typeface="Yu Gothic UI"/>
                <a:cs typeface="Open Sans"/>
                <a:sym typeface="Yu Gothic UI" panose="020B0500000000000000" pitchFamily="50" charset="-128"/>
              </a:rPr>
              <a:t>AXに向けた取組に対する</a:t>
            </a:r>
            <a:r>
              <a:rPr kumimoji="1" lang="ja-JP" altLang="en-US" sz="1050" b="1" i="0" u="none" strike="noStrike" kern="1200" cap="none" spc="0" normalizeH="0" baseline="0" noProof="0" dirty="0">
                <a:ln>
                  <a:noFill/>
                </a:ln>
                <a:solidFill>
                  <a:srgbClr val="575757"/>
                </a:solidFill>
                <a:effectLst/>
                <a:uLnTx/>
                <a:uFillTx/>
                <a:latin typeface="Yu Gothic UI"/>
                <a:ea typeface="Yu Gothic UI"/>
                <a:cs typeface="Open Sans"/>
                <a:sym typeface="Yu Gothic UI" panose="020B0500000000000000" pitchFamily="50" charset="-128"/>
              </a:rPr>
              <a:t>加点</a:t>
            </a:r>
            <a:r>
              <a:rPr lang="ja-JP" altLang="en-US" sz="1050" b="1" dirty="0">
                <a:solidFill>
                  <a:srgbClr val="575757"/>
                </a:solidFill>
                <a:latin typeface="Yu Gothic UI"/>
                <a:ea typeface="Yu Gothic UI"/>
                <a:sym typeface="Yu Gothic UI" panose="020B0500000000000000" pitchFamily="50" charset="-128"/>
              </a:rPr>
              <a:t>措置</a:t>
            </a: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を希望の場合は必須）</a:t>
            </a:r>
            <a:endParaRPr lang="ja-JP" altLang="en-US" sz="1050" b="1" i="0" u="none" strike="noStrike" kern="1200" cap="none" spc="0" normalizeH="0" baseline="0" noProof="0" dirty="0">
              <a:ln>
                <a:noFill/>
              </a:ln>
              <a:solidFill>
                <a:srgbClr val="575757"/>
              </a:solidFill>
              <a:effectLst/>
              <a:uLnTx/>
              <a:uFillTx/>
              <a:latin typeface="Yu Gothic UI"/>
              <a:ea typeface="Yu Gothic UI"/>
            </a:endParaRPr>
          </a:p>
        </p:txBody>
      </p:sp>
      <p:sp>
        <p:nvSpPr>
          <p:cNvPr id="11" name="正方形/長方形 13">
            <a:extLst>
              <a:ext uri="{FF2B5EF4-FFF2-40B4-BE49-F238E27FC236}">
                <a16:creationId xmlns:a16="http://schemas.microsoft.com/office/drawing/2014/main" id="{AE922BA7-42F5-DE2A-2015-9C147F2DC7ED}"/>
              </a:ext>
            </a:extLst>
          </p:cNvPr>
          <p:cNvSpPr/>
          <p:nvPr/>
        </p:nvSpPr>
        <p:spPr>
          <a:xfrm>
            <a:off x="465057" y="1380609"/>
            <a:ext cx="900000" cy="2460372"/>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に向けた</a:t>
            </a:r>
            <a:b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取組の現状</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正方形/長方形 13">
            <a:extLst>
              <a:ext uri="{FF2B5EF4-FFF2-40B4-BE49-F238E27FC236}">
                <a16:creationId xmlns:a16="http://schemas.microsoft.com/office/drawing/2014/main" id="{D9558830-2B02-3945-EE5D-EDDADA9BB48C}"/>
              </a:ext>
            </a:extLst>
          </p:cNvPr>
          <p:cNvSpPr/>
          <p:nvPr/>
        </p:nvSpPr>
        <p:spPr>
          <a:xfrm>
            <a:off x="465057" y="3992808"/>
            <a:ext cx="900000" cy="2460372"/>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推進</a:t>
            </a:r>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体制</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四角形: メモ 1">
            <a:extLst>
              <a:ext uri="{FF2B5EF4-FFF2-40B4-BE49-F238E27FC236}">
                <a16:creationId xmlns:a16="http://schemas.microsoft.com/office/drawing/2014/main" id="{686217B5-7C1C-A9D7-D562-88D1616C3BF0}"/>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dirty="0">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7" name="正方形/長方形 6">
            <a:extLst>
              <a:ext uri="{FF2B5EF4-FFF2-40B4-BE49-F238E27FC236}">
                <a16:creationId xmlns:a16="http://schemas.microsoft.com/office/drawing/2014/main" id="{B8E11FE3-6963-F277-3001-E896568F28D6}"/>
              </a:ext>
            </a:extLst>
          </p:cNvPr>
          <p:cNvSpPr/>
          <p:nvPr/>
        </p:nvSpPr>
        <p:spPr>
          <a:xfrm>
            <a:off x="0" y="0"/>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8" name="Callout: Line with Border and Accent Bar 10">
            <a:extLst>
              <a:ext uri="{FF2B5EF4-FFF2-40B4-BE49-F238E27FC236}">
                <a16:creationId xmlns:a16="http://schemas.microsoft.com/office/drawing/2014/main" id="{27FF653B-91B9-4AFE-CE3A-959281C102FB}"/>
              </a:ext>
            </a:extLst>
          </p:cNvPr>
          <p:cNvSpPr/>
          <p:nvPr/>
        </p:nvSpPr>
        <p:spPr>
          <a:xfrm>
            <a:off x="3392899" y="259198"/>
            <a:ext cx="4320000" cy="900000"/>
          </a:xfrm>
          <a:prstGeom prst="accentBorderCallout1">
            <a:avLst>
              <a:gd name="adj1" fmla="val 26818"/>
              <a:gd name="adj2" fmla="val -2413"/>
              <a:gd name="adj3" fmla="val 568234"/>
              <a:gd name="adj4" fmla="val -20738"/>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182563" indent="-182563">
              <a:buFont typeface="Arial" panose="020B0604020202020204" pitchFamily="34" charset="0"/>
              <a:buChar char="•"/>
            </a:pPr>
            <a:r>
              <a:rPr lang="ja-JP" altLang="en-US" sz="1200" b="1" dirty="0">
                <a:solidFill>
                  <a:schemeClr val="accent4">
                    <a:lumMod val="75000"/>
                  </a:schemeClr>
                </a:solidFill>
              </a:rPr>
              <a:t>自由記述欄に取組内容を記載する際には、記入例のような形で、</a:t>
            </a:r>
            <a:br>
              <a:rPr lang="en-US" altLang="ja-JP" sz="1200" b="1" dirty="0">
                <a:solidFill>
                  <a:schemeClr val="accent4">
                    <a:lumMod val="75000"/>
                  </a:schemeClr>
                </a:solidFill>
              </a:rPr>
            </a:br>
            <a:r>
              <a:rPr lang="ja-JP" altLang="en-US" sz="1200" b="1" dirty="0">
                <a:solidFill>
                  <a:schemeClr val="accent4">
                    <a:lumMod val="75000"/>
                  </a:schemeClr>
                </a:solidFill>
              </a:rPr>
              <a:t>上記の</a:t>
            </a:r>
            <a:r>
              <a:rPr lang="en-US" altLang="ja-JP" sz="1200" b="1" dirty="0">
                <a:solidFill>
                  <a:schemeClr val="accent4">
                    <a:lumMod val="75000"/>
                  </a:schemeClr>
                </a:solidFill>
              </a:rPr>
              <a:t>A</a:t>
            </a:r>
            <a:r>
              <a:rPr lang="ja-JP" altLang="en-US" sz="1200" b="1" dirty="0">
                <a:solidFill>
                  <a:schemeClr val="accent4">
                    <a:lumMod val="75000"/>
                  </a:schemeClr>
                </a:solidFill>
              </a:rPr>
              <a:t>～</a:t>
            </a:r>
            <a:r>
              <a:rPr lang="en-US" altLang="ja-JP" sz="1200" b="1" dirty="0">
                <a:solidFill>
                  <a:schemeClr val="accent4">
                    <a:lumMod val="75000"/>
                  </a:schemeClr>
                </a:solidFill>
              </a:rPr>
              <a:t>D</a:t>
            </a:r>
            <a:r>
              <a:rPr lang="ja-JP" altLang="en-US" sz="1200" b="1" dirty="0">
                <a:solidFill>
                  <a:schemeClr val="accent4">
                    <a:lumMod val="75000"/>
                  </a:schemeClr>
                </a:solidFill>
              </a:rPr>
              <a:t>のどの取組類型に対応した取組か分かるように</a:t>
            </a:r>
            <a:br>
              <a:rPr lang="en-US" altLang="ja-JP" sz="1200" b="1" dirty="0">
                <a:solidFill>
                  <a:schemeClr val="accent4">
                    <a:lumMod val="75000"/>
                  </a:schemeClr>
                </a:solidFill>
              </a:rPr>
            </a:br>
            <a:r>
              <a:rPr lang="ja-JP" altLang="en-US" sz="1200" b="1" dirty="0">
                <a:solidFill>
                  <a:schemeClr val="accent4">
                    <a:lumMod val="75000"/>
                  </a:schemeClr>
                </a:solidFill>
              </a:rPr>
              <a:t>記載してください</a:t>
            </a:r>
            <a:endParaRPr lang="en-US" altLang="ja-JP" sz="1200" b="1" dirty="0">
              <a:solidFill>
                <a:schemeClr val="accent4">
                  <a:lumMod val="75000"/>
                </a:schemeClr>
              </a:solidFill>
            </a:endParaRPr>
          </a:p>
        </p:txBody>
      </p:sp>
      <p:sp>
        <p:nvSpPr>
          <p:cNvPr id="10" name="正方形/長方形 7">
            <a:extLst>
              <a:ext uri="{FF2B5EF4-FFF2-40B4-BE49-F238E27FC236}">
                <a16:creationId xmlns:a16="http://schemas.microsoft.com/office/drawing/2014/main" id="{6160E35F-CE18-010E-06E0-E0EA3A975FD0}"/>
              </a:ext>
            </a:extLst>
          </p:cNvPr>
          <p:cNvSpPr/>
          <p:nvPr/>
        </p:nvSpPr>
        <p:spPr>
          <a:xfrm>
            <a:off x="1483879" y="1380613"/>
            <a:ext cx="7920000" cy="2460372"/>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前述の</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に向けた取組の現状の段階</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 守りの</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AI</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活用：</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2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C</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② 攻めの</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AI</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活用：</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③ 企業変革：</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en-US" altLang="ja-JP" sz="105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「取組内容の区分」で選択した内容について、それぞれ回答ください。</a:t>
            </a:r>
            <a:endParaRPr kumimoji="1" lang="en-US" altLang="ja-JP" sz="105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lt"/>
              <a:buAutoNum type="alphaUcParen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自社が抱える課題に対して、</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による解決を目指すための戦略を策定している段階</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lt"/>
              <a:buAutoNum type="alphaUcParenR"/>
            </a:pP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戦略は策定済であり、</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を活用するためのデータ基盤の整備やトライアル（</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PoC</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）に着手している段階</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lt"/>
              <a:buAutoNum type="alphaUcParen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データ基盤の整備やトライアル（</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PoC</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）は完了しており、</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の本格導入・全社展開を進めている段階</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ea"/>
              <a:buAutoNum type="alphaUcParenR"/>
            </a:pP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39303" indent="-139303">
              <a:buFont typeface="EYInterstate" panose="02000503020000020004" pitchFamily="2"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その上で、既に</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の実現に向けて現状行っている内容について、具体的に記載ください。</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628650" lvl="1" indent="-171450">
              <a:buFont typeface="Wingdings" panose="05000000000000000000" pitchFamily="2" charset="2"/>
              <a:buChar char="Ø"/>
            </a:pP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2025</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年度には、外部の支援機関による伴走支援を活用し、最新の</a:t>
            </a: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技術やユースケースに関する勉強会を開催いただいた上で、</a:t>
            </a:r>
            <a:b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経営課題の棚卸しを行い、優先的に取り組むべきテーマを決定。</a:t>
            </a: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戦略の実現に向けたロードマップの策定までを支援いただいた。</a:t>
            </a:r>
            <a:endPar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a:p>
            <a:pPr marL="628650" lvl="1" indent="-171450">
              <a:buFont typeface="Wingdings" panose="05000000000000000000" pitchFamily="2" charset="2"/>
              <a:buChar char="Ø"/>
            </a:pP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2026</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年度からは、当該ロードマップの実現に向けた取組を進めている。具体的には、</a:t>
            </a: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ベンダーの</a:t>
            </a: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社に依頼し、これまで社内に</a:t>
            </a:r>
            <a:b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蓄積されていたデータを活用し、まずは既存業務の効率化に向けた</a:t>
            </a: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活用のプロトタイプを複数開発。デモ評価の結果、一定の</a:t>
            </a:r>
            <a:b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処理精度や業務適合性が確認できたため、全社への導入を進めている。</a:t>
            </a:r>
            <a:endPar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正方形/長方形 7">
            <a:extLst>
              <a:ext uri="{FF2B5EF4-FFF2-40B4-BE49-F238E27FC236}">
                <a16:creationId xmlns:a16="http://schemas.microsoft.com/office/drawing/2014/main" id="{C81FA0C0-2D22-85FD-7D55-9C47268BAFC5}"/>
              </a:ext>
            </a:extLst>
          </p:cNvPr>
          <p:cNvSpPr/>
          <p:nvPr/>
        </p:nvSpPr>
        <p:spPr>
          <a:xfrm>
            <a:off x="1483879" y="3992806"/>
            <a:ext cx="7920000" cy="2460372"/>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貴社が</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推進のための体制を構築するために取り組んでいることについて、全て選択してください。　</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B</a:t>
            </a:r>
            <a:r>
              <a:rPr lang="ja-JP" altLang="en-US" sz="12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D</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endPar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lt"/>
              <a:buAutoNum type="alphaUcParen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外部人材の登用による体制の補完</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lt"/>
              <a:buAutoNum type="alphaUcParen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内部人材の育成による体制の整備</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lt"/>
              <a:buAutoNum type="alphaUcParenR"/>
            </a:pP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推進部署の設置、責任者の任命</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lt"/>
              <a:buAutoNum type="alphaUcParenR"/>
            </a:pP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に関連するスキルを身につけた社員への適切な人事制度・人材配置</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lt"/>
              <a:buAutoNum type="alphaUcParen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上記のいずれも現段階では実施できていない。</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ea"/>
              <a:buAutoNum type="alphaUcParenR"/>
            </a:pP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39303" indent="-139303">
              <a:buFont typeface="EYInterstate" panose="02000503020000020004" pitchFamily="2" charset="0"/>
              <a:buChar char="•"/>
            </a:pP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推進体制の構築に関する取組の内容やその成果について、個別具体的に記載ください。</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628650" lvl="1" indent="-171450">
              <a:buFont typeface="Wingdings" panose="05000000000000000000" pitchFamily="2" charset="2"/>
              <a:buChar char="Ø"/>
            </a:pP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B</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関連の資格取得を全社的に推奨しており、受験費用の補助を行う仕組みも導入している。</a:t>
            </a:r>
            <a:endPar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a:p>
            <a:pPr marL="628650" lvl="1" indent="-171450">
              <a:buFont typeface="Wingdings" panose="05000000000000000000" pitchFamily="2" charset="2"/>
              <a:buChar char="Ø"/>
            </a:pP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B</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：自社の</a:t>
            </a: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戦略に必要となるスキルを定義し、社内独自のスキル標準を策定した。当該スキル標準と紐づける形で、</a:t>
            </a:r>
            <a:b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全従業員に対してスキルを習得するためのレベル別研修を提供。全社員の</a:t>
            </a: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関連スキルのレベルを</a:t>
            </a: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5</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段階で評価しているが、</a:t>
            </a:r>
            <a:b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レベル</a:t>
            </a: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4</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以上の高スキル人材の割合が、</a:t>
            </a: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2024</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年度には○％であったのに対し、</a:t>
            </a: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2026</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年現在では○％まで向上している。</a:t>
            </a:r>
            <a:endPar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a:p>
            <a:pPr marL="628650" lvl="1" indent="-171450">
              <a:buFont typeface="Wingdings" panose="05000000000000000000" pitchFamily="2" charset="2"/>
              <a:buChar char="Ø"/>
            </a:pP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D</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：個人のスキルの習熟度を人事評価と連動させたり、</a:t>
            </a:r>
            <a: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・デジタル関連の資格を取得した社員に対しては奨励金の支給を</a:t>
            </a:r>
            <a:br>
              <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行ったりすることで、従業員のモチベーション向上に努めるとともに、高スキル人材の定着を図っている。</a:t>
            </a:r>
            <a:endParaRPr lang="en-US" altLang="ja-JP" sz="1100"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2687719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2" imgW="277" imgH="277" progId="TCLayout.ActiveDocument.1">
                  <p:embed/>
                </p:oleObj>
              </mc:Choice>
              <mc:Fallback>
                <p:oleObj name="think-cellスライド"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6" name="Text Placeholder 2">
            <a:hlinkClick r:id="rId14" action="ppaction://hlinksldjump"/>
            <a:extLst>
              <a:ext uri="{FF2B5EF4-FFF2-40B4-BE49-F238E27FC236}">
                <a16:creationId xmlns:a16="http://schemas.microsoft.com/office/drawing/2014/main" id="{66AABA5B-4B1D-82BD-410E-DD29C6F89B4E}"/>
              </a:ext>
            </a:extLst>
          </p:cNvPr>
          <p:cNvSpPr>
            <a:spLocks/>
          </p:cNvSpPr>
          <p:nvPr>
            <p:custDataLst>
              <p:tags r:id="rId2"/>
            </p:custDataLst>
          </p:nvPr>
        </p:nvSpPr>
        <p:spPr bwMode="auto">
          <a:xfrm>
            <a:off x="1752600" y="2219326"/>
            <a:ext cx="6477000" cy="28416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5" action="ppaction://hlinksldjump"/>
            <a:extLst>
              <a:ext uri="{FF2B5EF4-FFF2-40B4-BE49-F238E27FC236}">
                <a16:creationId xmlns:a16="http://schemas.microsoft.com/office/drawing/2014/main" id="{8E5D3D22-928F-43F1-0AB5-CAECF2697DD7}"/>
              </a:ext>
            </a:extLst>
          </p:cNvPr>
          <p:cNvSpPr>
            <a:spLocks/>
          </p:cNvSpPr>
          <p:nvPr>
            <p:custDataLst>
              <p:tags r:id="rId3"/>
            </p:custDataLst>
          </p:nvPr>
        </p:nvSpPr>
        <p:spPr bwMode="auto">
          <a:xfrm>
            <a:off x="1752600" y="25034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8" name="Text Placeholder 2">
            <a:extLst>
              <a:ext uri="{FF2B5EF4-FFF2-40B4-BE49-F238E27FC236}">
                <a16:creationId xmlns:a16="http://schemas.microsoft.com/office/drawing/2014/main" id="{60B86448-7CDB-0C0A-F584-5404F754CEC7}"/>
              </a:ext>
            </a:extLst>
          </p:cNvPr>
          <p:cNvSpPr>
            <a:spLocks/>
          </p:cNvSpPr>
          <p:nvPr>
            <p:custDataLst>
              <p:tags r:id="rId4"/>
            </p:custDataLst>
          </p:nvPr>
        </p:nvSpPr>
        <p:spPr bwMode="auto">
          <a:xfrm>
            <a:off x="1752600" y="2870200"/>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16" action="ppaction://hlinksldjump"/>
            <a:extLst>
              <a:ext uri="{FF2B5EF4-FFF2-40B4-BE49-F238E27FC236}">
                <a16:creationId xmlns:a16="http://schemas.microsoft.com/office/drawing/2014/main" id="{E4E13F7A-4C90-7802-805A-9A857B4941F5}"/>
              </a:ext>
            </a:extLst>
          </p:cNvPr>
          <p:cNvSpPr>
            <a:spLocks/>
          </p:cNvSpPr>
          <p:nvPr>
            <p:custDataLst>
              <p:tags r:id="rId5"/>
            </p:custDataLst>
          </p:nvPr>
        </p:nvSpPr>
        <p:spPr bwMode="auto">
          <a:xfrm>
            <a:off x="1752600" y="3278189"/>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（ア）賃上げ計画</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7" action="ppaction://hlinksldjump"/>
            <a:extLst>
              <a:ext uri="{FF2B5EF4-FFF2-40B4-BE49-F238E27FC236}">
                <a16:creationId xmlns:a16="http://schemas.microsoft.com/office/drawing/2014/main" id="{105F1865-0606-C220-70A0-C31D970B3B55}"/>
              </a:ext>
            </a:extLst>
          </p:cNvPr>
          <p:cNvSpPr>
            <a:spLocks/>
          </p:cNvSpPr>
          <p:nvPr>
            <p:custDataLst>
              <p:tags r:id="rId6"/>
            </p:custDataLst>
          </p:nvPr>
        </p:nvSpPr>
        <p:spPr bwMode="auto">
          <a:xfrm>
            <a:off x="1752600" y="3632200"/>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（イ）地域への波及効果</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9A73DE0E-3A2C-4254-8DC4-A3F3BDBCD002}"/>
              </a:ext>
            </a:extLst>
          </p:cNvPr>
          <p:cNvSpPr>
            <a:spLocks/>
          </p:cNvSpPr>
          <p:nvPr>
            <p:custDataLst>
              <p:tags r:id="rId7"/>
            </p:custDataLst>
          </p:nvPr>
        </p:nvSpPr>
        <p:spPr bwMode="auto">
          <a:xfrm>
            <a:off x="1752600" y="3987801"/>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0" name="Text Placeholder 2">
            <a:hlinkClick r:id="rId18" action="ppaction://hlinksldjump"/>
            <a:extLst>
              <a:ext uri="{FF2B5EF4-FFF2-40B4-BE49-F238E27FC236}">
                <a16:creationId xmlns:a16="http://schemas.microsoft.com/office/drawing/2014/main" id="{9FE62100-4353-E720-2181-58CF38AF512B}"/>
              </a:ext>
            </a:extLst>
          </p:cNvPr>
          <p:cNvSpPr>
            <a:spLocks/>
          </p:cNvSpPr>
          <p:nvPr>
            <p:custDataLst>
              <p:tags r:id="rId8"/>
            </p:custDataLst>
          </p:nvPr>
        </p:nvSpPr>
        <p:spPr bwMode="auto">
          <a:xfrm>
            <a:off x="1752600" y="4336042"/>
            <a:ext cx="6477000" cy="28416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hlinkClick r:id="rId18" action="ppaction://hlinksldjump"/>
            <a:extLst>
              <a:ext uri="{FF2B5EF4-FFF2-40B4-BE49-F238E27FC236}">
                <a16:creationId xmlns:a16="http://schemas.microsoft.com/office/drawing/2014/main" id="{1645F931-51E1-301F-BE8B-ACE1A5F70A51}"/>
              </a:ext>
            </a:extLst>
          </p:cNvPr>
          <p:cNvSpPr>
            <a:spLocks/>
          </p:cNvSpPr>
          <p:nvPr>
            <p:custDataLst>
              <p:tags r:id="rId9"/>
            </p:custDataLst>
          </p:nvPr>
        </p:nvSpPr>
        <p:spPr bwMode="auto">
          <a:xfrm>
            <a:off x="1752600" y="4636514"/>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1" name="正方形/長方形 10">
            <a:extLst>
              <a:ext uri="{FF2B5EF4-FFF2-40B4-BE49-F238E27FC236}">
                <a16:creationId xmlns:a16="http://schemas.microsoft.com/office/drawing/2014/main" id="{64FB3476-C7D0-F45B-D486-345B3DFCE06C}"/>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39327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2" imgW="277" imgH="277" progId="TCLayout.ActiveDocument.1">
                  <p:embed/>
                </p:oleObj>
              </mc:Choice>
              <mc:Fallback>
                <p:oleObj name="think-cellスライド"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 name="Text Placeholder 2">
            <a:hlinkClick r:id="rId14" action="ppaction://hlinksldjump"/>
            <a:extLst>
              <a:ext uri="{FF2B5EF4-FFF2-40B4-BE49-F238E27FC236}">
                <a16:creationId xmlns:a16="http://schemas.microsoft.com/office/drawing/2014/main" id="{B5C5F0BB-1457-5853-6558-76F3A2200D81}"/>
              </a:ext>
            </a:extLst>
          </p:cNvPr>
          <p:cNvSpPr>
            <a:spLocks/>
          </p:cNvSpPr>
          <p:nvPr>
            <p:custDataLst>
              <p:tags r:id="rId2"/>
            </p:custDataLst>
          </p:nvPr>
        </p:nvSpPr>
        <p:spPr bwMode="auto">
          <a:xfrm>
            <a:off x="1752600" y="2254250"/>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 name="Text Placeholder 2">
            <a:hlinkClick r:id="rId15" action="ppaction://hlinksldjump"/>
            <a:extLst>
              <a:ext uri="{FF2B5EF4-FFF2-40B4-BE49-F238E27FC236}">
                <a16:creationId xmlns:a16="http://schemas.microsoft.com/office/drawing/2014/main" id="{EA07D4DE-AFD6-56FF-2EBD-F4B2990A9888}"/>
              </a:ext>
            </a:extLst>
          </p:cNvPr>
          <p:cNvSpPr>
            <a:spLocks/>
          </p:cNvSpPr>
          <p:nvPr>
            <p:custDataLst>
              <p:tags r:id="rId3"/>
            </p:custDataLst>
          </p:nvPr>
        </p:nvSpPr>
        <p:spPr bwMode="auto">
          <a:xfrm>
            <a:off x="1752600" y="2540001"/>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6" action="ppaction://hlinksldjump"/>
            <a:extLst>
              <a:ext uri="{FF2B5EF4-FFF2-40B4-BE49-F238E27FC236}">
                <a16:creationId xmlns:a16="http://schemas.microsoft.com/office/drawing/2014/main" id="{D4726D80-F7E6-3CD8-7462-EF90952E6E96}"/>
              </a:ext>
            </a:extLst>
          </p:cNvPr>
          <p:cNvSpPr>
            <a:spLocks/>
          </p:cNvSpPr>
          <p:nvPr>
            <p:custDataLst>
              <p:tags r:id="rId4"/>
            </p:custDataLst>
          </p:nvPr>
        </p:nvSpPr>
        <p:spPr bwMode="auto">
          <a:xfrm>
            <a:off x="1752600" y="290671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extLst>
              <a:ext uri="{FF2B5EF4-FFF2-40B4-BE49-F238E27FC236}">
                <a16:creationId xmlns:a16="http://schemas.microsoft.com/office/drawing/2014/main" id="{A786B606-C886-33AB-A7D7-247CF2DD4ABB}"/>
              </a:ext>
            </a:extLst>
          </p:cNvPr>
          <p:cNvSpPr>
            <a:spLocks/>
          </p:cNvSpPr>
          <p:nvPr>
            <p:custDataLst>
              <p:tags r:id="rId5"/>
            </p:custDataLst>
          </p:nvPr>
        </p:nvSpPr>
        <p:spPr bwMode="auto">
          <a:xfrm>
            <a:off x="1752600" y="3313112"/>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（ア）賃上げ計画</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7" action="ppaction://hlinksldjump"/>
            <a:extLst>
              <a:ext uri="{FF2B5EF4-FFF2-40B4-BE49-F238E27FC236}">
                <a16:creationId xmlns:a16="http://schemas.microsoft.com/office/drawing/2014/main" id="{3C52DADA-EEBA-7B92-746A-520C983C6AA4}"/>
              </a:ext>
            </a:extLst>
          </p:cNvPr>
          <p:cNvSpPr>
            <a:spLocks/>
          </p:cNvSpPr>
          <p:nvPr>
            <p:custDataLst>
              <p:tags r:id="rId6"/>
            </p:custDataLst>
          </p:nvPr>
        </p:nvSpPr>
        <p:spPr bwMode="auto">
          <a:xfrm>
            <a:off x="1752600" y="3668713"/>
            <a:ext cx="6477000" cy="3238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6985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 action="ppaction://noaction"/>
            <a:extLst>
              <a:ext uri="{FF2B5EF4-FFF2-40B4-BE49-F238E27FC236}">
                <a16:creationId xmlns:a16="http://schemas.microsoft.com/office/drawing/2014/main" id="{6814B77D-E699-B191-FDEF-0D18A8D0D9F1}"/>
              </a:ext>
            </a:extLst>
          </p:cNvPr>
          <p:cNvSpPr>
            <a:spLocks/>
          </p:cNvSpPr>
          <p:nvPr>
            <p:custDataLst>
              <p:tags r:id="rId7"/>
            </p:custDataLst>
          </p:nvPr>
        </p:nvSpPr>
        <p:spPr bwMode="auto">
          <a:xfrm>
            <a:off x="1752600" y="399256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9" name="Text Placeholder 2">
            <a:hlinkClick r:id="rId18" action="ppaction://hlinksldjump"/>
            <a:extLst>
              <a:ext uri="{FF2B5EF4-FFF2-40B4-BE49-F238E27FC236}">
                <a16:creationId xmlns:a16="http://schemas.microsoft.com/office/drawing/2014/main" id="{CCAFA479-38DE-5DDE-6EA4-ADC6A0C760EF}"/>
              </a:ext>
            </a:extLst>
          </p:cNvPr>
          <p:cNvSpPr>
            <a:spLocks/>
          </p:cNvSpPr>
          <p:nvPr>
            <p:custDataLst>
              <p:tags r:id="rId8"/>
            </p:custDataLst>
          </p:nvPr>
        </p:nvSpPr>
        <p:spPr bwMode="auto">
          <a:xfrm>
            <a:off x="1752600" y="431800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rId18" action="ppaction://hlinksldjump"/>
            <a:extLst>
              <a:ext uri="{FF2B5EF4-FFF2-40B4-BE49-F238E27FC236}">
                <a16:creationId xmlns:a16="http://schemas.microsoft.com/office/drawing/2014/main" id="{DDE350A7-EC4E-6072-50E7-B2F727832A18}"/>
              </a:ext>
            </a:extLst>
          </p:cNvPr>
          <p:cNvSpPr>
            <a:spLocks/>
          </p:cNvSpPr>
          <p:nvPr>
            <p:custDataLst>
              <p:tags r:id="rId9"/>
            </p:custDataLst>
          </p:nvPr>
        </p:nvSpPr>
        <p:spPr bwMode="auto">
          <a:xfrm>
            <a:off x="1752600" y="4636514"/>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4" name="正方形/長方形 13">
            <a:extLst>
              <a:ext uri="{FF2B5EF4-FFF2-40B4-BE49-F238E27FC236}">
                <a16:creationId xmlns:a16="http://schemas.microsoft.com/office/drawing/2014/main" id="{B308145C-2659-D95F-A5C9-7EFEB5EEFC1E}"/>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322503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6DFC01A1-2A8E-39D3-E742-E6C442485F34}"/>
              </a:ext>
            </a:extLst>
          </p:cNvPr>
          <p:cNvGraphicFramePr>
            <a:graphicFrameLocks/>
          </p:cNvGraphicFramePr>
          <p:nvPr>
            <p:custDataLst>
              <p:tags r:id="rId1"/>
            </p:custDataLst>
            <p:extLst>
              <p:ext uri="{D42A27DB-BD31-4B8C-83A1-F6EECF244321}">
                <p14:modId xmlns:p14="http://schemas.microsoft.com/office/powerpoint/2010/main" val="4997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6DFC01A1-2A8E-39D3-E742-E6C442485F3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905AE78A-2275-3BB3-478E-610C9A4EA764}"/>
              </a:ext>
            </a:extLst>
          </p:cNvPr>
          <p:cNvSpPr>
            <a:spLocks noGrp="1"/>
          </p:cNvSpPr>
          <p:nvPr>
            <p:ph type="title"/>
          </p:nvPr>
        </p:nvSpPr>
        <p:spPr/>
        <p:txBody>
          <a:bodyPr vert="horz"/>
          <a:lstStyle/>
          <a:p>
            <a:endParaRPr lang="ja-JP" altLang="en-US"/>
          </a:p>
        </p:txBody>
      </p:sp>
      <p:sp>
        <p:nvSpPr>
          <p:cNvPr id="17" name="Text Placeholder 16">
            <a:extLst>
              <a:ext uri="{FF2B5EF4-FFF2-40B4-BE49-F238E27FC236}">
                <a16:creationId xmlns:a16="http://schemas.microsoft.com/office/drawing/2014/main" id="{ED9A663E-2E03-6D5C-5F99-E3B6C12B7814}"/>
              </a:ext>
            </a:extLst>
          </p:cNvPr>
          <p:cNvSpPr>
            <a:spLocks noGrp="1"/>
          </p:cNvSpPr>
          <p:nvPr>
            <p:ph type="body" sz="quarter" idx="12"/>
          </p:nvPr>
        </p:nvSpPr>
        <p:spPr/>
        <p:txBody>
          <a:bodyPr/>
          <a:lstStyle/>
          <a:p>
            <a:r>
              <a:rPr lang="ja-JP" altLang="en-US"/>
              <a:t>③地域への波及効果（ア）賃上げ計画</a:t>
            </a:r>
          </a:p>
        </p:txBody>
      </p:sp>
      <p:sp>
        <p:nvSpPr>
          <p:cNvPr id="6" name="四角形: メモ 1">
            <a:extLst>
              <a:ext uri="{FF2B5EF4-FFF2-40B4-BE49-F238E27FC236}">
                <a16:creationId xmlns:a16="http://schemas.microsoft.com/office/drawing/2014/main" id="{576DC109-711E-1875-E66B-465DBEB3DE2A}"/>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1" name="四角形: メモ 1">
            <a:extLst>
              <a:ext uri="{FF2B5EF4-FFF2-40B4-BE49-F238E27FC236}">
                <a16:creationId xmlns:a16="http://schemas.microsoft.com/office/drawing/2014/main" id="{ACFB2DEB-804D-4E95-C10C-7E9BB5BFF3E0}"/>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7" name="Rectangle: Folded Corner 6">
            <a:extLst>
              <a:ext uri="{FF2B5EF4-FFF2-40B4-BE49-F238E27FC236}">
                <a16:creationId xmlns:a16="http://schemas.microsoft.com/office/drawing/2014/main" id="{D6E25512-2AF6-6345-7FDC-436D215592AD}"/>
              </a:ext>
            </a:extLst>
          </p:cNvPr>
          <p:cNvSpPr/>
          <p:nvPr/>
        </p:nvSpPr>
        <p:spPr>
          <a:xfrm>
            <a:off x="381000" y="4615830"/>
            <a:ext cx="9144000" cy="1862525"/>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t"/>
          <a:lstStyle/>
          <a:p>
            <a:r>
              <a:rPr kumimoji="1" lang="ja-JP" altLang="en-US" sz="120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補助事業期間中</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a:t>
            </a:r>
            <a:r>
              <a:rPr kumimoji="1" lang="ja-JP" altLang="en-US" sz="120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会社全体（全社単位）</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の賃上げ（従業員１人当たり給与支給総額の数値実現）に向けた取組内容・根拠を記載してください。</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8" name="RectangleWithLineGroup">
            <a:extLst>
              <a:ext uri="{FF2B5EF4-FFF2-40B4-BE49-F238E27FC236}">
                <a16:creationId xmlns:a16="http://schemas.microsoft.com/office/drawing/2014/main" id="{71B0B5DC-370F-9615-93AD-52CB8B30D9A0}"/>
              </a:ext>
            </a:extLst>
          </p:cNvPr>
          <p:cNvGrpSpPr/>
          <p:nvPr/>
        </p:nvGrpSpPr>
        <p:grpSpPr>
          <a:xfrm>
            <a:off x="381000" y="914400"/>
            <a:ext cx="9144000" cy="380480"/>
            <a:chOff x="2073603" y="1702803"/>
            <a:chExt cx="2160003" cy="360000"/>
          </a:xfrm>
          <a:noFill/>
        </p:grpSpPr>
        <p:sp>
          <p:nvSpPr>
            <p:cNvPr id="9" name="Rectangle 8">
              <a:extLst>
                <a:ext uri="{FF2B5EF4-FFF2-40B4-BE49-F238E27FC236}">
                  <a16:creationId xmlns:a16="http://schemas.microsoft.com/office/drawing/2014/main" id="{69591927-467E-453A-79E4-E81142D4A319}"/>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会社全体（全社）</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の</a:t>
              </a:r>
              <a:r>
                <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従業員給与の推移（足下の賃上げ）</a:t>
              </a:r>
            </a:p>
          </p:txBody>
        </p:sp>
        <p:cxnSp>
          <p:nvCxnSpPr>
            <p:cNvPr id="10" name="Straight Connector 9">
              <a:extLst>
                <a:ext uri="{FF2B5EF4-FFF2-40B4-BE49-F238E27FC236}">
                  <a16:creationId xmlns:a16="http://schemas.microsoft.com/office/drawing/2014/main" id="{2BF863A6-3618-C6BF-FDD9-F8B928F1F4E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1" name="正方形/長方形 10">
            <a:extLst>
              <a:ext uri="{FF2B5EF4-FFF2-40B4-BE49-F238E27FC236}">
                <a16:creationId xmlns:a16="http://schemas.microsoft.com/office/drawing/2014/main" id="{41E4EBC9-F8EF-F5CC-E2BA-94729AA82E56}"/>
              </a:ext>
            </a:extLst>
          </p:cNvPr>
          <p:cNvSpPr/>
          <p:nvPr/>
        </p:nvSpPr>
        <p:spPr>
          <a:xfrm>
            <a:off x="8061141" y="1012556"/>
            <a:ext cx="1463859" cy="222786"/>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200" b="1" dirty="0">
                <a:solidFill>
                  <a:schemeClr val="bg1"/>
                </a:solidFill>
              </a:rPr>
              <a:t>会社全体（全社）</a:t>
            </a:r>
          </a:p>
        </p:txBody>
      </p:sp>
      <p:pic>
        <p:nvPicPr>
          <p:cNvPr id="19" name="図 18">
            <a:extLst>
              <a:ext uri="{FF2B5EF4-FFF2-40B4-BE49-F238E27FC236}">
                <a16:creationId xmlns:a16="http://schemas.microsoft.com/office/drawing/2014/main" id="{93E5D819-DD66-EB1F-FE38-C55EC3AD4B7C}"/>
              </a:ext>
            </a:extLst>
          </p:cNvPr>
          <p:cNvPicPr>
            <a:picLocks noChangeAspect="1"/>
          </p:cNvPicPr>
          <p:nvPr/>
        </p:nvPicPr>
        <p:blipFill>
          <a:blip r:embed="rId6"/>
          <a:stretch>
            <a:fillRect/>
          </a:stretch>
        </p:blipFill>
        <p:spPr>
          <a:xfrm>
            <a:off x="381000" y="1559923"/>
            <a:ext cx="9144000" cy="2765878"/>
          </a:xfrm>
          <a:prstGeom prst="rect">
            <a:avLst/>
          </a:prstGeom>
        </p:spPr>
      </p:pic>
      <p:sp>
        <p:nvSpPr>
          <p:cNvPr id="20" name="正方形/長方形 19">
            <a:extLst>
              <a:ext uri="{FF2B5EF4-FFF2-40B4-BE49-F238E27FC236}">
                <a16:creationId xmlns:a16="http://schemas.microsoft.com/office/drawing/2014/main" id="{2461D798-3088-90CD-0345-E22B50D3DAC2}"/>
              </a:ext>
            </a:extLst>
          </p:cNvPr>
          <p:cNvSpPr/>
          <p:nvPr/>
        </p:nvSpPr>
        <p:spPr>
          <a:xfrm>
            <a:off x="461175" y="1607629"/>
            <a:ext cx="914400" cy="316584"/>
          </a:xfrm>
          <a:prstGeom prst="rect">
            <a:avLst/>
          </a:prstGeom>
          <a:noFill/>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p>
        </p:txBody>
      </p:sp>
      <p:sp>
        <p:nvSpPr>
          <p:cNvPr id="22" name="正方形/長方形 21">
            <a:extLst>
              <a:ext uri="{FF2B5EF4-FFF2-40B4-BE49-F238E27FC236}">
                <a16:creationId xmlns:a16="http://schemas.microsoft.com/office/drawing/2014/main" id="{6EC28621-0335-C568-F629-DBA34683DA3D}"/>
              </a:ext>
            </a:extLst>
          </p:cNvPr>
          <p:cNvSpPr/>
          <p:nvPr/>
        </p:nvSpPr>
        <p:spPr>
          <a:xfrm>
            <a:off x="4952999" y="1657359"/>
            <a:ext cx="1551167" cy="2668441"/>
          </a:xfrm>
          <a:prstGeom prst="rect">
            <a:avLst/>
          </a:prstGeom>
          <a:noFill/>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p>
        </p:txBody>
      </p:sp>
      <p:sp>
        <p:nvSpPr>
          <p:cNvPr id="14" name="正方形/長方形 13">
            <a:extLst>
              <a:ext uri="{FF2B5EF4-FFF2-40B4-BE49-F238E27FC236}">
                <a16:creationId xmlns:a16="http://schemas.microsoft.com/office/drawing/2014/main" id="{A1F64CDB-7EA8-1033-AC06-29437795E431}"/>
              </a:ext>
            </a:extLst>
          </p:cNvPr>
          <p:cNvSpPr/>
          <p:nvPr/>
        </p:nvSpPr>
        <p:spPr>
          <a:xfrm>
            <a:off x="-1" y="0"/>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 name="Callout: Line with Border and Accent Bar 14">
            <a:extLst>
              <a:ext uri="{FF2B5EF4-FFF2-40B4-BE49-F238E27FC236}">
                <a16:creationId xmlns:a16="http://schemas.microsoft.com/office/drawing/2014/main" id="{CD544E37-EE52-7757-D03D-1C3CF33CABD0}"/>
              </a:ext>
            </a:extLst>
          </p:cNvPr>
          <p:cNvSpPr/>
          <p:nvPr/>
        </p:nvSpPr>
        <p:spPr>
          <a:xfrm>
            <a:off x="3986534" y="2299290"/>
            <a:ext cx="5083991" cy="1784932"/>
          </a:xfrm>
          <a:prstGeom prst="accentBorderCallout1">
            <a:avLst>
              <a:gd name="adj1" fmla="val 26818"/>
              <a:gd name="adj2" fmla="val -2413"/>
              <a:gd name="adj3" fmla="val 81612"/>
              <a:gd name="adj4" fmla="val -21277"/>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buFont typeface="Arial" panose="020B0604020202020204" pitchFamily="34" charset="0"/>
              <a:buChar char="•"/>
            </a:pPr>
            <a:r>
              <a:rPr lang="ja-JP" altLang="en-US" sz="1200" b="1" dirty="0">
                <a:solidFill>
                  <a:schemeClr val="accent4">
                    <a:lumMod val="75000"/>
                  </a:schemeClr>
                </a:solidFill>
              </a:rPr>
              <a:t>様式２「⓪貼り付け用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補助事業情報シート」の「</a:t>
            </a:r>
            <a:r>
              <a:rPr lang="ja-JP" altLang="en-US" sz="1200" b="1" dirty="0">
                <a:solidFill>
                  <a:schemeClr val="accent4">
                    <a:lumMod val="75000"/>
                  </a:schemeClr>
                </a:solidFill>
                <a:ea typeface="+mn-lt"/>
                <a:cs typeface="+mn-lt"/>
              </a:rPr>
              <a:t>■③地域への波及効果（ア）賃上げ計画｜従業員給与の推移</a:t>
            </a:r>
            <a:r>
              <a:rPr lang="ja-JP" altLang="en-US" sz="1200" b="1" dirty="0">
                <a:solidFill>
                  <a:schemeClr val="accent4">
                    <a:lumMod val="75000"/>
                  </a:schemeClr>
                </a:solidFill>
              </a:rPr>
              <a:t>」の</a:t>
            </a:r>
            <a:r>
              <a:rPr lang="ja-JP" altLang="en-US" sz="1200" b="1" u="sng" dirty="0">
                <a:solidFill>
                  <a:schemeClr val="accent5"/>
                </a:solidFill>
              </a:rPr>
              <a:t>会社全体（全社）の表</a:t>
            </a:r>
            <a:r>
              <a:rPr lang="ja-JP" altLang="en-US" sz="1200" b="1" dirty="0">
                <a:solidFill>
                  <a:schemeClr val="accent4">
                    <a:lumMod val="75000"/>
                  </a:schemeClr>
                </a:solidFill>
              </a:rPr>
              <a:t>を</a:t>
            </a:r>
            <a:br>
              <a:rPr lang="en-US" altLang="ja-JP" sz="1200" b="1" dirty="0">
                <a:solidFill>
                  <a:schemeClr val="accent4">
                    <a:lumMod val="75000"/>
                  </a:schemeClr>
                </a:solidFill>
              </a:rPr>
            </a:br>
            <a:r>
              <a:rPr lang="ja-JP" altLang="en-US" sz="1200" b="1" dirty="0">
                <a:solidFill>
                  <a:schemeClr val="accent4">
                    <a:lumMod val="75000"/>
                  </a:schemeClr>
                </a:solidFill>
              </a:rPr>
              <a:t>画像形式で貼り付けてください</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コンソーシアム形式の場合はスライドを複製し、</a:t>
            </a:r>
            <a:br>
              <a:rPr lang="en-US" altLang="ja-JP" sz="1200" b="1" dirty="0"/>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br>
              <a:rPr lang="en-US" altLang="ja-JP" sz="1200" b="1" dirty="0"/>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r>
              <a:rPr lang="en-US" altLang="ja-JP" sz="1200" b="1" dirty="0">
                <a:solidFill>
                  <a:schemeClr val="accent4">
                    <a:lumMod val="75000"/>
                  </a:schemeClr>
                </a:solidFill>
              </a:rPr>
              <a:t>(</a:t>
            </a:r>
            <a:r>
              <a:rPr lang="ja-JP" altLang="en-US" sz="1200" b="1" dirty="0">
                <a:solidFill>
                  <a:schemeClr val="accent4">
                    <a:lumMod val="75000"/>
                  </a:schemeClr>
                </a:solidFill>
              </a:rPr>
              <a:t>事業者２、３、</a:t>
            </a:r>
            <a:r>
              <a:rPr lang="en-US" altLang="ja-JP" sz="1200" b="1" dirty="0">
                <a:solidFill>
                  <a:schemeClr val="accent4">
                    <a:lumMod val="75000"/>
                  </a:schemeClr>
                </a:solidFill>
              </a:rPr>
              <a:t>…)</a:t>
            </a:r>
            <a:br>
              <a:rPr lang="en-US" altLang="ja-JP" sz="1200" b="1" dirty="0"/>
            </a:br>
            <a:r>
              <a:rPr lang="ja-JP" altLang="en-US" sz="1200" b="1" dirty="0">
                <a:solidFill>
                  <a:schemeClr val="accent4">
                    <a:lumMod val="75000"/>
                  </a:schemeClr>
                </a:solidFill>
              </a:rPr>
              <a:t>を別々に画像形式で貼り付けてください</a:t>
            </a:r>
            <a:br>
              <a:rPr lang="en-US" altLang="ja-JP" sz="1200" b="1" dirty="0"/>
            </a:br>
            <a:r>
              <a:rPr lang="ja-JP" altLang="en-US" sz="1200" b="1" dirty="0">
                <a:solidFill>
                  <a:schemeClr val="accent4">
                    <a:lumMod val="75000"/>
                  </a:schemeClr>
                </a:solidFill>
              </a:rPr>
              <a:t>（各事業者のスライドを作成ください）</a:t>
            </a:r>
            <a:endParaRPr lang="en-US" altLang="ja-JP" sz="1200" b="1" dirty="0">
              <a:solidFill>
                <a:schemeClr val="accent4">
                  <a:lumMod val="75000"/>
                </a:schemeClr>
              </a:solidFill>
            </a:endParaRPr>
          </a:p>
        </p:txBody>
      </p:sp>
    </p:spTree>
    <p:extLst>
      <p:ext uri="{BB962C8B-B14F-4D97-AF65-F5344CB8AC3E}">
        <p14:creationId xmlns:p14="http://schemas.microsoft.com/office/powerpoint/2010/main" val="39985961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5DEF9-FF31-81EE-7A51-6EEFC2D43C99}"/>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F6F453C-516C-F6A6-FFA4-D7B4DB371C88}"/>
              </a:ext>
            </a:extLst>
          </p:cNvPr>
          <p:cNvGraphicFramePr>
            <a:graphicFrameLocks/>
          </p:cNvGraphicFramePr>
          <p:nvPr>
            <p:custDataLst>
              <p:tags r:id="rId1"/>
            </p:custDataLst>
            <p:extLst>
              <p:ext uri="{D42A27DB-BD31-4B8C-83A1-F6EECF244321}">
                <p14:modId xmlns:p14="http://schemas.microsoft.com/office/powerpoint/2010/main" val="8691162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6DFC01A1-2A8E-39D3-E742-E6C442485F3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F3A6B986-5B18-32FE-A390-4ED7199515E8}"/>
              </a:ext>
            </a:extLst>
          </p:cNvPr>
          <p:cNvSpPr>
            <a:spLocks noGrp="1"/>
          </p:cNvSpPr>
          <p:nvPr>
            <p:ph type="title"/>
          </p:nvPr>
        </p:nvSpPr>
        <p:spPr/>
        <p:txBody>
          <a:bodyPr vert="horz"/>
          <a:lstStyle/>
          <a:p>
            <a:endParaRPr lang="ja-JP" altLang="en-US"/>
          </a:p>
        </p:txBody>
      </p:sp>
      <p:sp>
        <p:nvSpPr>
          <p:cNvPr id="17" name="Text Placeholder 16">
            <a:extLst>
              <a:ext uri="{FF2B5EF4-FFF2-40B4-BE49-F238E27FC236}">
                <a16:creationId xmlns:a16="http://schemas.microsoft.com/office/drawing/2014/main" id="{53778E23-2905-3B59-3F67-97F06A3A2A0D}"/>
              </a:ext>
            </a:extLst>
          </p:cNvPr>
          <p:cNvSpPr>
            <a:spLocks noGrp="1"/>
          </p:cNvSpPr>
          <p:nvPr>
            <p:ph type="body" sz="quarter" idx="12"/>
          </p:nvPr>
        </p:nvSpPr>
        <p:spPr/>
        <p:txBody>
          <a:bodyPr/>
          <a:lstStyle/>
          <a:p>
            <a:r>
              <a:rPr lang="ja-JP" altLang="en-US"/>
              <a:t>③地域への波及効果（ア）賃上げ計画</a:t>
            </a:r>
          </a:p>
        </p:txBody>
      </p:sp>
      <p:sp>
        <p:nvSpPr>
          <p:cNvPr id="6" name="四角形: メモ 1">
            <a:extLst>
              <a:ext uri="{FF2B5EF4-FFF2-40B4-BE49-F238E27FC236}">
                <a16:creationId xmlns:a16="http://schemas.microsoft.com/office/drawing/2014/main" id="{95B3D3F2-1D6E-1F0D-3891-630F121C48BB}"/>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1" name="四角形: メモ 1">
            <a:extLst>
              <a:ext uri="{FF2B5EF4-FFF2-40B4-BE49-F238E27FC236}">
                <a16:creationId xmlns:a16="http://schemas.microsoft.com/office/drawing/2014/main" id="{BB65674B-783A-7FB1-450A-6A127A613C5D}"/>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7" name="Rectangle: Folded Corner 6">
            <a:extLst>
              <a:ext uri="{FF2B5EF4-FFF2-40B4-BE49-F238E27FC236}">
                <a16:creationId xmlns:a16="http://schemas.microsoft.com/office/drawing/2014/main" id="{681BAE8A-06AF-D2B3-3676-8E7BA2BB7F06}"/>
              </a:ext>
            </a:extLst>
          </p:cNvPr>
          <p:cNvSpPr/>
          <p:nvPr/>
        </p:nvSpPr>
        <p:spPr>
          <a:xfrm>
            <a:off x="461175" y="4616401"/>
            <a:ext cx="9144000" cy="1862525"/>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t"/>
          <a:lstStyle/>
          <a:p>
            <a:r>
              <a:rPr lang="ja-JP" altLang="en-US" sz="120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事業化報告３年目（補助事業完了後３年目）</a:t>
            </a: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a:t>
            </a:r>
            <a:r>
              <a:rPr lang="ja-JP" altLang="en-US" sz="120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補助事業に関わる</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従業員</a:t>
            </a: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１</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人当たり給与支給総額の数値実現に向けた取組内容・根拠を記載してください。</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8" name="RectangleWithLineGroup">
            <a:extLst>
              <a:ext uri="{FF2B5EF4-FFF2-40B4-BE49-F238E27FC236}">
                <a16:creationId xmlns:a16="http://schemas.microsoft.com/office/drawing/2014/main" id="{8FF18560-EED7-6C08-FD60-C4B1C6E92471}"/>
              </a:ext>
            </a:extLst>
          </p:cNvPr>
          <p:cNvGrpSpPr/>
          <p:nvPr/>
        </p:nvGrpSpPr>
        <p:grpSpPr>
          <a:xfrm>
            <a:off x="381000" y="914400"/>
            <a:ext cx="9144000" cy="380480"/>
            <a:chOff x="2073603" y="1702803"/>
            <a:chExt cx="2160003" cy="360000"/>
          </a:xfrm>
          <a:noFill/>
        </p:grpSpPr>
        <p:sp>
          <p:nvSpPr>
            <p:cNvPr id="9" name="Rectangle 8">
              <a:extLst>
                <a:ext uri="{FF2B5EF4-FFF2-40B4-BE49-F238E27FC236}">
                  <a16:creationId xmlns:a16="http://schemas.microsoft.com/office/drawing/2014/main" id="{B3672FFE-7261-03BB-0588-EB6BB1D3E44A}"/>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補助事業の従業員給与の推移（補助事業完了後の賃上げ）</a:t>
              </a:r>
            </a:p>
          </p:txBody>
        </p:sp>
        <p:cxnSp>
          <p:nvCxnSpPr>
            <p:cNvPr id="10" name="Straight Connector 9">
              <a:extLst>
                <a:ext uri="{FF2B5EF4-FFF2-40B4-BE49-F238E27FC236}">
                  <a16:creationId xmlns:a16="http://schemas.microsoft.com/office/drawing/2014/main" id="{871990CE-D233-DEA6-71A2-175327512C86}"/>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1" name="正方形/長方形 10">
            <a:extLst>
              <a:ext uri="{FF2B5EF4-FFF2-40B4-BE49-F238E27FC236}">
                <a16:creationId xmlns:a16="http://schemas.microsoft.com/office/drawing/2014/main" id="{54D6D9B1-4A88-5782-A78F-9CDDAE15D377}"/>
              </a:ext>
            </a:extLst>
          </p:cNvPr>
          <p:cNvSpPr/>
          <p:nvPr/>
        </p:nvSpPr>
        <p:spPr>
          <a:xfrm>
            <a:off x="8061141" y="1012556"/>
            <a:ext cx="1463859" cy="222786"/>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200" b="1" dirty="0">
                <a:solidFill>
                  <a:schemeClr val="bg1"/>
                </a:solidFill>
              </a:rPr>
              <a:t>補助事業</a:t>
            </a:r>
          </a:p>
        </p:txBody>
      </p:sp>
      <p:pic>
        <p:nvPicPr>
          <p:cNvPr id="19" name="図 18">
            <a:extLst>
              <a:ext uri="{FF2B5EF4-FFF2-40B4-BE49-F238E27FC236}">
                <a16:creationId xmlns:a16="http://schemas.microsoft.com/office/drawing/2014/main" id="{A88BCA18-916E-7FBB-C717-D64E5CBB27C8}"/>
              </a:ext>
            </a:extLst>
          </p:cNvPr>
          <p:cNvPicPr>
            <a:picLocks noChangeAspect="1"/>
          </p:cNvPicPr>
          <p:nvPr/>
        </p:nvPicPr>
        <p:blipFill>
          <a:blip r:embed="rId6"/>
          <a:stretch>
            <a:fillRect/>
          </a:stretch>
        </p:blipFill>
        <p:spPr>
          <a:xfrm>
            <a:off x="381000" y="1573969"/>
            <a:ext cx="9144000" cy="2765878"/>
          </a:xfrm>
          <a:prstGeom prst="rect">
            <a:avLst/>
          </a:prstGeom>
        </p:spPr>
      </p:pic>
      <p:sp>
        <p:nvSpPr>
          <p:cNvPr id="20" name="正方形/長方形 19">
            <a:extLst>
              <a:ext uri="{FF2B5EF4-FFF2-40B4-BE49-F238E27FC236}">
                <a16:creationId xmlns:a16="http://schemas.microsoft.com/office/drawing/2014/main" id="{373DE948-6A42-33A7-5925-9AB536272561}"/>
              </a:ext>
            </a:extLst>
          </p:cNvPr>
          <p:cNvSpPr/>
          <p:nvPr/>
        </p:nvSpPr>
        <p:spPr>
          <a:xfrm>
            <a:off x="461175" y="1607629"/>
            <a:ext cx="914400" cy="316584"/>
          </a:xfrm>
          <a:prstGeom prst="rect">
            <a:avLst/>
          </a:prstGeom>
          <a:noFill/>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p>
        </p:txBody>
      </p:sp>
      <p:sp>
        <p:nvSpPr>
          <p:cNvPr id="22" name="正方形/長方形 21">
            <a:extLst>
              <a:ext uri="{FF2B5EF4-FFF2-40B4-BE49-F238E27FC236}">
                <a16:creationId xmlns:a16="http://schemas.microsoft.com/office/drawing/2014/main" id="{05801F5B-051F-E964-0BDA-C48509083139}"/>
              </a:ext>
            </a:extLst>
          </p:cNvPr>
          <p:cNvSpPr/>
          <p:nvPr/>
        </p:nvSpPr>
        <p:spPr>
          <a:xfrm>
            <a:off x="6463743" y="1657359"/>
            <a:ext cx="1551167" cy="2668441"/>
          </a:xfrm>
          <a:prstGeom prst="rect">
            <a:avLst/>
          </a:prstGeom>
          <a:noFill/>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p>
        </p:txBody>
      </p:sp>
      <p:sp>
        <p:nvSpPr>
          <p:cNvPr id="14" name="正方形/長方形 13">
            <a:extLst>
              <a:ext uri="{FF2B5EF4-FFF2-40B4-BE49-F238E27FC236}">
                <a16:creationId xmlns:a16="http://schemas.microsoft.com/office/drawing/2014/main" id="{D348959A-8B07-2560-51F2-559E68F9CE37}"/>
              </a:ext>
            </a:extLst>
          </p:cNvPr>
          <p:cNvSpPr/>
          <p:nvPr/>
        </p:nvSpPr>
        <p:spPr>
          <a:xfrm>
            <a:off x="0" y="0"/>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 name="Callout: Line with Border and Accent Bar 14">
            <a:extLst>
              <a:ext uri="{FF2B5EF4-FFF2-40B4-BE49-F238E27FC236}">
                <a16:creationId xmlns:a16="http://schemas.microsoft.com/office/drawing/2014/main" id="{73C78E2F-16A6-10C2-B245-C537ACB729C6}"/>
              </a:ext>
            </a:extLst>
          </p:cNvPr>
          <p:cNvSpPr/>
          <p:nvPr/>
        </p:nvSpPr>
        <p:spPr>
          <a:xfrm>
            <a:off x="3986534" y="2299290"/>
            <a:ext cx="5083991" cy="1784932"/>
          </a:xfrm>
          <a:prstGeom prst="accentBorderCallout1">
            <a:avLst>
              <a:gd name="adj1" fmla="val 26818"/>
              <a:gd name="adj2" fmla="val -2413"/>
              <a:gd name="adj3" fmla="val 81612"/>
              <a:gd name="adj4" fmla="val -21277"/>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buFont typeface="Arial" panose="020B0604020202020204" pitchFamily="34" charset="0"/>
              <a:buChar char="•"/>
            </a:pPr>
            <a:r>
              <a:rPr lang="ja-JP" altLang="en-US" sz="1200" b="1" dirty="0">
                <a:solidFill>
                  <a:schemeClr val="accent4">
                    <a:lumMod val="75000"/>
                  </a:schemeClr>
                </a:solidFill>
              </a:rPr>
              <a:t>様式２「⓪貼り付け用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補助事業情報シート」の「</a:t>
            </a:r>
            <a:r>
              <a:rPr lang="ja-JP" altLang="en-US" sz="1200" b="1" dirty="0">
                <a:solidFill>
                  <a:schemeClr val="accent4">
                    <a:lumMod val="75000"/>
                  </a:schemeClr>
                </a:solidFill>
                <a:ea typeface="+mn-lt"/>
                <a:cs typeface="+mn-lt"/>
              </a:rPr>
              <a:t>■③地域への波及効果（ア）賃上げ計画｜従業員給与の推移</a:t>
            </a:r>
            <a:r>
              <a:rPr lang="ja-JP" altLang="en-US" sz="1200" b="1" dirty="0">
                <a:solidFill>
                  <a:schemeClr val="accent4">
                    <a:lumMod val="75000"/>
                  </a:schemeClr>
                </a:solidFill>
              </a:rPr>
              <a:t>」の</a:t>
            </a:r>
            <a:r>
              <a:rPr lang="ja-JP" altLang="en-US" sz="1200" b="1" u="sng" dirty="0">
                <a:solidFill>
                  <a:schemeClr val="accent5"/>
                </a:solidFill>
              </a:rPr>
              <a:t>補助事業の表</a:t>
            </a:r>
            <a:r>
              <a:rPr lang="ja-JP" altLang="en-US" sz="1200" b="1" dirty="0">
                <a:solidFill>
                  <a:schemeClr val="accent4">
                    <a:lumMod val="75000"/>
                  </a:schemeClr>
                </a:solidFill>
              </a:rPr>
              <a:t>を画像形式で貼り付けてください</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コンソーシアム形式の場合はスライドを複製し、</a:t>
            </a:r>
            <a:br>
              <a:rPr lang="en-US" altLang="ja-JP" sz="1200" b="1" dirty="0"/>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br>
              <a:rPr lang="en-US" altLang="ja-JP" sz="1200" b="1" dirty="0"/>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r>
              <a:rPr lang="en-US" altLang="ja-JP" sz="1200" b="1" dirty="0">
                <a:solidFill>
                  <a:schemeClr val="accent4">
                    <a:lumMod val="75000"/>
                  </a:schemeClr>
                </a:solidFill>
              </a:rPr>
              <a:t>(</a:t>
            </a:r>
            <a:r>
              <a:rPr lang="ja-JP" altLang="en-US" sz="1200" b="1" dirty="0">
                <a:solidFill>
                  <a:schemeClr val="accent4">
                    <a:lumMod val="75000"/>
                  </a:schemeClr>
                </a:solidFill>
              </a:rPr>
              <a:t>事業者２、３、</a:t>
            </a:r>
            <a:r>
              <a:rPr lang="en-US" altLang="ja-JP" sz="1200" b="1" dirty="0">
                <a:solidFill>
                  <a:schemeClr val="accent4">
                    <a:lumMod val="75000"/>
                  </a:schemeClr>
                </a:solidFill>
              </a:rPr>
              <a:t>…)</a:t>
            </a:r>
            <a:br>
              <a:rPr lang="en-US" altLang="ja-JP" sz="1200" b="1" dirty="0"/>
            </a:br>
            <a:r>
              <a:rPr lang="ja-JP" altLang="en-US" sz="1200" b="1" dirty="0">
                <a:solidFill>
                  <a:schemeClr val="accent4">
                    <a:lumMod val="75000"/>
                  </a:schemeClr>
                </a:solidFill>
              </a:rPr>
              <a:t>を別々に画像形式で貼り付けてください</a:t>
            </a:r>
            <a:br>
              <a:rPr lang="en-US" altLang="ja-JP" sz="1200" b="1" dirty="0"/>
            </a:br>
            <a:r>
              <a:rPr lang="ja-JP" altLang="en-US" sz="1200" b="1" dirty="0">
                <a:solidFill>
                  <a:schemeClr val="accent4">
                    <a:lumMod val="75000"/>
                  </a:schemeClr>
                </a:solidFill>
              </a:rPr>
              <a:t>（各事業者のスライドを作成ください）</a:t>
            </a:r>
            <a:endParaRPr lang="en-US" altLang="ja-JP" sz="1200" b="1" dirty="0">
              <a:solidFill>
                <a:schemeClr val="accent4">
                  <a:lumMod val="75000"/>
                </a:schemeClr>
              </a:solidFill>
            </a:endParaRPr>
          </a:p>
        </p:txBody>
      </p:sp>
    </p:spTree>
    <p:extLst>
      <p:ext uri="{BB962C8B-B14F-4D97-AF65-F5344CB8AC3E}">
        <p14:creationId xmlns:p14="http://schemas.microsoft.com/office/powerpoint/2010/main" val="5546213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2" imgW="277" imgH="277" progId="TCLayout.ActiveDocument.1">
                  <p:embed/>
                </p:oleObj>
              </mc:Choice>
              <mc:Fallback>
                <p:oleObj name="think-cellスライド"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4" name="Text Placeholder 2">
            <a:hlinkClick r:id="rId14" action="ppaction://hlinksldjump"/>
            <a:extLst>
              <a:ext uri="{FF2B5EF4-FFF2-40B4-BE49-F238E27FC236}">
                <a16:creationId xmlns:a16="http://schemas.microsoft.com/office/drawing/2014/main" id="{3DC4EB33-92BF-6EBE-2179-51958E3612BD}"/>
              </a:ext>
            </a:extLst>
          </p:cNvPr>
          <p:cNvSpPr>
            <a:spLocks/>
          </p:cNvSpPr>
          <p:nvPr>
            <p:custDataLst>
              <p:tags r:id="rId2"/>
            </p:custDataLst>
          </p:nvPr>
        </p:nvSpPr>
        <p:spPr bwMode="auto">
          <a:xfrm>
            <a:off x="1752600" y="2219326"/>
            <a:ext cx="6477000" cy="28416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5" action="ppaction://hlinksldjump"/>
            <a:extLst>
              <a:ext uri="{FF2B5EF4-FFF2-40B4-BE49-F238E27FC236}">
                <a16:creationId xmlns:a16="http://schemas.microsoft.com/office/drawing/2014/main" id="{F3809D49-244E-297E-AA7C-AC3D8C1B3DBE}"/>
              </a:ext>
            </a:extLst>
          </p:cNvPr>
          <p:cNvSpPr>
            <a:spLocks/>
          </p:cNvSpPr>
          <p:nvPr>
            <p:custDataLst>
              <p:tags r:id="rId3"/>
            </p:custDataLst>
          </p:nvPr>
        </p:nvSpPr>
        <p:spPr bwMode="auto">
          <a:xfrm>
            <a:off x="1752600" y="25034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6" action="ppaction://hlinksldjump"/>
            <a:extLst>
              <a:ext uri="{FF2B5EF4-FFF2-40B4-BE49-F238E27FC236}">
                <a16:creationId xmlns:a16="http://schemas.microsoft.com/office/drawing/2014/main" id="{13B2CF0F-4040-5011-E8DB-FC50E71D2A54}"/>
              </a:ext>
            </a:extLst>
          </p:cNvPr>
          <p:cNvSpPr>
            <a:spLocks/>
          </p:cNvSpPr>
          <p:nvPr>
            <p:custDataLst>
              <p:tags r:id="rId4"/>
            </p:custDataLst>
          </p:nvPr>
        </p:nvSpPr>
        <p:spPr bwMode="auto">
          <a:xfrm>
            <a:off x="1752600" y="2870200"/>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7" action="ppaction://hlinksldjump"/>
            <a:extLst>
              <a:ext uri="{FF2B5EF4-FFF2-40B4-BE49-F238E27FC236}">
                <a16:creationId xmlns:a16="http://schemas.microsoft.com/office/drawing/2014/main" id="{D2856580-6208-2CAA-191F-D4E73848C160}"/>
              </a:ext>
            </a:extLst>
          </p:cNvPr>
          <p:cNvSpPr>
            <a:spLocks/>
          </p:cNvSpPr>
          <p:nvPr>
            <p:custDataLst>
              <p:tags r:id="rId5"/>
            </p:custDataLst>
          </p:nvPr>
        </p:nvSpPr>
        <p:spPr bwMode="auto">
          <a:xfrm>
            <a:off x="1752600" y="3278189"/>
            <a:ext cx="6477000" cy="3540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（ア）賃上げ計画</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extLst>
              <a:ext uri="{FF2B5EF4-FFF2-40B4-BE49-F238E27FC236}">
                <a16:creationId xmlns:a16="http://schemas.microsoft.com/office/drawing/2014/main" id="{85837976-BD1F-47F1-744F-BA4C5D432B51}"/>
              </a:ext>
            </a:extLst>
          </p:cNvPr>
          <p:cNvSpPr>
            <a:spLocks/>
          </p:cNvSpPr>
          <p:nvPr>
            <p:custDataLst>
              <p:tags r:id="rId6"/>
            </p:custDataLst>
          </p:nvPr>
        </p:nvSpPr>
        <p:spPr bwMode="auto">
          <a:xfrm>
            <a:off x="1752600" y="3632200"/>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（イ）地域への波及効果</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 action="ppaction://noaction"/>
            <a:extLst>
              <a:ext uri="{FF2B5EF4-FFF2-40B4-BE49-F238E27FC236}">
                <a16:creationId xmlns:a16="http://schemas.microsoft.com/office/drawing/2014/main" id="{15233D84-D560-8C58-D044-FABFAADD0399}"/>
              </a:ext>
            </a:extLst>
          </p:cNvPr>
          <p:cNvSpPr>
            <a:spLocks/>
          </p:cNvSpPr>
          <p:nvPr>
            <p:custDataLst>
              <p:tags r:id="rId7"/>
            </p:custDataLst>
          </p:nvPr>
        </p:nvSpPr>
        <p:spPr bwMode="auto">
          <a:xfrm>
            <a:off x="1752600" y="3987801"/>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0" name="Text Placeholder 2">
            <a:hlinkClick r:id="rId18" action="ppaction://hlinksldjump"/>
            <a:extLst>
              <a:ext uri="{FF2B5EF4-FFF2-40B4-BE49-F238E27FC236}">
                <a16:creationId xmlns:a16="http://schemas.microsoft.com/office/drawing/2014/main" id="{2A74E7E9-0746-A929-D2B8-E79374E7A801}"/>
              </a:ext>
            </a:extLst>
          </p:cNvPr>
          <p:cNvSpPr>
            <a:spLocks/>
          </p:cNvSpPr>
          <p:nvPr>
            <p:custDataLst>
              <p:tags r:id="rId8"/>
            </p:custDataLst>
          </p:nvPr>
        </p:nvSpPr>
        <p:spPr bwMode="auto">
          <a:xfrm>
            <a:off x="1752600" y="4354514"/>
            <a:ext cx="6477000" cy="28416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18" action="ppaction://hlinksldjump"/>
            <a:extLst>
              <a:ext uri="{FF2B5EF4-FFF2-40B4-BE49-F238E27FC236}">
                <a16:creationId xmlns:a16="http://schemas.microsoft.com/office/drawing/2014/main" id="{7E9E188F-FF3D-AF94-CFE7-05477B24141F}"/>
              </a:ext>
            </a:extLst>
          </p:cNvPr>
          <p:cNvSpPr>
            <a:spLocks/>
          </p:cNvSpPr>
          <p:nvPr>
            <p:custDataLst>
              <p:tags r:id="rId9"/>
            </p:custDataLst>
          </p:nvPr>
        </p:nvSpPr>
        <p:spPr bwMode="auto">
          <a:xfrm>
            <a:off x="1752600" y="4657149"/>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2" name="正方形/長方形 11">
            <a:extLst>
              <a:ext uri="{FF2B5EF4-FFF2-40B4-BE49-F238E27FC236}">
                <a16:creationId xmlns:a16="http://schemas.microsoft.com/office/drawing/2014/main" id="{6D99F980-3C46-5441-D4E2-5FBEE006180E}"/>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60172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2" imgW="277" imgH="277" progId="TCLayout.ActiveDocument.1">
                  <p:embed/>
                </p:oleObj>
              </mc:Choice>
              <mc:Fallback>
                <p:oleObj name="think-cellスライド"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5" name="Text Placeholder 2">
            <a:extLst>
              <a:ext uri="{FF2B5EF4-FFF2-40B4-BE49-F238E27FC236}">
                <a16:creationId xmlns:a16="http://schemas.microsoft.com/office/drawing/2014/main" id="{9DF81EAA-3B09-AA52-03B8-662D84E856BC}"/>
              </a:ext>
            </a:extLst>
          </p:cNvPr>
          <p:cNvSpPr>
            <a:spLocks/>
          </p:cNvSpPr>
          <p:nvPr>
            <p:custDataLst>
              <p:tags r:id="rId2"/>
            </p:custDataLst>
          </p:nvPr>
        </p:nvSpPr>
        <p:spPr bwMode="auto">
          <a:xfrm>
            <a:off x="1752600" y="1863725"/>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5" name="Text Placeholder 2">
            <a:hlinkClick r:id="rId14" action="ppaction://hlinksldjump"/>
            <a:extLst>
              <a:ext uri="{FF2B5EF4-FFF2-40B4-BE49-F238E27FC236}">
                <a16:creationId xmlns:a16="http://schemas.microsoft.com/office/drawing/2014/main" id="{9FABD4C0-F802-AC00-A236-00C6530F767B}"/>
              </a:ext>
            </a:extLst>
          </p:cNvPr>
          <p:cNvSpPr>
            <a:spLocks/>
          </p:cNvSpPr>
          <p:nvPr>
            <p:custDataLst>
              <p:tags r:id="rId3"/>
            </p:custDataLst>
          </p:nvPr>
        </p:nvSpPr>
        <p:spPr bwMode="auto">
          <a:xfrm>
            <a:off x="1752600" y="2271714"/>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10" name="Text Placeholder 2">
            <a:hlinkClick r:id="rId15" action="ppaction://hlinksldjump"/>
            <a:extLst>
              <a:ext uri="{FF2B5EF4-FFF2-40B4-BE49-F238E27FC236}">
                <a16:creationId xmlns:a16="http://schemas.microsoft.com/office/drawing/2014/main" id="{E857062A-6739-85A9-EE8B-7CD6C7EE0B57}"/>
              </a:ext>
            </a:extLst>
          </p:cNvPr>
          <p:cNvSpPr>
            <a:spLocks/>
          </p:cNvSpPr>
          <p:nvPr>
            <p:custDataLst>
              <p:tags r:id="rId4"/>
            </p:custDataLst>
          </p:nvPr>
        </p:nvSpPr>
        <p:spPr bwMode="auto">
          <a:xfrm>
            <a:off x="1752600" y="2625724"/>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16" action="ppaction://hlinksldjump"/>
            <a:extLst>
              <a:ext uri="{FF2B5EF4-FFF2-40B4-BE49-F238E27FC236}">
                <a16:creationId xmlns:a16="http://schemas.microsoft.com/office/drawing/2014/main" id="{8C76CCE9-9AD1-60B1-4E41-67DD1F7E8093}"/>
              </a:ext>
            </a:extLst>
          </p:cNvPr>
          <p:cNvSpPr>
            <a:spLocks/>
          </p:cNvSpPr>
          <p:nvPr>
            <p:custDataLst>
              <p:tags r:id="rId5"/>
            </p:custDataLst>
          </p:nvPr>
        </p:nvSpPr>
        <p:spPr bwMode="auto">
          <a:xfrm>
            <a:off x="1752600" y="2981325"/>
            <a:ext cx="6477000" cy="354013"/>
          </a:xfrm>
          <a:prstGeom prst="rect">
            <a:avLst/>
          </a:prstGeom>
          <a:solidFill>
            <a:schemeClr val="accent1"/>
          </a:solidFill>
          <a:ln w="381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Text Placeholder 2">
            <a:hlinkClick r:id="rId17" action="ppaction://hlinksldjump"/>
            <a:extLst>
              <a:ext uri="{FF2B5EF4-FFF2-40B4-BE49-F238E27FC236}">
                <a16:creationId xmlns:a16="http://schemas.microsoft.com/office/drawing/2014/main" id="{30222265-EAC8-81C8-3194-BD5381A5563C}"/>
              </a:ext>
            </a:extLst>
          </p:cNvPr>
          <p:cNvSpPr>
            <a:spLocks/>
          </p:cNvSpPr>
          <p:nvPr>
            <p:custDataLst>
              <p:tags r:id="rId6"/>
            </p:custDataLst>
          </p:nvPr>
        </p:nvSpPr>
        <p:spPr bwMode="auto">
          <a:xfrm>
            <a:off x="1752600" y="3335337"/>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7" action="ppaction://hlinksldjump"/>
            <a:extLst>
              <a:ext uri="{FF2B5EF4-FFF2-40B4-BE49-F238E27FC236}">
                <a16:creationId xmlns:a16="http://schemas.microsoft.com/office/drawing/2014/main" id="{5104B63C-96B3-DF99-8592-B9FDC6D05205}"/>
              </a:ext>
            </a:extLst>
          </p:cNvPr>
          <p:cNvSpPr>
            <a:spLocks/>
          </p:cNvSpPr>
          <p:nvPr>
            <p:custDataLst>
              <p:tags r:id="rId7"/>
            </p:custDataLst>
          </p:nvPr>
        </p:nvSpPr>
        <p:spPr bwMode="auto">
          <a:xfrm>
            <a:off x="1752600" y="369093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8" action="ppaction://hlinksldjump"/>
            <a:extLst>
              <a:ext uri="{FF2B5EF4-FFF2-40B4-BE49-F238E27FC236}">
                <a16:creationId xmlns:a16="http://schemas.microsoft.com/office/drawing/2014/main" id="{1E956510-DE46-6C1F-7815-E8198E360506}"/>
              </a:ext>
            </a:extLst>
          </p:cNvPr>
          <p:cNvSpPr>
            <a:spLocks/>
          </p:cNvSpPr>
          <p:nvPr>
            <p:custDataLst>
              <p:tags r:id="rId8"/>
            </p:custDataLst>
          </p:nvPr>
        </p:nvSpPr>
        <p:spPr bwMode="auto">
          <a:xfrm>
            <a:off x="1752600" y="40576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 action="ppaction://noaction"/>
            <a:extLst>
              <a:ext uri="{FF2B5EF4-FFF2-40B4-BE49-F238E27FC236}">
                <a16:creationId xmlns:a16="http://schemas.microsoft.com/office/drawing/2014/main" id="{A5C44098-1D0E-5F78-05B9-60E1907ED9C1}"/>
              </a:ext>
            </a:extLst>
          </p:cNvPr>
          <p:cNvSpPr>
            <a:spLocks/>
          </p:cNvSpPr>
          <p:nvPr>
            <p:custDataLst>
              <p:tags r:id="rId9"/>
            </p:custDataLst>
          </p:nvPr>
        </p:nvSpPr>
        <p:spPr bwMode="auto">
          <a:xfrm>
            <a:off x="1752600" y="4341807"/>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13" name="Text Placeholder 2">
            <a:hlinkClick r:id="" action="ppaction://noaction"/>
            <a:extLst>
              <a:ext uri="{FF2B5EF4-FFF2-40B4-BE49-F238E27FC236}">
                <a16:creationId xmlns:a16="http://schemas.microsoft.com/office/drawing/2014/main" id="{48AF945C-11BF-CA89-9C04-E843D43CD9A9}"/>
              </a:ext>
            </a:extLst>
          </p:cNvPr>
          <p:cNvSpPr>
            <a:spLocks/>
          </p:cNvSpPr>
          <p:nvPr/>
        </p:nvSpPr>
        <p:spPr bwMode="auto">
          <a:xfrm>
            <a:off x="1752600" y="463628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⑤実現可能性</a:t>
            </a:r>
          </a:p>
        </p:txBody>
      </p:sp>
      <p:sp>
        <p:nvSpPr>
          <p:cNvPr id="14" name="Text Placeholder 2">
            <a:hlinkClick r:id="" action="ppaction://noaction"/>
            <a:extLst>
              <a:ext uri="{FF2B5EF4-FFF2-40B4-BE49-F238E27FC236}">
                <a16:creationId xmlns:a16="http://schemas.microsoft.com/office/drawing/2014/main" id="{65655796-574C-DD06-E6D2-F020CFD37B15}"/>
              </a:ext>
            </a:extLst>
          </p:cNvPr>
          <p:cNvSpPr>
            <a:spLocks/>
          </p:cNvSpPr>
          <p:nvPr/>
        </p:nvSpPr>
        <p:spPr bwMode="auto">
          <a:xfrm>
            <a:off x="1752600" y="4930762"/>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4" name="正方形/長方形 3">
            <a:extLst>
              <a:ext uri="{FF2B5EF4-FFF2-40B4-BE49-F238E27FC236}">
                <a16:creationId xmlns:a16="http://schemas.microsoft.com/office/drawing/2014/main" id="{086519C0-12DB-0A2F-E8BE-1EA87C93A18F}"/>
              </a:ext>
            </a:extLst>
          </p:cNvPr>
          <p:cNvSpPr/>
          <p:nvPr/>
        </p:nvSpPr>
        <p:spPr>
          <a:xfrm>
            <a:off x="1" y="-2151"/>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340223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think-cell data - do not delete" hidden="1">
            <a:extLst>
              <a:ext uri="{FF2B5EF4-FFF2-40B4-BE49-F238E27FC236}">
                <a16:creationId xmlns:a16="http://schemas.microsoft.com/office/drawing/2014/main" id="{67DF7753-B142-9860-011D-CC52403F84D2}"/>
              </a:ext>
            </a:extLst>
          </p:cNvPr>
          <p:cNvGraphicFramePr>
            <a:graphicFrameLocks/>
          </p:cNvGraphicFramePr>
          <p:nvPr>
            <p:custDataLst>
              <p:tags r:id="rId1"/>
            </p:custDataLst>
            <p:extLst>
              <p:ext uri="{D42A27DB-BD31-4B8C-83A1-F6EECF244321}">
                <p14:modId xmlns:p14="http://schemas.microsoft.com/office/powerpoint/2010/main" val="6816324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35" name="think-cell data - do not delete" hidden="1">
                        <a:extLst>
                          <a:ext uri="{FF2B5EF4-FFF2-40B4-BE49-F238E27FC236}">
                            <a16:creationId xmlns:a16="http://schemas.microsoft.com/office/drawing/2014/main" id="{67DF7753-B142-9860-011D-CC52403F84D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C27B5EA-CB18-86B1-E2AC-5C7A654B152B}"/>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A16FC12E-F363-E8A6-22F3-779E4D469FF2}"/>
              </a:ext>
            </a:extLst>
          </p:cNvPr>
          <p:cNvSpPr>
            <a:spLocks noGrp="1"/>
          </p:cNvSpPr>
          <p:nvPr>
            <p:ph type="body" sz="quarter" idx="12"/>
          </p:nvPr>
        </p:nvSpPr>
        <p:spPr/>
        <p:txBody>
          <a:bodyPr/>
          <a:lstStyle/>
          <a:p>
            <a:r>
              <a:rPr lang="ja-JP" altLang="en-US"/>
              <a:t>③地域への波及効果（イ）地域への波及効果</a:t>
            </a:r>
          </a:p>
        </p:txBody>
      </p:sp>
      <p:grpSp>
        <p:nvGrpSpPr>
          <p:cNvPr id="4" name="RectangleWithLineGroup">
            <a:extLst>
              <a:ext uri="{FF2B5EF4-FFF2-40B4-BE49-F238E27FC236}">
                <a16:creationId xmlns:a16="http://schemas.microsoft.com/office/drawing/2014/main" id="{25F002CA-7489-0259-E97E-57F3BE5BD3FB}"/>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8F93470A-9EE0-9040-FB14-506E54B45D3F}"/>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コンソーシアムのスキーム</a:t>
              </a:r>
            </a:p>
          </p:txBody>
        </p:sp>
        <p:cxnSp>
          <p:nvCxnSpPr>
            <p:cNvPr id="6" name="Straight Connector 5">
              <a:extLst>
                <a:ext uri="{FF2B5EF4-FFF2-40B4-BE49-F238E27FC236}">
                  <a16:creationId xmlns:a16="http://schemas.microsoft.com/office/drawing/2014/main" id="{89551DE4-F21D-73BE-13F5-F82D6B44ED3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76">
            <a:extLst>
              <a:ext uri="{FF2B5EF4-FFF2-40B4-BE49-F238E27FC236}">
                <a16:creationId xmlns:a16="http://schemas.microsoft.com/office/drawing/2014/main" id="{862F893C-AA69-A0E6-360B-EBEF9283C552}"/>
              </a:ext>
            </a:extLst>
          </p:cNvPr>
          <p:cNvSpPr/>
          <p:nvPr/>
        </p:nvSpPr>
        <p:spPr bwMode="auto">
          <a:xfrm>
            <a:off x="2223213" y="2161103"/>
            <a:ext cx="1402292" cy="2273465"/>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正方形/長方形 77">
            <a:extLst>
              <a:ext uri="{FF2B5EF4-FFF2-40B4-BE49-F238E27FC236}">
                <a16:creationId xmlns:a16="http://schemas.microsoft.com/office/drawing/2014/main" id="{8F53484F-D408-358F-E63C-21B68003B823}"/>
              </a:ext>
            </a:extLst>
          </p:cNvPr>
          <p:cNvSpPr/>
          <p:nvPr/>
        </p:nvSpPr>
        <p:spPr bwMode="auto">
          <a:xfrm>
            <a:off x="4822159" y="2161103"/>
            <a:ext cx="1355085" cy="2273465"/>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正方形/長方形 78">
            <a:extLst>
              <a:ext uri="{FF2B5EF4-FFF2-40B4-BE49-F238E27FC236}">
                <a16:creationId xmlns:a16="http://schemas.microsoft.com/office/drawing/2014/main" id="{895C1DC0-0ED0-702E-F7BB-C4198CB906F4}"/>
              </a:ext>
            </a:extLst>
          </p:cNvPr>
          <p:cNvSpPr/>
          <p:nvPr/>
        </p:nvSpPr>
        <p:spPr bwMode="auto">
          <a:xfrm>
            <a:off x="2405621" y="2913586"/>
            <a:ext cx="1037477"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30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0" name="正方形/長方形 79">
            <a:extLst>
              <a:ext uri="{FF2B5EF4-FFF2-40B4-BE49-F238E27FC236}">
                <a16:creationId xmlns:a16="http://schemas.microsoft.com/office/drawing/2014/main" id="{629CC83A-D2E0-E78F-5416-653273DBE3C2}"/>
              </a:ext>
            </a:extLst>
          </p:cNvPr>
          <p:cNvSpPr/>
          <p:nvPr/>
        </p:nvSpPr>
        <p:spPr bwMode="auto">
          <a:xfrm>
            <a:off x="2405621" y="3384741"/>
            <a:ext cx="1037477"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0" lang="ja-JP" altLang="en-US"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1" name="正方形/長方形 80">
            <a:extLst>
              <a:ext uri="{FF2B5EF4-FFF2-40B4-BE49-F238E27FC236}">
                <a16:creationId xmlns:a16="http://schemas.microsoft.com/office/drawing/2014/main" id="{BDF1FB7F-DF31-9317-9EC2-787F15F0CA46}"/>
              </a:ext>
            </a:extLst>
          </p:cNvPr>
          <p:cNvSpPr/>
          <p:nvPr/>
        </p:nvSpPr>
        <p:spPr bwMode="auto">
          <a:xfrm>
            <a:off x="2405621" y="3855895"/>
            <a:ext cx="1037477" cy="352095"/>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4.0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2" name="テキスト ボックス 81">
            <a:extLst>
              <a:ext uri="{FF2B5EF4-FFF2-40B4-BE49-F238E27FC236}">
                <a16:creationId xmlns:a16="http://schemas.microsoft.com/office/drawing/2014/main" id="{E8DCA79F-888A-7BEE-5F10-20FD5AFCC67C}"/>
              </a:ext>
            </a:extLst>
          </p:cNvPr>
          <p:cNvSpPr txBox="1"/>
          <p:nvPr/>
        </p:nvSpPr>
        <p:spPr>
          <a:xfrm>
            <a:off x="2347118" y="2526478"/>
            <a:ext cx="1154483" cy="230832"/>
          </a:xfrm>
          <a:prstGeom prst="rect">
            <a:avLst/>
          </a:prstGeom>
          <a:noFill/>
          <a:ln>
            <a:noFill/>
          </a:ln>
        </p:spPr>
        <p:txBody>
          <a:bodyPr wrap="none" rtlCol="0">
            <a:spAutoFit/>
          </a:bodyPr>
          <a:lstStyle/>
          <a:p>
            <a:pP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販路やブランドに強み</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テキスト ボックス 82">
            <a:extLst>
              <a:ext uri="{FF2B5EF4-FFF2-40B4-BE49-F238E27FC236}">
                <a16:creationId xmlns:a16="http://schemas.microsoft.com/office/drawing/2014/main" id="{E71DDB54-D580-0EBD-5EE4-6B6F879051A4}"/>
              </a:ext>
            </a:extLst>
          </p:cNvPr>
          <p:cNvSpPr txBox="1"/>
          <p:nvPr/>
        </p:nvSpPr>
        <p:spPr>
          <a:xfrm>
            <a:off x="3875910" y="2440440"/>
            <a:ext cx="715580" cy="230832"/>
          </a:xfrm>
          <a:prstGeom prst="rect">
            <a:avLst/>
          </a:prstGeom>
          <a:noFill/>
          <a:ln>
            <a:noFill/>
          </a:ln>
        </p:spPr>
        <p:txBody>
          <a:bodyPr wrap="square" rtlCol="0">
            <a:spAutoFit/>
          </a:bodyPr>
          <a:lstStyle/>
          <a:p>
            <a:pPr algn="ctr" defTabSz="685800"/>
            <a:r>
              <a:rPr kumimoji="1" lang="ja-JP" altLang="en-US" sz="900">
                <a:solidFill>
                  <a:schemeClr val="accent5"/>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相乗効果</a:t>
            </a:r>
          </a:p>
        </p:txBody>
      </p:sp>
      <p:sp>
        <p:nvSpPr>
          <p:cNvPr id="14" name="正方形/長方形 83">
            <a:extLst>
              <a:ext uri="{FF2B5EF4-FFF2-40B4-BE49-F238E27FC236}">
                <a16:creationId xmlns:a16="http://schemas.microsoft.com/office/drawing/2014/main" id="{510D1BFB-11F3-BD8C-CFB6-C99632D3C943}"/>
              </a:ext>
            </a:extLst>
          </p:cNvPr>
          <p:cNvSpPr/>
          <p:nvPr/>
        </p:nvSpPr>
        <p:spPr bwMode="auto">
          <a:xfrm>
            <a:off x="7371517" y="2913586"/>
            <a:ext cx="1023667"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50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5" name="正方形/長方形 84">
            <a:extLst>
              <a:ext uri="{FF2B5EF4-FFF2-40B4-BE49-F238E27FC236}">
                <a16:creationId xmlns:a16="http://schemas.microsoft.com/office/drawing/2014/main" id="{16D746DD-E2B4-A662-8430-DB7B3D1FA091}"/>
              </a:ext>
            </a:extLst>
          </p:cNvPr>
          <p:cNvSpPr/>
          <p:nvPr/>
        </p:nvSpPr>
        <p:spPr bwMode="auto">
          <a:xfrm>
            <a:off x="7371517" y="3384741"/>
            <a:ext cx="1023667"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6" name="正方形/長方形 85">
            <a:extLst>
              <a:ext uri="{FF2B5EF4-FFF2-40B4-BE49-F238E27FC236}">
                <a16:creationId xmlns:a16="http://schemas.microsoft.com/office/drawing/2014/main" id="{C00A2704-1541-8A17-A817-61EF48B4AA62}"/>
              </a:ext>
            </a:extLst>
          </p:cNvPr>
          <p:cNvSpPr/>
          <p:nvPr/>
        </p:nvSpPr>
        <p:spPr bwMode="auto">
          <a:xfrm>
            <a:off x="7379763" y="3855895"/>
            <a:ext cx="1023667" cy="33888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6.5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7" name="テキスト ボックス 86">
            <a:extLst>
              <a:ext uri="{FF2B5EF4-FFF2-40B4-BE49-F238E27FC236}">
                <a16:creationId xmlns:a16="http://schemas.microsoft.com/office/drawing/2014/main" id="{86CB32EC-51C9-B7B6-C777-AC8745F305BB}"/>
              </a:ext>
            </a:extLst>
          </p:cNvPr>
          <p:cNvSpPr txBox="1"/>
          <p:nvPr/>
        </p:nvSpPr>
        <p:spPr>
          <a:xfrm>
            <a:off x="7348207" y="2526478"/>
            <a:ext cx="1011815" cy="230832"/>
          </a:xfrm>
          <a:prstGeom prst="rect">
            <a:avLst/>
          </a:prstGeom>
          <a:noFill/>
          <a:ln>
            <a:noFill/>
          </a:ln>
        </p:spPr>
        <p:txBody>
          <a:bodyPr wrap="none" rtlCol="0">
            <a:spAutoFit/>
          </a:bodyPr>
          <a:lstStyle/>
          <a:p>
            <a:pP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コンソーシアム合計</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楕円 87">
            <a:extLst>
              <a:ext uri="{FF2B5EF4-FFF2-40B4-BE49-F238E27FC236}">
                <a16:creationId xmlns:a16="http://schemas.microsoft.com/office/drawing/2014/main" id="{9AB5E9E4-F3EE-E159-3B57-40AE4E4B58DC}"/>
              </a:ext>
            </a:extLst>
          </p:cNvPr>
          <p:cNvSpPr/>
          <p:nvPr/>
        </p:nvSpPr>
        <p:spPr bwMode="auto">
          <a:xfrm>
            <a:off x="6926500" y="2706510"/>
            <a:ext cx="1855229" cy="1698978"/>
          </a:xfrm>
          <a:prstGeom prst="ellipse">
            <a:avLst/>
          </a:prstGeom>
          <a:noFill/>
          <a:ln w="9525">
            <a:solidFill>
              <a:schemeClr val="accent5"/>
            </a:solidFill>
            <a:miter lim="800000"/>
            <a:headEnd/>
            <a:tailEnd/>
          </a:ln>
          <a:effectLst/>
        </p:spPr>
        <p:txBody>
          <a:bodyPr wrap="square" rtlCol="0" anchor="ctr"/>
          <a:lstStyle/>
          <a:p>
            <a:pPr defTabSz="685800"/>
            <a:endParaRPr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テキスト ボックス 89">
            <a:extLst>
              <a:ext uri="{FF2B5EF4-FFF2-40B4-BE49-F238E27FC236}">
                <a16:creationId xmlns:a16="http://schemas.microsoft.com/office/drawing/2014/main" id="{3187D001-CD01-212D-9AB6-36D032038639}"/>
              </a:ext>
            </a:extLst>
          </p:cNvPr>
          <p:cNvSpPr txBox="1"/>
          <p:nvPr/>
        </p:nvSpPr>
        <p:spPr>
          <a:xfrm>
            <a:off x="5022648" y="2526478"/>
            <a:ext cx="954107" cy="230832"/>
          </a:xfrm>
          <a:prstGeom prst="rect">
            <a:avLst/>
          </a:prstGeom>
          <a:noFill/>
          <a:ln>
            <a:noFill/>
          </a:ln>
        </p:spPr>
        <p:txBody>
          <a:bodyPr wrap="none" rtlCol="0">
            <a:spAutoFit/>
          </a:bodyPr>
          <a:lstStyle/>
          <a:p>
            <a:pP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特殊技術に強み</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0" name="テキスト ボックス 90">
            <a:extLst>
              <a:ext uri="{FF2B5EF4-FFF2-40B4-BE49-F238E27FC236}">
                <a16:creationId xmlns:a16="http://schemas.microsoft.com/office/drawing/2014/main" id="{1AE3173C-6F8B-F93E-BDEE-F21E27369357}"/>
              </a:ext>
            </a:extLst>
          </p:cNvPr>
          <p:cNvSpPr txBox="1"/>
          <p:nvPr/>
        </p:nvSpPr>
        <p:spPr>
          <a:xfrm>
            <a:off x="2533920" y="1920117"/>
            <a:ext cx="904415" cy="276999"/>
          </a:xfrm>
          <a:prstGeom prst="rect">
            <a:avLst/>
          </a:prstGeom>
          <a:noFill/>
        </p:spPr>
        <p:txBody>
          <a:bodyPr wrap="none" rtlCol="0">
            <a:spAutoFit/>
          </a:bodyPr>
          <a:lstStyle/>
          <a:p>
            <a:pP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a:t>
            </a:r>
            <a:endPar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1" name="テキスト ボックス 91">
            <a:extLst>
              <a:ext uri="{FF2B5EF4-FFF2-40B4-BE49-F238E27FC236}">
                <a16:creationId xmlns:a16="http://schemas.microsoft.com/office/drawing/2014/main" id="{ACD01D2A-B420-C2B3-C889-18DCAC47E174}"/>
              </a:ext>
            </a:extLst>
          </p:cNvPr>
          <p:cNvSpPr txBox="1"/>
          <p:nvPr/>
        </p:nvSpPr>
        <p:spPr>
          <a:xfrm>
            <a:off x="5058351" y="1920014"/>
            <a:ext cx="904415" cy="276999"/>
          </a:xfrm>
          <a:prstGeom prst="rect">
            <a:avLst/>
          </a:prstGeom>
          <a:noFill/>
        </p:spPr>
        <p:txBody>
          <a:bodyPr wrap="none" rtlCol="0">
            <a:spAutoFit/>
          </a:bodyPr>
          <a:lstStyle/>
          <a:p>
            <a:pP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B</a:t>
            </a:r>
            <a:endPar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cxnSp>
        <p:nvCxnSpPr>
          <p:cNvPr id="22" name="直線コネクタ 92">
            <a:extLst>
              <a:ext uri="{FF2B5EF4-FFF2-40B4-BE49-F238E27FC236}">
                <a16:creationId xmlns:a16="http://schemas.microsoft.com/office/drawing/2014/main" id="{C8EA6ABA-4852-97AF-716C-8520282FC6E4}"/>
              </a:ext>
            </a:extLst>
          </p:cNvPr>
          <p:cNvCxnSpPr>
            <a:cxnSpLocks/>
            <a:stCxn id="19" idx="1"/>
            <a:endCxn id="12" idx="3"/>
          </p:cNvCxnSpPr>
          <p:nvPr/>
        </p:nvCxnSpPr>
        <p:spPr>
          <a:xfrm flipH="1">
            <a:off x="3501601" y="2641894"/>
            <a:ext cx="1521047" cy="0"/>
          </a:xfrm>
          <a:prstGeom prst="line">
            <a:avLst/>
          </a:prstGeom>
          <a:noFill/>
          <a:ln w="6350" cap="flat" cmpd="sng" algn="ctr">
            <a:solidFill>
              <a:srgbClr val="016F96"/>
            </a:solidFill>
            <a:prstDash val="dash"/>
            <a:miter lim="800000"/>
          </a:ln>
          <a:effectLst/>
        </p:spPr>
      </p:cxnSp>
      <p:cxnSp>
        <p:nvCxnSpPr>
          <p:cNvPr id="27" name="直線コネクタ 97">
            <a:extLst>
              <a:ext uri="{FF2B5EF4-FFF2-40B4-BE49-F238E27FC236}">
                <a16:creationId xmlns:a16="http://schemas.microsoft.com/office/drawing/2014/main" id="{0A0141E0-77F0-90F3-7A7E-CED409ECCAAC}"/>
              </a:ext>
            </a:extLst>
          </p:cNvPr>
          <p:cNvCxnSpPr>
            <a:cxnSpLocks/>
            <a:stCxn id="14" idx="1"/>
          </p:cNvCxnSpPr>
          <p:nvPr/>
        </p:nvCxnSpPr>
        <p:spPr>
          <a:xfrm flipH="1">
            <a:off x="3393733" y="3086711"/>
            <a:ext cx="3977784" cy="23363"/>
          </a:xfrm>
          <a:prstGeom prst="line">
            <a:avLst/>
          </a:prstGeom>
          <a:noFill/>
          <a:ln w="6350" cap="flat" cmpd="sng" algn="ctr">
            <a:solidFill>
              <a:srgbClr val="016F96"/>
            </a:solidFill>
            <a:prstDash val="dash"/>
            <a:miter lim="800000"/>
          </a:ln>
          <a:effectLst/>
        </p:spPr>
      </p:cxnSp>
      <p:cxnSp>
        <p:nvCxnSpPr>
          <p:cNvPr id="28" name="直線コネクタ 98">
            <a:extLst>
              <a:ext uri="{FF2B5EF4-FFF2-40B4-BE49-F238E27FC236}">
                <a16:creationId xmlns:a16="http://schemas.microsoft.com/office/drawing/2014/main" id="{B0D010FF-2B99-4D8F-02B6-6DC0E4381B33}"/>
              </a:ext>
            </a:extLst>
          </p:cNvPr>
          <p:cNvCxnSpPr>
            <a:cxnSpLocks/>
            <a:stCxn id="15" idx="1"/>
            <a:endCxn id="10" idx="3"/>
          </p:cNvCxnSpPr>
          <p:nvPr/>
        </p:nvCxnSpPr>
        <p:spPr>
          <a:xfrm flipH="1">
            <a:off x="3443098" y="3557866"/>
            <a:ext cx="3928419" cy="0"/>
          </a:xfrm>
          <a:prstGeom prst="line">
            <a:avLst/>
          </a:prstGeom>
          <a:noFill/>
          <a:ln w="6350" cap="flat" cmpd="sng" algn="ctr">
            <a:solidFill>
              <a:srgbClr val="016F96"/>
            </a:solidFill>
            <a:prstDash val="dash"/>
            <a:miter lim="800000"/>
          </a:ln>
          <a:effectLst/>
        </p:spPr>
      </p:cxnSp>
      <p:cxnSp>
        <p:nvCxnSpPr>
          <p:cNvPr id="29" name="直線コネクタ 99">
            <a:extLst>
              <a:ext uri="{FF2B5EF4-FFF2-40B4-BE49-F238E27FC236}">
                <a16:creationId xmlns:a16="http://schemas.microsoft.com/office/drawing/2014/main" id="{E491CEBA-8CEA-0A82-93C5-CD83124E6725}"/>
              </a:ext>
            </a:extLst>
          </p:cNvPr>
          <p:cNvCxnSpPr>
            <a:cxnSpLocks/>
            <a:stCxn id="16" idx="1"/>
            <a:endCxn id="11" idx="3"/>
          </p:cNvCxnSpPr>
          <p:nvPr/>
        </p:nvCxnSpPr>
        <p:spPr>
          <a:xfrm flipH="1">
            <a:off x="3443098" y="4025340"/>
            <a:ext cx="3936665" cy="6603"/>
          </a:xfrm>
          <a:prstGeom prst="line">
            <a:avLst/>
          </a:prstGeom>
          <a:noFill/>
          <a:ln w="6350" cap="flat" cmpd="sng" algn="ctr">
            <a:solidFill>
              <a:srgbClr val="016F96"/>
            </a:solidFill>
            <a:prstDash val="dash"/>
            <a:miter lim="800000"/>
          </a:ln>
          <a:effectLst/>
        </p:spPr>
      </p:cxnSp>
      <p:sp>
        <p:nvSpPr>
          <p:cNvPr id="30" name="正方形/長方形 100">
            <a:extLst>
              <a:ext uri="{FF2B5EF4-FFF2-40B4-BE49-F238E27FC236}">
                <a16:creationId xmlns:a16="http://schemas.microsoft.com/office/drawing/2014/main" id="{1EFBF693-F39B-852A-02A0-18CF74D54249}"/>
              </a:ext>
            </a:extLst>
          </p:cNvPr>
          <p:cNvSpPr/>
          <p:nvPr/>
        </p:nvSpPr>
        <p:spPr bwMode="auto">
          <a:xfrm>
            <a:off x="5039523" y="2913586"/>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20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1" name="正方形/長方形 101">
            <a:extLst>
              <a:ext uri="{FF2B5EF4-FFF2-40B4-BE49-F238E27FC236}">
                <a16:creationId xmlns:a16="http://schemas.microsoft.com/office/drawing/2014/main" id="{9C3DC7F9-6B4E-0EC7-594E-D84ED03E0495}"/>
              </a:ext>
            </a:extLst>
          </p:cNvPr>
          <p:cNvSpPr/>
          <p:nvPr/>
        </p:nvSpPr>
        <p:spPr bwMode="auto">
          <a:xfrm>
            <a:off x="5039523" y="3384741"/>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2" name="正方形/長方形 102">
            <a:extLst>
              <a:ext uri="{FF2B5EF4-FFF2-40B4-BE49-F238E27FC236}">
                <a16:creationId xmlns:a16="http://schemas.microsoft.com/office/drawing/2014/main" id="{B68371F8-F6E8-4A39-C822-C176EF93E7D5}"/>
              </a:ext>
            </a:extLst>
          </p:cNvPr>
          <p:cNvSpPr/>
          <p:nvPr/>
        </p:nvSpPr>
        <p:spPr bwMode="auto">
          <a:xfrm>
            <a:off x="5047769" y="3855896"/>
            <a:ext cx="940455" cy="338888"/>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2.5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4" name="正方形/長方形 6">
            <a:extLst>
              <a:ext uri="{FF2B5EF4-FFF2-40B4-BE49-F238E27FC236}">
                <a16:creationId xmlns:a16="http://schemas.microsoft.com/office/drawing/2014/main" id="{DE98F590-720F-4A2C-68F4-376B3414E16F}"/>
              </a:ext>
            </a:extLst>
          </p:cNvPr>
          <p:cNvSpPr/>
          <p:nvPr/>
        </p:nvSpPr>
        <p:spPr>
          <a:xfrm>
            <a:off x="381000" y="4502340"/>
            <a:ext cx="9144000" cy="1950843"/>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連携の意義・目的、相乗効果を記載してください。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4" name="四角形: メモ 1">
            <a:extLst>
              <a:ext uri="{FF2B5EF4-FFF2-40B4-BE49-F238E27FC236}">
                <a16:creationId xmlns:a16="http://schemas.microsoft.com/office/drawing/2014/main" id="{A7C43DE3-7B4B-C766-A5F3-F34BDF2424DB}"/>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（コンソーシアム形式の場合、後頁か本頁か</a:t>
            </a:r>
            <a:b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いずれか必須）</a:t>
            </a:r>
            <a:endPar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5" name="正方形/長方形 24">
            <a:extLst>
              <a:ext uri="{FF2B5EF4-FFF2-40B4-BE49-F238E27FC236}">
                <a16:creationId xmlns:a16="http://schemas.microsoft.com/office/drawing/2014/main" id="{C2B1D1F1-98D0-94B8-B12D-CE05605F5018}"/>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6" name="Callout: Line with Border and Accent Bar 23">
            <a:extLst>
              <a:ext uri="{FF2B5EF4-FFF2-40B4-BE49-F238E27FC236}">
                <a16:creationId xmlns:a16="http://schemas.microsoft.com/office/drawing/2014/main" id="{B8D9C317-A936-E966-290C-F32BF11F9D91}"/>
              </a:ext>
            </a:extLst>
          </p:cNvPr>
          <p:cNvSpPr/>
          <p:nvPr/>
        </p:nvSpPr>
        <p:spPr>
          <a:xfrm>
            <a:off x="2913390" y="502711"/>
            <a:ext cx="6151629" cy="612651"/>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dirty="0">
                <a:solidFill>
                  <a:schemeClr val="accent4">
                    <a:lumMod val="75000"/>
                  </a:schemeClr>
                </a:solidFill>
              </a:rPr>
              <a:t>共同申請の場合には、スキームの全体像を記載していただくとともに、連携の意義・目的、相乗効果について記載してください</a:t>
            </a:r>
          </a:p>
        </p:txBody>
      </p:sp>
    </p:spTree>
    <p:extLst>
      <p:ext uri="{BB962C8B-B14F-4D97-AF65-F5344CB8AC3E}">
        <p14:creationId xmlns:p14="http://schemas.microsoft.com/office/powerpoint/2010/main" val="9425786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3AE9E-7979-2E10-FE64-4F1F717FB6EE}"/>
            </a:ext>
          </a:extLst>
        </p:cNvPr>
        <p:cNvGrpSpPr/>
        <p:nvPr/>
      </p:nvGrpSpPr>
      <p:grpSpPr>
        <a:xfrm>
          <a:off x="0" y="0"/>
          <a:ext cx="0" cy="0"/>
          <a:chOff x="0" y="0"/>
          <a:chExt cx="0" cy="0"/>
        </a:xfrm>
      </p:grpSpPr>
      <p:graphicFrame>
        <p:nvGraphicFramePr>
          <p:cNvPr id="75" name="think-cell data - do not delete" hidden="1">
            <a:extLst>
              <a:ext uri="{FF2B5EF4-FFF2-40B4-BE49-F238E27FC236}">
                <a16:creationId xmlns:a16="http://schemas.microsoft.com/office/drawing/2014/main" id="{0210EDA6-469B-6611-7ECB-9C05E4F6D9B1}"/>
              </a:ext>
            </a:extLst>
          </p:cNvPr>
          <p:cNvGraphicFramePr>
            <a:graphicFrameLocks/>
          </p:cNvGraphicFramePr>
          <p:nvPr>
            <p:custDataLst>
              <p:tags r:id="rId1"/>
            </p:custDataLst>
            <p:extLst>
              <p:ext uri="{D42A27DB-BD31-4B8C-83A1-F6EECF244321}">
                <p14:modId xmlns:p14="http://schemas.microsoft.com/office/powerpoint/2010/main" val="40323634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75" name="think-cell data - do not delete" hidden="1">
                        <a:extLst>
                          <a:ext uri="{FF2B5EF4-FFF2-40B4-BE49-F238E27FC236}">
                            <a16:creationId xmlns:a16="http://schemas.microsoft.com/office/drawing/2014/main" id="{0210EDA6-469B-6611-7ECB-9C05E4F6D9B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0E8E8B1-5BCC-A274-6E6E-86154AE0C80A}"/>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01E2B728-42CF-6B99-E9DA-F0CEAD7C82BA}"/>
              </a:ext>
            </a:extLst>
          </p:cNvPr>
          <p:cNvSpPr>
            <a:spLocks noGrp="1"/>
          </p:cNvSpPr>
          <p:nvPr>
            <p:ph type="body" sz="quarter" idx="12"/>
          </p:nvPr>
        </p:nvSpPr>
        <p:spPr/>
        <p:txBody>
          <a:bodyPr/>
          <a:lstStyle/>
          <a:p>
            <a:r>
              <a:rPr lang="ja-JP" altLang="en-US"/>
              <a:t>③地域への波及効果（イ）地域への波及効果</a:t>
            </a:r>
          </a:p>
        </p:txBody>
      </p:sp>
      <p:grpSp>
        <p:nvGrpSpPr>
          <p:cNvPr id="4" name="RectangleWithLineGroup">
            <a:extLst>
              <a:ext uri="{FF2B5EF4-FFF2-40B4-BE49-F238E27FC236}">
                <a16:creationId xmlns:a16="http://schemas.microsoft.com/office/drawing/2014/main" id="{D48B8069-0F05-A321-F4D8-8B9B31606ED6}"/>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4B276F03-8A0D-6145-4CBA-753C3B63BF7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コンソーシアムのスキーム</a:t>
              </a:r>
            </a:p>
          </p:txBody>
        </p:sp>
        <p:cxnSp>
          <p:nvCxnSpPr>
            <p:cNvPr id="6" name="Straight Connector 5">
              <a:extLst>
                <a:ext uri="{FF2B5EF4-FFF2-40B4-BE49-F238E27FC236}">
                  <a16:creationId xmlns:a16="http://schemas.microsoft.com/office/drawing/2014/main" id="{C77819BF-848F-AFA3-66CE-B1E07A462C6F}"/>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34" name="正方形/長方形 6">
            <a:extLst>
              <a:ext uri="{FF2B5EF4-FFF2-40B4-BE49-F238E27FC236}">
                <a16:creationId xmlns:a16="http://schemas.microsoft.com/office/drawing/2014/main" id="{304716CA-3114-B4CC-EA87-EAA0ED086E10}"/>
              </a:ext>
            </a:extLst>
          </p:cNvPr>
          <p:cNvSpPr/>
          <p:nvPr/>
        </p:nvSpPr>
        <p:spPr>
          <a:xfrm>
            <a:off x="381000" y="5170876"/>
            <a:ext cx="9144000" cy="1282307"/>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連携の意義・目的、相乗効果を記載してください。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正方形/長方形 48">
            <a:extLst>
              <a:ext uri="{FF2B5EF4-FFF2-40B4-BE49-F238E27FC236}">
                <a16:creationId xmlns:a16="http://schemas.microsoft.com/office/drawing/2014/main" id="{B8A6AC35-9DB5-1CC1-DA04-E9BA358873EC}"/>
              </a:ext>
            </a:extLst>
          </p:cNvPr>
          <p:cNvSpPr/>
          <p:nvPr/>
        </p:nvSpPr>
        <p:spPr bwMode="auto">
          <a:xfrm>
            <a:off x="3413390" y="2872640"/>
            <a:ext cx="1355085" cy="2120277"/>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正方形/長方形 49">
            <a:extLst>
              <a:ext uri="{FF2B5EF4-FFF2-40B4-BE49-F238E27FC236}">
                <a16:creationId xmlns:a16="http://schemas.microsoft.com/office/drawing/2014/main" id="{9B46B26C-F9CA-6A00-CE3D-75BA876C0356}"/>
              </a:ext>
            </a:extLst>
          </p:cNvPr>
          <p:cNvSpPr/>
          <p:nvPr/>
        </p:nvSpPr>
        <p:spPr bwMode="auto">
          <a:xfrm>
            <a:off x="7953301" y="3625123"/>
            <a:ext cx="967139"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30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7" name="正方形/長方形 50">
            <a:extLst>
              <a:ext uri="{FF2B5EF4-FFF2-40B4-BE49-F238E27FC236}">
                <a16:creationId xmlns:a16="http://schemas.microsoft.com/office/drawing/2014/main" id="{92C9AE60-95D8-5F2F-1C4D-62F3117AE739}"/>
              </a:ext>
            </a:extLst>
          </p:cNvPr>
          <p:cNvSpPr/>
          <p:nvPr/>
        </p:nvSpPr>
        <p:spPr bwMode="auto">
          <a:xfrm>
            <a:off x="7953301" y="4096278"/>
            <a:ext cx="967139" cy="346249"/>
          </a:xfrm>
          <a:prstGeom prst="rect">
            <a:avLst/>
          </a:prstGeom>
          <a:solidFill>
            <a:schemeClr val="accent1"/>
          </a:solidFill>
          <a:ln w="9525">
            <a:noFill/>
            <a:miter lim="800000"/>
            <a:headEnd/>
            <a:tailEnd/>
          </a:ln>
          <a:effectLst/>
        </p:spPr>
        <p:txBody>
          <a:bodyPr wrap="square" lIns="91440" tIns="45720" rIns="91440" b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a:ea typeface="Yu Gothic UI"/>
                <a:sym typeface="Yu Gothic UI" panose="020B0500000000000000" pitchFamily="50" charset="-128"/>
              </a:rPr>
              <a:t>給与総額</a:t>
            </a:r>
            <a:r>
              <a:rPr kumimoji="0" lang="ja-JP" altLang="en-US" sz="900" b="1" kern="0">
                <a:solidFill>
                  <a:schemeClr val="bg1"/>
                </a:solidFill>
                <a:latin typeface="Yu Gothic UI"/>
                <a:ea typeface="Yu Gothic UI"/>
                <a:sym typeface="Yu Gothic UI" panose="020B0500000000000000" pitchFamily="50" charset="-128"/>
              </a:rPr>
              <a:t>9</a:t>
            </a:r>
            <a:r>
              <a:rPr kumimoji="0" lang="ja-JP" altLang="en-US" sz="900" b="1" i="0" u="none" strike="noStrike" kern="0" cap="none" spc="0" normalizeH="0" baseline="0" noProof="0">
                <a:ln>
                  <a:noFill/>
                </a:ln>
                <a:solidFill>
                  <a:schemeClr val="bg1"/>
                </a:solidFill>
                <a:effectLst/>
                <a:uLnTx/>
                <a:uFillTx/>
                <a:latin typeface="Yu Gothic UI"/>
                <a:ea typeface="Yu Gothic UI"/>
                <a:sym typeface="Yu Gothic UI" panose="020B0500000000000000" pitchFamily="50" charset="-128"/>
              </a:rPr>
              <a:t>億円</a:t>
            </a:r>
          </a:p>
        </p:txBody>
      </p:sp>
      <p:sp>
        <p:nvSpPr>
          <p:cNvPr id="38" name="正方形/長方形 51">
            <a:extLst>
              <a:ext uri="{FF2B5EF4-FFF2-40B4-BE49-F238E27FC236}">
                <a16:creationId xmlns:a16="http://schemas.microsoft.com/office/drawing/2014/main" id="{3FC18C6F-A23E-3C6B-E6FF-458253C3A49B}"/>
              </a:ext>
            </a:extLst>
          </p:cNvPr>
          <p:cNvSpPr/>
          <p:nvPr/>
        </p:nvSpPr>
        <p:spPr bwMode="auto">
          <a:xfrm>
            <a:off x="7961548" y="4567432"/>
            <a:ext cx="967139" cy="33888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6.5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9" name="テキスト ボックス 52">
            <a:extLst>
              <a:ext uri="{FF2B5EF4-FFF2-40B4-BE49-F238E27FC236}">
                <a16:creationId xmlns:a16="http://schemas.microsoft.com/office/drawing/2014/main" id="{42CBD324-36BC-4E8A-9D16-33DD5208A7D0}"/>
              </a:ext>
            </a:extLst>
          </p:cNvPr>
          <p:cNvSpPr txBox="1"/>
          <p:nvPr/>
        </p:nvSpPr>
        <p:spPr>
          <a:xfrm>
            <a:off x="7929706" y="3139040"/>
            <a:ext cx="1011815" cy="230832"/>
          </a:xfrm>
          <a:prstGeom prst="rect">
            <a:avLst/>
          </a:prstGeom>
          <a:noFill/>
        </p:spPr>
        <p:txBody>
          <a:bodyPr wrap="none" rtlCol="0">
            <a:spAutoFit/>
          </a:bodyPr>
          <a:lstStyle/>
          <a:p>
            <a:pP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コンソーシアム合計</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楕円 53">
            <a:extLst>
              <a:ext uri="{FF2B5EF4-FFF2-40B4-BE49-F238E27FC236}">
                <a16:creationId xmlns:a16="http://schemas.microsoft.com/office/drawing/2014/main" id="{F65D0275-5ECB-510C-6B24-C9C51A7A7B0F}"/>
              </a:ext>
            </a:extLst>
          </p:cNvPr>
          <p:cNvSpPr/>
          <p:nvPr/>
        </p:nvSpPr>
        <p:spPr bwMode="auto">
          <a:xfrm>
            <a:off x="7639264" y="3367928"/>
            <a:ext cx="1592699" cy="1720319"/>
          </a:xfrm>
          <a:prstGeom prst="ellipse">
            <a:avLst/>
          </a:prstGeom>
          <a:noFill/>
          <a:ln w="9525">
            <a:solidFill>
              <a:schemeClr val="accent5"/>
            </a:solidFill>
            <a:miter lim="800000"/>
            <a:headEnd/>
            <a:tailEnd/>
          </a:ln>
          <a:effectLst/>
        </p:spPr>
        <p:txBody>
          <a:bodyPr wrap="square" rtlCol="0" anchor="ctr"/>
          <a:lstStyle/>
          <a:p>
            <a:pPr defTabSz="685800"/>
            <a:endParaRPr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テキスト ボックス 54">
            <a:extLst>
              <a:ext uri="{FF2B5EF4-FFF2-40B4-BE49-F238E27FC236}">
                <a16:creationId xmlns:a16="http://schemas.microsoft.com/office/drawing/2014/main" id="{743DFAB7-8C95-2EC0-34A9-C687B770AD08}"/>
              </a:ext>
            </a:extLst>
          </p:cNvPr>
          <p:cNvSpPr txBox="1"/>
          <p:nvPr/>
        </p:nvSpPr>
        <p:spPr>
          <a:xfrm>
            <a:off x="3680270" y="3139040"/>
            <a:ext cx="877163" cy="230832"/>
          </a:xfrm>
          <a:prstGeom prst="rect">
            <a:avLst/>
          </a:prstGeom>
          <a:noFill/>
        </p:spPr>
        <p:txBody>
          <a:bodyPr wrap="none" rtlCol="0">
            <a:spAutoFit/>
          </a:bodyPr>
          <a:lstStyle/>
          <a:p>
            <a:pPr algn="ct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生産企画機能</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テキスト ボックス 57">
            <a:extLst>
              <a:ext uri="{FF2B5EF4-FFF2-40B4-BE49-F238E27FC236}">
                <a16:creationId xmlns:a16="http://schemas.microsoft.com/office/drawing/2014/main" id="{2C091175-A608-85CB-9CE0-ACDA8A5B38CD}"/>
              </a:ext>
            </a:extLst>
          </p:cNvPr>
          <p:cNvSpPr txBox="1"/>
          <p:nvPr/>
        </p:nvSpPr>
        <p:spPr>
          <a:xfrm>
            <a:off x="1438351" y="2480224"/>
            <a:ext cx="1194558" cy="415498"/>
          </a:xfrm>
          <a:prstGeom prst="rect">
            <a:avLst/>
          </a:prstGeom>
          <a:noFill/>
        </p:spPr>
        <p:txBody>
          <a:bodyPr wrap="none" rtlCol="0">
            <a:spAutoFit/>
          </a:bodyPr>
          <a:lstStyle/>
          <a:p>
            <a:pPr algn="ct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C</a:t>
            </a:r>
          </a:p>
          <a:p>
            <a:pPr algn="ctr" defTabSz="685800"/>
            <a:r>
              <a:rPr kumimoji="1" lang="ja-JP" altLang="en-US" sz="9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kumimoji="1" lang="en-US" altLang="ja-JP" sz="9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H</a:t>
            </a:r>
            <a:r>
              <a:rPr kumimoji="1" lang="ja-JP" altLang="en-US" sz="9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社の資本傘下）</a:t>
            </a:r>
          </a:p>
        </p:txBody>
      </p:sp>
      <p:cxnSp>
        <p:nvCxnSpPr>
          <p:cNvPr id="45" name="直線コネクタ 60">
            <a:extLst>
              <a:ext uri="{FF2B5EF4-FFF2-40B4-BE49-F238E27FC236}">
                <a16:creationId xmlns:a16="http://schemas.microsoft.com/office/drawing/2014/main" id="{D56CD3C6-E5A5-FB9E-4185-98AF8FF2AE5F}"/>
              </a:ext>
            </a:extLst>
          </p:cNvPr>
          <p:cNvCxnSpPr>
            <a:cxnSpLocks/>
            <a:stCxn id="36" idx="1"/>
            <a:endCxn id="48" idx="3"/>
          </p:cNvCxnSpPr>
          <p:nvPr/>
        </p:nvCxnSpPr>
        <p:spPr>
          <a:xfrm flipH="1">
            <a:off x="4571209" y="3798248"/>
            <a:ext cx="3382092" cy="0"/>
          </a:xfrm>
          <a:prstGeom prst="line">
            <a:avLst/>
          </a:prstGeom>
          <a:noFill/>
          <a:ln w="6350" cap="flat" cmpd="sng" algn="ctr">
            <a:solidFill>
              <a:srgbClr val="016F96"/>
            </a:solidFill>
            <a:prstDash val="dash"/>
            <a:miter lim="800000"/>
          </a:ln>
          <a:effectLst/>
        </p:spPr>
      </p:cxnSp>
      <p:cxnSp>
        <p:nvCxnSpPr>
          <p:cNvPr id="46" name="直線コネクタ 61">
            <a:extLst>
              <a:ext uri="{FF2B5EF4-FFF2-40B4-BE49-F238E27FC236}">
                <a16:creationId xmlns:a16="http://schemas.microsoft.com/office/drawing/2014/main" id="{BE06F995-ACE0-89BA-4864-6EE2855D7014}"/>
              </a:ext>
            </a:extLst>
          </p:cNvPr>
          <p:cNvCxnSpPr>
            <a:cxnSpLocks/>
            <a:stCxn id="37" idx="1"/>
            <a:endCxn id="49" idx="3"/>
          </p:cNvCxnSpPr>
          <p:nvPr/>
        </p:nvCxnSpPr>
        <p:spPr>
          <a:xfrm flipH="1">
            <a:off x="4571209" y="4269402"/>
            <a:ext cx="3382092" cy="0"/>
          </a:xfrm>
          <a:prstGeom prst="line">
            <a:avLst/>
          </a:prstGeom>
          <a:noFill/>
          <a:ln w="6350" cap="flat" cmpd="sng" algn="ctr">
            <a:solidFill>
              <a:srgbClr val="016F96"/>
            </a:solidFill>
            <a:prstDash val="dash"/>
            <a:miter lim="800000"/>
          </a:ln>
          <a:effectLst/>
        </p:spPr>
      </p:cxnSp>
      <p:cxnSp>
        <p:nvCxnSpPr>
          <p:cNvPr id="47" name="直線コネクタ 62">
            <a:extLst>
              <a:ext uri="{FF2B5EF4-FFF2-40B4-BE49-F238E27FC236}">
                <a16:creationId xmlns:a16="http://schemas.microsoft.com/office/drawing/2014/main" id="{220C13AD-903E-6B33-9A7A-E1A8AA4D471F}"/>
              </a:ext>
            </a:extLst>
          </p:cNvPr>
          <p:cNvCxnSpPr>
            <a:cxnSpLocks/>
            <a:stCxn id="38" idx="1"/>
            <a:endCxn id="50" idx="3"/>
          </p:cNvCxnSpPr>
          <p:nvPr/>
        </p:nvCxnSpPr>
        <p:spPr>
          <a:xfrm flipH="1">
            <a:off x="4579455" y="4736876"/>
            <a:ext cx="3382092" cy="0"/>
          </a:xfrm>
          <a:prstGeom prst="line">
            <a:avLst/>
          </a:prstGeom>
          <a:noFill/>
          <a:ln w="6350" cap="flat" cmpd="sng" algn="ctr">
            <a:solidFill>
              <a:srgbClr val="016F96"/>
            </a:solidFill>
            <a:prstDash val="dash"/>
            <a:miter lim="800000"/>
          </a:ln>
          <a:effectLst/>
        </p:spPr>
      </p:cxnSp>
      <p:sp>
        <p:nvSpPr>
          <p:cNvPr id="48" name="正方形/長方形 63">
            <a:extLst>
              <a:ext uri="{FF2B5EF4-FFF2-40B4-BE49-F238E27FC236}">
                <a16:creationId xmlns:a16="http://schemas.microsoft.com/office/drawing/2014/main" id="{2EAAAD92-9E9F-B43C-DF59-357422E1EE18}"/>
              </a:ext>
            </a:extLst>
          </p:cNvPr>
          <p:cNvSpPr/>
          <p:nvPr/>
        </p:nvSpPr>
        <p:spPr bwMode="auto">
          <a:xfrm>
            <a:off x="3630754" y="3625123"/>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20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49" name="正方形/長方形 64">
            <a:extLst>
              <a:ext uri="{FF2B5EF4-FFF2-40B4-BE49-F238E27FC236}">
                <a16:creationId xmlns:a16="http://schemas.microsoft.com/office/drawing/2014/main" id="{69728305-86C6-8883-2180-0D1B7F646EC3}"/>
              </a:ext>
            </a:extLst>
          </p:cNvPr>
          <p:cNvSpPr/>
          <p:nvPr/>
        </p:nvSpPr>
        <p:spPr bwMode="auto">
          <a:xfrm>
            <a:off x="3630754" y="4096278"/>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0" name="正方形/長方形 65">
            <a:extLst>
              <a:ext uri="{FF2B5EF4-FFF2-40B4-BE49-F238E27FC236}">
                <a16:creationId xmlns:a16="http://schemas.microsoft.com/office/drawing/2014/main" id="{18B35FD4-7686-49EE-BF5F-66B9F2D264DC}"/>
              </a:ext>
            </a:extLst>
          </p:cNvPr>
          <p:cNvSpPr/>
          <p:nvPr/>
        </p:nvSpPr>
        <p:spPr bwMode="auto">
          <a:xfrm>
            <a:off x="3639000" y="4567432"/>
            <a:ext cx="940455" cy="338888"/>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4.0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1" name="正方形/長方形 66">
            <a:extLst>
              <a:ext uri="{FF2B5EF4-FFF2-40B4-BE49-F238E27FC236}">
                <a16:creationId xmlns:a16="http://schemas.microsoft.com/office/drawing/2014/main" id="{F7C748A9-B301-BDAC-DE69-A69D70F5A1AF}"/>
              </a:ext>
            </a:extLst>
          </p:cNvPr>
          <p:cNvSpPr/>
          <p:nvPr/>
        </p:nvSpPr>
        <p:spPr bwMode="auto">
          <a:xfrm>
            <a:off x="5809382" y="2872640"/>
            <a:ext cx="1355085" cy="2120277"/>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2" name="テキスト ボックス 67">
            <a:extLst>
              <a:ext uri="{FF2B5EF4-FFF2-40B4-BE49-F238E27FC236}">
                <a16:creationId xmlns:a16="http://schemas.microsoft.com/office/drawing/2014/main" id="{12372919-E78B-ED3B-7693-1446671C319E}"/>
              </a:ext>
            </a:extLst>
          </p:cNvPr>
          <p:cNvSpPr txBox="1"/>
          <p:nvPr/>
        </p:nvSpPr>
        <p:spPr>
          <a:xfrm>
            <a:off x="6182054" y="3139040"/>
            <a:ext cx="646332" cy="230832"/>
          </a:xfrm>
          <a:prstGeom prst="rect">
            <a:avLst/>
          </a:prstGeom>
          <a:noFill/>
        </p:spPr>
        <p:txBody>
          <a:bodyPr wrap="none" rtlCol="0">
            <a:spAutoFit/>
          </a:bodyPr>
          <a:lstStyle/>
          <a:p>
            <a:pPr algn="ct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生産機能</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3" name="正方形/長方形 68">
            <a:extLst>
              <a:ext uri="{FF2B5EF4-FFF2-40B4-BE49-F238E27FC236}">
                <a16:creationId xmlns:a16="http://schemas.microsoft.com/office/drawing/2014/main" id="{5B2ABC6D-2B2D-085D-B445-0F97FC502348}"/>
              </a:ext>
            </a:extLst>
          </p:cNvPr>
          <p:cNvSpPr/>
          <p:nvPr/>
        </p:nvSpPr>
        <p:spPr bwMode="auto">
          <a:xfrm>
            <a:off x="6026746" y="3625123"/>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4" name="正方形/長方形 69">
            <a:extLst>
              <a:ext uri="{FF2B5EF4-FFF2-40B4-BE49-F238E27FC236}">
                <a16:creationId xmlns:a16="http://schemas.microsoft.com/office/drawing/2014/main" id="{5F602AD6-485A-CE8F-553E-975BF349D8CB}"/>
              </a:ext>
            </a:extLst>
          </p:cNvPr>
          <p:cNvSpPr/>
          <p:nvPr/>
        </p:nvSpPr>
        <p:spPr bwMode="auto">
          <a:xfrm>
            <a:off x="6026746" y="4096278"/>
            <a:ext cx="940455" cy="346249"/>
          </a:xfrm>
          <a:prstGeom prst="rect">
            <a:avLst/>
          </a:prstGeom>
          <a:solidFill>
            <a:schemeClr val="accent1"/>
          </a:solidFill>
          <a:ln w="9525">
            <a:noFill/>
            <a:miter lim="800000"/>
            <a:headEnd/>
            <a:tailEnd/>
          </a:ln>
          <a:effectLst/>
        </p:spPr>
        <p:txBody>
          <a:bodyPr wrap="square" lIns="91440" tIns="45720" rIns="91440" b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a:ea typeface="Yu Gothic UI"/>
                <a:sym typeface="Yu Gothic UI" panose="020B0500000000000000" pitchFamily="50" charset="-128"/>
              </a:rPr>
              <a:t>給与総額</a:t>
            </a:r>
            <a:r>
              <a:rPr kumimoji="0" lang="ja-JP" altLang="en-US" sz="900" b="1" kern="0">
                <a:solidFill>
                  <a:schemeClr val="bg1"/>
                </a:solidFill>
                <a:latin typeface="Yu Gothic UI"/>
                <a:ea typeface="Yu Gothic UI"/>
                <a:sym typeface="Yu Gothic UI" panose="020B0500000000000000" pitchFamily="50" charset="-128"/>
              </a:rPr>
              <a:t>3</a:t>
            </a:r>
            <a:r>
              <a:rPr kumimoji="0" lang="ja-JP" altLang="en-US" sz="900" b="1" i="0" u="none" strike="noStrike" kern="0" cap="none" spc="0" normalizeH="0" baseline="0" noProof="0">
                <a:ln>
                  <a:noFill/>
                </a:ln>
                <a:solidFill>
                  <a:schemeClr val="bg1"/>
                </a:solidFill>
                <a:effectLst/>
                <a:uLnTx/>
                <a:uFillTx/>
                <a:latin typeface="Yu Gothic UI"/>
                <a:ea typeface="Yu Gothic UI"/>
                <a:sym typeface="Yu Gothic UI" panose="020B0500000000000000" pitchFamily="50" charset="-128"/>
              </a:rPr>
              <a:t>億円</a:t>
            </a:r>
          </a:p>
        </p:txBody>
      </p:sp>
      <p:sp>
        <p:nvSpPr>
          <p:cNvPr id="55" name="正方形/長方形 70">
            <a:extLst>
              <a:ext uri="{FF2B5EF4-FFF2-40B4-BE49-F238E27FC236}">
                <a16:creationId xmlns:a16="http://schemas.microsoft.com/office/drawing/2014/main" id="{323063B9-1200-F48D-3A6C-D27D1AB6C39A}"/>
              </a:ext>
            </a:extLst>
          </p:cNvPr>
          <p:cNvSpPr/>
          <p:nvPr/>
        </p:nvSpPr>
        <p:spPr bwMode="auto">
          <a:xfrm>
            <a:off x="6034992" y="4567432"/>
            <a:ext cx="940455" cy="338888"/>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2.5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cxnSp>
        <p:nvCxnSpPr>
          <p:cNvPr id="56" name="直線コネクタ 71">
            <a:extLst>
              <a:ext uri="{FF2B5EF4-FFF2-40B4-BE49-F238E27FC236}">
                <a16:creationId xmlns:a16="http://schemas.microsoft.com/office/drawing/2014/main" id="{4DC1544A-C248-95BF-408A-1FC81AB64BD5}"/>
              </a:ext>
            </a:extLst>
          </p:cNvPr>
          <p:cNvCxnSpPr>
            <a:cxnSpLocks/>
            <a:stCxn id="52" idx="1"/>
            <a:endCxn id="41" idx="3"/>
          </p:cNvCxnSpPr>
          <p:nvPr/>
        </p:nvCxnSpPr>
        <p:spPr>
          <a:xfrm flipH="1">
            <a:off x="4557433" y="3254456"/>
            <a:ext cx="1624621" cy="0"/>
          </a:xfrm>
          <a:prstGeom prst="line">
            <a:avLst/>
          </a:prstGeom>
          <a:noFill/>
          <a:ln w="6350" cap="flat" cmpd="sng" algn="ctr">
            <a:solidFill>
              <a:srgbClr val="016F96"/>
            </a:solidFill>
            <a:prstDash val="dash"/>
            <a:miter lim="800000"/>
          </a:ln>
          <a:effectLst/>
        </p:spPr>
      </p:cxnSp>
      <p:sp>
        <p:nvSpPr>
          <p:cNvPr id="57" name="正方形/長方形 72">
            <a:extLst>
              <a:ext uri="{FF2B5EF4-FFF2-40B4-BE49-F238E27FC236}">
                <a16:creationId xmlns:a16="http://schemas.microsoft.com/office/drawing/2014/main" id="{1A718994-5FE2-2939-33D2-D7ED9224D5AB}"/>
              </a:ext>
            </a:extLst>
          </p:cNvPr>
          <p:cNvSpPr/>
          <p:nvPr/>
        </p:nvSpPr>
        <p:spPr bwMode="auto">
          <a:xfrm>
            <a:off x="3149920" y="1702248"/>
            <a:ext cx="4078403" cy="647443"/>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8" name="正方形/長方形 73">
            <a:extLst>
              <a:ext uri="{FF2B5EF4-FFF2-40B4-BE49-F238E27FC236}">
                <a16:creationId xmlns:a16="http://schemas.microsoft.com/office/drawing/2014/main" id="{B8098DF7-DA5B-F228-2457-8DBBCB5A7CAE}"/>
              </a:ext>
            </a:extLst>
          </p:cNvPr>
          <p:cNvSpPr/>
          <p:nvPr/>
        </p:nvSpPr>
        <p:spPr bwMode="auto">
          <a:xfrm>
            <a:off x="3597125" y="1774482"/>
            <a:ext cx="940455" cy="346249"/>
          </a:xfrm>
          <a:prstGeom prst="rect">
            <a:avLst/>
          </a:prstGeom>
          <a:solidFill>
            <a:schemeClr val="accent1"/>
          </a:solidFill>
          <a:ln w="9525">
            <a:noFill/>
            <a:miter lim="800000"/>
            <a:headEnd/>
            <a:tailEnd/>
          </a:ln>
          <a:effectLst/>
        </p:spPr>
        <p:txBody>
          <a:bodyPr wrap="non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9" name="正方形/長方形 74">
            <a:extLst>
              <a:ext uri="{FF2B5EF4-FFF2-40B4-BE49-F238E27FC236}">
                <a16:creationId xmlns:a16="http://schemas.microsoft.com/office/drawing/2014/main" id="{1D819627-2AD0-AB9E-B462-C3A69BE2A2F3}"/>
              </a:ext>
            </a:extLst>
          </p:cNvPr>
          <p:cNvSpPr/>
          <p:nvPr/>
        </p:nvSpPr>
        <p:spPr bwMode="auto">
          <a:xfrm>
            <a:off x="4763715" y="1774482"/>
            <a:ext cx="940455" cy="346249"/>
          </a:xfrm>
          <a:prstGeom prst="rect">
            <a:avLst/>
          </a:prstGeom>
          <a:solidFill>
            <a:schemeClr val="accent1"/>
          </a:solidFill>
          <a:ln w="9525">
            <a:noFill/>
            <a:miter lim="800000"/>
            <a:headEnd/>
            <a:tailEnd/>
          </a:ln>
          <a:effectLst/>
        </p:spPr>
        <p:txBody>
          <a:bodyPr wrap="non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0" lang="ja-JP" altLang="en-US"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60" name="正方形/長方形 75">
            <a:extLst>
              <a:ext uri="{FF2B5EF4-FFF2-40B4-BE49-F238E27FC236}">
                <a16:creationId xmlns:a16="http://schemas.microsoft.com/office/drawing/2014/main" id="{E09CD92E-3E48-B396-6896-71457DE76555}"/>
              </a:ext>
            </a:extLst>
          </p:cNvPr>
          <p:cNvSpPr/>
          <p:nvPr/>
        </p:nvSpPr>
        <p:spPr bwMode="auto">
          <a:xfrm>
            <a:off x="5952392" y="1774481"/>
            <a:ext cx="940455" cy="352095"/>
          </a:xfrm>
          <a:prstGeom prst="rect">
            <a:avLst/>
          </a:prstGeom>
          <a:solidFill>
            <a:schemeClr val="accent1"/>
          </a:solidFill>
          <a:ln w="9525">
            <a:noFill/>
            <a:miter lim="800000"/>
            <a:headEnd/>
            <a:tailEnd/>
          </a:ln>
          <a:effectLst/>
        </p:spPr>
        <p:txBody>
          <a:bodyPr wrap="non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61" name="テキスト ボックス 103">
            <a:extLst>
              <a:ext uri="{FF2B5EF4-FFF2-40B4-BE49-F238E27FC236}">
                <a16:creationId xmlns:a16="http://schemas.microsoft.com/office/drawing/2014/main" id="{92212B17-4D92-BC3E-BE71-2F9ECD62A99C}"/>
              </a:ext>
            </a:extLst>
          </p:cNvPr>
          <p:cNvSpPr txBox="1"/>
          <p:nvPr/>
        </p:nvSpPr>
        <p:spPr>
          <a:xfrm>
            <a:off x="3915737" y="1464339"/>
            <a:ext cx="2476960" cy="276999"/>
          </a:xfrm>
          <a:prstGeom prst="rect">
            <a:avLst/>
          </a:prstGeom>
          <a:noFill/>
        </p:spPr>
        <p:txBody>
          <a:bodyPr wrap="none" rtlCol="0">
            <a:spAutoFit/>
          </a:bodyPr>
          <a:lstStyle/>
          <a:p>
            <a:pPr defTabSz="685800"/>
            <a:r>
              <a:rPr kumimoji="1" lang="ja-JP" altLang="en-US" sz="1200" dirty="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dirty="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H</a:t>
            </a:r>
            <a:r>
              <a:rPr kumimoji="1" lang="ja-JP" altLang="en-US" sz="1200" dirty="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（ホールディングス会社）</a:t>
            </a:r>
          </a:p>
        </p:txBody>
      </p:sp>
      <p:sp>
        <p:nvSpPr>
          <p:cNvPr id="62" name="四角形: 角を丸くする 104">
            <a:extLst>
              <a:ext uri="{FF2B5EF4-FFF2-40B4-BE49-F238E27FC236}">
                <a16:creationId xmlns:a16="http://schemas.microsoft.com/office/drawing/2014/main" id="{CA1A2B96-86C5-6CC2-7697-EDAE0B9CFBF0}"/>
              </a:ext>
            </a:extLst>
          </p:cNvPr>
          <p:cNvSpPr/>
          <p:nvPr/>
        </p:nvSpPr>
        <p:spPr bwMode="auto">
          <a:xfrm>
            <a:off x="1094784" y="1430842"/>
            <a:ext cx="6451447" cy="3662087"/>
          </a:xfrm>
          <a:prstGeom prst="roundRect">
            <a:avLst>
              <a:gd name="adj" fmla="val 4468"/>
            </a:avLst>
          </a:prstGeom>
          <a:noFill/>
          <a:ln w="9525">
            <a:solidFill>
              <a:srgbClr val="0064C8"/>
            </a:solidFill>
            <a:prstDash val="dash"/>
            <a:miter lim="800000"/>
            <a:headEnd/>
            <a:tailEnd/>
          </a:ln>
          <a:effectLst/>
        </p:spPr>
        <p:txBody>
          <a:bodyPr wrap="square" rtlCol="0" anchor="ctr"/>
          <a:lstStyle/>
          <a:p>
            <a:pPr defTabSz="685800">
              <a:defRPr/>
            </a:pPr>
            <a:endParaRPr lang="ja-JP" altLang="en-US" sz="900">
              <a:no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3" name="テキスト ボックス 105">
            <a:extLst>
              <a:ext uri="{FF2B5EF4-FFF2-40B4-BE49-F238E27FC236}">
                <a16:creationId xmlns:a16="http://schemas.microsoft.com/office/drawing/2014/main" id="{D50C11B4-822A-0CF0-4A23-3AD5EDB1FF69}"/>
              </a:ext>
            </a:extLst>
          </p:cNvPr>
          <p:cNvSpPr txBox="1"/>
          <p:nvPr/>
        </p:nvSpPr>
        <p:spPr>
          <a:xfrm>
            <a:off x="4510134" y="2158240"/>
            <a:ext cx="1569661" cy="230832"/>
          </a:xfrm>
          <a:prstGeom prst="rect">
            <a:avLst/>
          </a:prstGeom>
          <a:noFill/>
        </p:spPr>
        <p:txBody>
          <a:bodyPr wrap="none" rtlCol="0">
            <a:spAutoFit/>
          </a:bodyPr>
          <a:lstStyle/>
          <a:p>
            <a:pPr algn="ct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本社機能（経理・人事等）</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4" name="テキスト ボックス 106">
            <a:extLst>
              <a:ext uri="{FF2B5EF4-FFF2-40B4-BE49-F238E27FC236}">
                <a16:creationId xmlns:a16="http://schemas.microsoft.com/office/drawing/2014/main" id="{F6BA965D-0B13-FEA6-380A-BCD35A5C5B1F}"/>
              </a:ext>
            </a:extLst>
          </p:cNvPr>
          <p:cNvSpPr txBox="1"/>
          <p:nvPr/>
        </p:nvSpPr>
        <p:spPr>
          <a:xfrm>
            <a:off x="3515187" y="2502677"/>
            <a:ext cx="1194558" cy="415498"/>
          </a:xfrm>
          <a:prstGeom prst="rect">
            <a:avLst/>
          </a:prstGeom>
          <a:noFill/>
        </p:spPr>
        <p:txBody>
          <a:bodyPr wrap="none" rtlCol="0">
            <a:spAutoFit/>
          </a:bodyPr>
          <a:lstStyle/>
          <a:p>
            <a:pPr algn="ct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a:t>
            </a:r>
          </a:p>
          <a:p>
            <a:pPr algn="ctr" defTabSz="685800"/>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H</a:t>
            </a:r>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社の資本傘下）</a:t>
            </a:r>
          </a:p>
        </p:txBody>
      </p:sp>
      <p:sp>
        <p:nvSpPr>
          <p:cNvPr id="65" name="テキスト ボックス 107">
            <a:extLst>
              <a:ext uri="{FF2B5EF4-FFF2-40B4-BE49-F238E27FC236}">
                <a16:creationId xmlns:a16="http://schemas.microsoft.com/office/drawing/2014/main" id="{8EE46B00-813B-80EB-0273-0170E7E4B48F}"/>
              </a:ext>
            </a:extLst>
          </p:cNvPr>
          <p:cNvSpPr txBox="1"/>
          <p:nvPr/>
        </p:nvSpPr>
        <p:spPr>
          <a:xfrm>
            <a:off x="5922949" y="2507162"/>
            <a:ext cx="1194558" cy="415498"/>
          </a:xfrm>
          <a:prstGeom prst="rect">
            <a:avLst/>
          </a:prstGeom>
          <a:noFill/>
        </p:spPr>
        <p:txBody>
          <a:bodyPr wrap="none" rtlCol="0">
            <a:spAutoFit/>
          </a:bodyPr>
          <a:lstStyle/>
          <a:p>
            <a:pPr algn="ct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B</a:t>
            </a:r>
          </a:p>
          <a:p>
            <a:pPr algn="ctr" defTabSz="685800"/>
            <a:r>
              <a:rPr kumimoji="1" lang="ja-JP" altLang="en-US" sz="9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kumimoji="1" lang="en-US" altLang="ja-JP"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H</a:t>
            </a:r>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社の資本傘下）</a:t>
            </a:r>
          </a:p>
        </p:txBody>
      </p:sp>
      <p:cxnSp>
        <p:nvCxnSpPr>
          <p:cNvPr id="66" name="直線コネクタ 108">
            <a:extLst>
              <a:ext uri="{FF2B5EF4-FFF2-40B4-BE49-F238E27FC236}">
                <a16:creationId xmlns:a16="http://schemas.microsoft.com/office/drawing/2014/main" id="{74A9C1F6-FA5D-8B89-176B-12BAC4E764A8}"/>
              </a:ext>
            </a:extLst>
          </p:cNvPr>
          <p:cNvCxnSpPr>
            <a:cxnSpLocks/>
          </p:cNvCxnSpPr>
          <p:nvPr/>
        </p:nvCxnSpPr>
        <p:spPr>
          <a:xfrm>
            <a:off x="5700746" y="2320382"/>
            <a:ext cx="550482" cy="777569"/>
          </a:xfrm>
          <a:prstGeom prst="line">
            <a:avLst/>
          </a:prstGeom>
          <a:noFill/>
          <a:ln w="6350" cap="flat" cmpd="sng" algn="ctr">
            <a:solidFill>
              <a:srgbClr val="016F96"/>
            </a:solidFill>
            <a:prstDash val="dash"/>
            <a:miter lim="800000"/>
          </a:ln>
          <a:effectLst/>
        </p:spPr>
      </p:cxnSp>
      <p:sp>
        <p:nvSpPr>
          <p:cNvPr id="67" name="正方形/長方形 110">
            <a:extLst>
              <a:ext uri="{FF2B5EF4-FFF2-40B4-BE49-F238E27FC236}">
                <a16:creationId xmlns:a16="http://schemas.microsoft.com/office/drawing/2014/main" id="{DC8A4DD2-F62F-C3CB-446C-BEE66AA3EF2E}"/>
              </a:ext>
            </a:extLst>
          </p:cNvPr>
          <p:cNvSpPr/>
          <p:nvPr/>
        </p:nvSpPr>
        <p:spPr bwMode="auto">
          <a:xfrm>
            <a:off x="1313002" y="2872898"/>
            <a:ext cx="1401950" cy="2119760"/>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8" name="テキスト ボックス 111">
            <a:extLst>
              <a:ext uri="{FF2B5EF4-FFF2-40B4-BE49-F238E27FC236}">
                <a16:creationId xmlns:a16="http://schemas.microsoft.com/office/drawing/2014/main" id="{E091251A-5FC4-7D79-CE87-75F957F563E9}"/>
              </a:ext>
            </a:extLst>
          </p:cNvPr>
          <p:cNvSpPr txBox="1"/>
          <p:nvPr/>
        </p:nvSpPr>
        <p:spPr>
          <a:xfrm>
            <a:off x="1546542" y="3139040"/>
            <a:ext cx="934871" cy="369332"/>
          </a:xfrm>
          <a:prstGeom prst="rect">
            <a:avLst/>
          </a:prstGeom>
          <a:noFill/>
        </p:spPr>
        <p:txBody>
          <a:bodyPr wrap="none" rtlCol="0">
            <a:spAutoFit/>
          </a:bodyPr>
          <a:lstStyle/>
          <a:p>
            <a:pPr algn="ctr" defTabSz="685800">
              <a:defRPr/>
            </a:pPr>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補助事業とは</a:t>
            </a:r>
            <a:endParaRPr kumimoji="1" lang="en-US" altLang="ja-JP"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685800">
              <a:defRPr/>
            </a:pPr>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関係のない事業</a:t>
            </a:r>
            <a:endParaRPr kumimoji="1" lang="en-US" altLang="ja-JP"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9" name="テキスト ボックス 112">
            <a:extLst>
              <a:ext uri="{FF2B5EF4-FFF2-40B4-BE49-F238E27FC236}">
                <a16:creationId xmlns:a16="http://schemas.microsoft.com/office/drawing/2014/main" id="{6A713A21-8A35-A830-FC3C-28F8E2A5AE27}"/>
              </a:ext>
            </a:extLst>
          </p:cNvPr>
          <p:cNvSpPr txBox="1"/>
          <p:nvPr/>
        </p:nvSpPr>
        <p:spPr>
          <a:xfrm>
            <a:off x="7218570" y="1429366"/>
            <a:ext cx="2323072" cy="1169551"/>
          </a:xfrm>
          <a:prstGeom prst="rect">
            <a:avLst/>
          </a:prstGeom>
          <a:noFill/>
        </p:spPr>
        <p:txBody>
          <a:bodyPr wrap="square">
            <a:spAutoFit/>
          </a:bodyPr>
          <a:lstStyle>
            <a:defPPr>
              <a:defRPr lang="ja-JP"/>
            </a:defPPr>
            <a:lvl1pPr marL="628650" indent="-628650" algn="just">
              <a:defRPr sz="1600"/>
            </a:lvl1pPr>
          </a:lstStyle>
          <a:p>
            <a:pPr marL="0" indent="0" defTabSz="685800"/>
            <a:r>
              <a:rPr kumimoji="1" lang="ja-JP" altLang="en-US"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例：</a:t>
            </a:r>
            <a:endParaRPr kumimoji="1" lang="en-US" altLang="ja-JP"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a:p>
            <a:pPr marL="0" indent="0" defTabSz="685800"/>
            <a:r>
              <a:rPr kumimoji="1" lang="ja-JP" altLang="en-US"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企業グループ（４社）として経営多角化を進めているが、今回の成長投資に係る</a:t>
            </a:r>
            <a:br>
              <a:rPr kumimoji="1" lang="en-US" altLang="ja-JP"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事業を実施するのは、このうち本社機能を有するホールディングス会社と、生産機能を有する事業会社及びその関連会社の３社</a:t>
            </a:r>
            <a:br>
              <a:rPr kumimoji="1" lang="en-US" altLang="ja-JP"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C</a:t>
            </a:r>
            <a:r>
              <a:rPr kumimoji="1" lang="ja-JP" altLang="en-US"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社以外の</a:t>
            </a:r>
            <a:r>
              <a:rPr kumimoji="1" lang="en-US" altLang="ja-JP"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H</a:t>
            </a:r>
            <a:r>
              <a:rPr kumimoji="1" lang="ja-JP" altLang="en-US"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a:t>
            </a:r>
            <a:r>
              <a:rPr kumimoji="1" lang="en-US" altLang="ja-JP"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a:t>
            </a:r>
            <a:r>
              <a:rPr kumimoji="1" lang="en-US" altLang="ja-JP"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社）となる場合。</a:t>
            </a:r>
            <a:endParaRPr kumimoji="1" lang="ja-JP" altLang="ja-JP"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70" name="直線コネクタ 113">
            <a:extLst>
              <a:ext uri="{FF2B5EF4-FFF2-40B4-BE49-F238E27FC236}">
                <a16:creationId xmlns:a16="http://schemas.microsoft.com/office/drawing/2014/main" id="{C342D2EE-3CD7-C0E6-D300-FA5F5EA9B2E9}"/>
              </a:ext>
            </a:extLst>
          </p:cNvPr>
          <p:cNvCxnSpPr>
            <a:cxnSpLocks/>
          </p:cNvCxnSpPr>
          <p:nvPr/>
        </p:nvCxnSpPr>
        <p:spPr>
          <a:xfrm flipV="1">
            <a:off x="4278226" y="2298163"/>
            <a:ext cx="477359" cy="812606"/>
          </a:xfrm>
          <a:prstGeom prst="line">
            <a:avLst/>
          </a:prstGeom>
          <a:noFill/>
          <a:ln w="6350" cap="flat" cmpd="sng" algn="ctr">
            <a:solidFill>
              <a:srgbClr val="016F96"/>
            </a:solidFill>
            <a:prstDash val="dash"/>
            <a:miter lim="800000"/>
          </a:ln>
          <a:effectLst/>
        </p:spPr>
      </p:cxnSp>
      <p:sp>
        <p:nvSpPr>
          <p:cNvPr id="71" name="正方形/長方形 114">
            <a:extLst>
              <a:ext uri="{FF2B5EF4-FFF2-40B4-BE49-F238E27FC236}">
                <a16:creationId xmlns:a16="http://schemas.microsoft.com/office/drawing/2014/main" id="{16756F30-BC99-2D3F-8A73-89BD03A2E3FD}"/>
              </a:ext>
            </a:extLst>
          </p:cNvPr>
          <p:cNvSpPr/>
          <p:nvPr/>
        </p:nvSpPr>
        <p:spPr bwMode="auto">
          <a:xfrm>
            <a:off x="1480144" y="3597870"/>
            <a:ext cx="1067666"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50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72" name="正方形/長方形 115">
            <a:extLst>
              <a:ext uri="{FF2B5EF4-FFF2-40B4-BE49-F238E27FC236}">
                <a16:creationId xmlns:a16="http://schemas.microsoft.com/office/drawing/2014/main" id="{C084EA49-02A8-D0FE-3411-D1DB7CEBFAF7}"/>
              </a:ext>
            </a:extLst>
          </p:cNvPr>
          <p:cNvSpPr/>
          <p:nvPr/>
        </p:nvSpPr>
        <p:spPr bwMode="auto">
          <a:xfrm>
            <a:off x="1480144" y="4069024"/>
            <a:ext cx="1067666"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30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73" name="正方形/長方形 116">
            <a:extLst>
              <a:ext uri="{FF2B5EF4-FFF2-40B4-BE49-F238E27FC236}">
                <a16:creationId xmlns:a16="http://schemas.microsoft.com/office/drawing/2014/main" id="{4F99C39F-D272-1D0D-0C31-1C5CC2AC1304}"/>
              </a:ext>
            </a:extLst>
          </p:cNvPr>
          <p:cNvSpPr/>
          <p:nvPr/>
        </p:nvSpPr>
        <p:spPr bwMode="auto">
          <a:xfrm>
            <a:off x="1480144" y="4540179"/>
            <a:ext cx="1067666" cy="338888"/>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0.0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8" name="四角形: メモ 1">
            <a:extLst>
              <a:ext uri="{FF2B5EF4-FFF2-40B4-BE49-F238E27FC236}">
                <a16:creationId xmlns:a16="http://schemas.microsoft.com/office/drawing/2014/main" id="{EC9E6EDB-5A95-5DE8-8376-3900FD0C92F8}"/>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（コンソーシアム形式の場合、前頁か本頁か</a:t>
            </a:r>
            <a:b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いずれか必須）</a:t>
            </a:r>
            <a:endPar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正方形/長方形 8">
            <a:extLst>
              <a:ext uri="{FF2B5EF4-FFF2-40B4-BE49-F238E27FC236}">
                <a16:creationId xmlns:a16="http://schemas.microsoft.com/office/drawing/2014/main" id="{E1E4CB6C-BD04-85EE-09E6-EEC53B292B83}"/>
              </a:ext>
            </a:extLst>
          </p:cNvPr>
          <p:cNvSpPr/>
          <p:nvPr/>
        </p:nvSpPr>
        <p:spPr>
          <a:xfrm>
            <a:off x="0" y="1"/>
            <a:ext cx="9912257" cy="6870514"/>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0" name="Callout: Line with Border and Accent Bar 7">
            <a:extLst>
              <a:ext uri="{FF2B5EF4-FFF2-40B4-BE49-F238E27FC236}">
                <a16:creationId xmlns:a16="http://schemas.microsoft.com/office/drawing/2014/main" id="{910C7317-58C0-9392-8E51-B006398DFC84}"/>
              </a:ext>
            </a:extLst>
          </p:cNvPr>
          <p:cNvSpPr/>
          <p:nvPr/>
        </p:nvSpPr>
        <p:spPr>
          <a:xfrm>
            <a:off x="2913390" y="502711"/>
            <a:ext cx="6151629" cy="612651"/>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171450" indent="-171450">
              <a:buFont typeface="Arial" panose="020B0604020202020204" pitchFamily="34" charset="0"/>
              <a:buChar char="•"/>
            </a:pPr>
            <a:r>
              <a:rPr lang="ja-JP" altLang="en-US" sz="1200" b="1" dirty="0">
                <a:solidFill>
                  <a:schemeClr val="accent4">
                    <a:lumMod val="75000"/>
                  </a:schemeClr>
                </a:solidFill>
              </a:rPr>
              <a:t>企業グループの全部又は一部で共同申請を行う場合には、スキームの全体像を記載してください</a:t>
            </a:r>
          </a:p>
          <a:p>
            <a:r>
              <a:rPr lang="ja-JP" altLang="en-US" sz="1200" b="1" dirty="0">
                <a:solidFill>
                  <a:schemeClr val="accent4">
                    <a:lumMod val="75000"/>
                  </a:schemeClr>
                </a:solidFill>
              </a:rPr>
              <a:t>（企業グループの一部で共同申請を行う場合には、事業遂行上、一部で行うことが合理的である理由について記載してください）</a:t>
            </a:r>
          </a:p>
        </p:txBody>
      </p:sp>
    </p:spTree>
    <p:extLst>
      <p:ext uri="{BB962C8B-B14F-4D97-AF65-F5344CB8AC3E}">
        <p14:creationId xmlns:p14="http://schemas.microsoft.com/office/powerpoint/2010/main" val="2770896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080FA-041D-647C-BC36-184FAE34996D}"/>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43823B0-2A59-EFC4-6918-322BC643B315}"/>
              </a:ext>
            </a:extLst>
          </p:cNvPr>
          <p:cNvGraphicFramePr>
            <a:graphicFrameLocks/>
          </p:cNvGraphicFramePr>
          <p:nvPr>
            <p:custDataLst>
              <p:tags r:id="rId1"/>
            </p:custDataLst>
            <p:extLst>
              <p:ext uri="{D42A27DB-BD31-4B8C-83A1-F6EECF244321}">
                <p14:modId xmlns:p14="http://schemas.microsoft.com/office/powerpoint/2010/main" val="12663796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C43823B0-2A59-EFC4-6918-322BC643B3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F83C95FB-FC7D-8B64-C4FD-8940C6834F36}"/>
              </a:ext>
            </a:extLst>
          </p:cNvPr>
          <p:cNvSpPr>
            <a:spLocks noGrp="1"/>
          </p:cNvSpPr>
          <p:nvPr>
            <p:ph type="title"/>
          </p:nvPr>
        </p:nvSpPr>
        <p:spPr/>
        <p:txBody>
          <a:bodyPr vert="horz"/>
          <a:lstStyle/>
          <a:p>
            <a:endParaRPr lang="ja-JP" altLang="en-US"/>
          </a:p>
        </p:txBody>
      </p:sp>
      <p:sp>
        <p:nvSpPr>
          <p:cNvPr id="47" name="Text Placeholder 46">
            <a:extLst>
              <a:ext uri="{FF2B5EF4-FFF2-40B4-BE49-F238E27FC236}">
                <a16:creationId xmlns:a16="http://schemas.microsoft.com/office/drawing/2014/main" id="{D8CFE6FA-D0A0-DB15-E97F-3C8AEF3AC4AB}"/>
              </a:ext>
            </a:extLst>
          </p:cNvPr>
          <p:cNvSpPr>
            <a:spLocks noGrp="1"/>
          </p:cNvSpPr>
          <p:nvPr>
            <p:ph type="body" sz="quarter" idx="12"/>
          </p:nvPr>
        </p:nvSpPr>
        <p:spPr/>
        <p:txBody>
          <a:bodyPr/>
          <a:lstStyle/>
          <a:p>
            <a:r>
              <a:rPr lang="ja-JP" altLang="en-US"/>
              <a:t>③地域への波及効果（イ）地域への波及効果</a:t>
            </a:r>
          </a:p>
        </p:txBody>
      </p:sp>
      <p:grpSp>
        <p:nvGrpSpPr>
          <p:cNvPr id="2" name="RectangleWithLineGroup">
            <a:extLst>
              <a:ext uri="{FF2B5EF4-FFF2-40B4-BE49-F238E27FC236}">
                <a16:creationId xmlns:a16="http://schemas.microsoft.com/office/drawing/2014/main" id="{E20D410E-BD96-F742-8599-49A60EC32462}"/>
              </a:ext>
            </a:extLst>
          </p:cNvPr>
          <p:cNvGrpSpPr/>
          <p:nvPr/>
        </p:nvGrpSpPr>
        <p:grpSpPr>
          <a:xfrm>
            <a:off x="381000" y="914400"/>
            <a:ext cx="9144000" cy="380480"/>
            <a:chOff x="2073603" y="1702803"/>
            <a:chExt cx="2160003" cy="360000"/>
          </a:xfrm>
          <a:noFill/>
        </p:grpSpPr>
        <p:sp>
          <p:nvSpPr>
            <p:cNvPr id="3" name="Rectangle 2">
              <a:extLst>
                <a:ext uri="{FF2B5EF4-FFF2-40B4-BE49-F238E27FC236}">
                  <a16:creationId xmlns:a16="http://schemas.microsoft.com/office/drawing/2014/main" id="{09B67D30-3FD3-69F7-E629-38905EDFC14A}"/>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事業化報告３年目におけるバリューチェーン・ビジネスモデル</a:t>
              </a:r>
            </a:p>
          </p:txBody>
        </p:sp>
        <p:cxnSp>
          <p:nvCxnSpPr>
            <p:cNvPr id="6" name="Straight Connector 5">
              <a:extLst>
                <a:ext uri="{FF2B5EF4-FFF2-40B4-BE49-F238E27FC236}">
                  <a16:creationId xmlns:a16="http://schemas.microsoft.com/office/drawing/2014/main" id="{A3AAAC5F-D361-843F-3DA1-6977A78C86B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6">
            <a:extLst>
              <a:ext uri="{FF2B5EF4-FFF2-40B4-BE49-F238E27FC236}">
                <a16:creationId xmlns:a16="http://schemas.microsoft.com/office/drawing/2014/main" id="{223AEE2F-0F2E-10AB-05ED-DD007AA82287}"/>
              </a:ext>
            </a:extLst>
          </p:cNvPr>
          <p:cNvSpPr/>
          <p:nvPr/>
        </p:nvSpPr>
        <p:spPr>
          <a:xfrm>
            <a:off x="381000" y="4495803"/>
            <a:ext cx="9144000" cy="1957380"/>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sz="1200" b="1" dirty="0">
                <a:solidFill>
                  <a:schemeClr val="accent1"/>
                </a:solidFill>
                <a:latin typeface="BIZ UDゴシック"/>
                <a:ea typeface="Yu Gothic UI" panose="020B0500000000000000" pitchFamily="50" charset="-128"/>
                <a:sym typeface="Yu Gothic UI" panose="020B0500000000000000" pitchFamily="50" charset="-128"/>
              </a:rPr>
              <a:t>設備投資が取引先等</a:t>
            </a:r>
            <a:r>
              <a:rPr lang="ja-JP" sz="1200" b="1" dirty="0">
                <a:solidFill>
                  <a:schemeClr val="accent1"/>
                </a:solidFill>
                <a:latin typeface="BIZ UDゴシック"/>
                <a:ea typeface="Yu Gothic UI" panose="020B0500000000000000" pitchFamily="50" charset="-128"/>
                <a:sym typeface="Yu Gothic UI" panose="020B0500000000000000" pitchFamily="50" charset="-128"/>
              </a:rPr>
              <a:t>に与える</a:t>
            </a:r>
            <a:r>
              <a:rPr kumimoji="1" lang="ja-JP" sz="1200" b="1" dirty="0">
                <a:solidFill>
                  <a:schemeClr val="accent1"/>
                </a:solidFill>
                <a:latin typeface="BIZ UDゴシック"/>
                <a:ea typeface="Yu Gothic UI" panose="020B0500000000000000" pitchFamily="50" charset="-128"/>
                <a:sym typeface="Yu Gothic UI" panose="020B0500000000000000" pitchFamily="50" charset="-128"/>
              </a:rPr>
              <a:t>波及効果</a:t>
            </a:r>
            <a:r>
              <a:rPr kumimoji="1" lang="ja-JP" altLang="en-US" sz="1200" b="1" dirty="0">
                <a:solidFill>
                  <a:schemeClr val="accent1"/>
                </a:solidFill>
                <a:latin typeface="Yu Gothic UI"/>
                <a:ea typeface="Yu Gothic UI"/>
                <a:sym typeface="Yu Gothic UI" panose="020B0500000000000000" pitchFamily="50" charset="-128"/>
              </a:rPr>
              <a:t>などを記載してください。</a:t>
            </a:r>
            <a:endParaRPr lang="en-US" altLang="ja-JP" sz="1200" b="1" dirty="0">
              <a:solidFill>
                <a:schemeClr val="accent1"/>
              </a:solidFill>
              <a:latin typeface="Yu Gothic UI"/>
              <a:ea typeface="Yu Gothic UI"/>
            </a:endParaRPr>
          </a:p>
        </p:txBody>
      </p:sp>
      <p:sp>
        <p:nvSpPr>
          <p:cNvPr id="10" name="正方形/長方形 11">
            <a:extLst>
              <a:ext uri="{FF2B5EF4-FFF2-40B4-BE49-F238E27FC236}">
                <a16:creationId xmlns:a16="http://schemas.microsoft.com/office/drawing/2014/main" id="{724E9336-6B68-2CF3-0E85-9552B371EF62}"/>
              </a:ext>
            </a:extLst>
          </p:cNvPr>
          <p:cNvSpPr/>
          <p:nvPr/>
        </p:nvSpPr>
        <p:spPr>
          <a:xfrm>
            <a:off x="527759" y="2505436"/>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正方形/長方形 12">
            <a:extLst>
              <a:ext uri="{FF2B5EF4-FFF2-40B4-BE49-F238E27FC236}">
                <a16:creationId xmlns:a16="http://schemas.microsoft.com/office/drawing/2014/main" id="{759C03FD-3B6A-E290-91DF-44B9084656E7}"/>
              </a:ext>
            </a:extLst>
          </p:cNvPr>
          <p:cNvSpPr/>
          <p:nvPr/>
        </p:nvSpPr>
        <p:spPr>
          <a:xfrm>
            <a:off x="527759" y="3088763"/>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15">
            <a:extLst>
              <a:ext uri="{FF2B5EF4-FFF2-40B4-BE49-F238E27FC236}">
                <a16:creationId xmlns:a16="http://schemas.microsoft.com/office/drawing/2014/main" id="{84E61CEF-D361-EDED-00A5-8550C345AA14}"/>
              </a:ext>
            </a:extLst>
          </p:cNvPr>
          <p:cNvSpPr/>
          <p:nvPr/>
        </p:nvSpPr>
        <p:spPr>
          <a:xfrm>
            <a:off x="2462797" y="2505436"/>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正方形/長方形 16">
            <a:extLst>
              <a:ext uri="{FF2B5EF4-FFF2-40B4-BE49-F238E27FC236}">
                <a16:creationId xmlns:a16="http://schemas.microsoft.com/office/drawing/2014/main" id="{CEC46DD3-131A-3373-5CB6-D3018618A2A5}"/>
              </a:ext>
            </a:extLst>
          </p:cNvPr>
          <p:cNvSpPr/>
          <p:nvPr/>
        </p:nvSpPr>
        <p:spPr>
          <a:xfrm>
            <a:off x="2462797" y="3088763"/>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B</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正方形/長方形 17">
            <a:extLst>
              <a:ext uri="{FF2B5EF4-FFF2-40B4-BE49-F238E27FC236}">
                <a16:creationId xmlns:a16="http://schemas.microsoft.com/office/drawing/2014/main" id="{D283132B-3DAD-E674-86F9-8C8311FF0F4E}"/>
              </a:ext>
            </a:extLst>
          </p:cNvPr>
          <p:cNvSpPr/>
          <p:nvPr/>
        </p:nvSpPr>
        <p:spPr>
          <a:xfrm>
            <a:off x="2462798" y="1956808"/>
            <a:ext cx="1122079" cy="26940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３次メーカー</a:t>
            </a:r>
            <a:endParaRPr lang="ja-JP" altLang="ja-JP" sz="1200" b="1"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正方形/長方形 19">
            <a:extLst>
              <a:ext uri="{FF2B5EF4-FFF2-40B4-BE49-F238E27FC236}">
                <a16:creationId xmlns:a16="http://schemas.microsoft.com/office/drawing/2014/main" id="{053E4D41-EBD3-9EA0-4C22-AA22A7AE5826}"/>
              </a:ext>
            </a:extLst>
          </p:cNvPr>
          <p:cNvSpPr/>
          <p:nvPr/>
        </p:nvSpPr>
        <p:spPr>
          <a:xfrm>
            <a:off x="4397836" y="2505436"/>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正方形/長方形 20">
            <a:extLst>
              <a:ext uri="{FF2B5EF4-FFF2-40B4-BE49-F238E27FC236}">
                <a16:creationId xmlns:a16="http://schemas.microsoft.com/office/drawing/2014/main" id="{EB3A05D5-9F15-7E75-F2FD-960447F4A755}"/>
              </a:ext>
            </a:extLst>
          </p:cNvPr>
          <p:cNvSpPr/>
          <p:nvPr/>
        </p:nvSpPr>
        <p:spPr>
          <a:xfrm>
            <a:off x="4397836" y="3088763"/>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C</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0" name="正方形/長方形 21">
            <a:extLst>
              <a:ext uri="{FF2B5EF4-FFF2-40B4-BE49-F238E27FC236}">
                <a16:creationId xmlns:a16="http://schemas.microsoft.com/office/drawing/2014/main" id="{9AB4F000-40EE-10B5-87CF-DC7FBDB77492}"/>
              </a:ext>
            </a:extLst>
          </p:cNvPr>
          <p:cNvSpPr/>
          <p:nvPr/>
        </p:nvSpPr>
        <p:spPr>
          <a:xfrm>
            <a:off x="4397836" y="1956808"/>
            <a:ext cx="1122079" cy="26940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２次メーカー</a:t>
            </a:r>
            <a:endParaRPr lang="ja-JP" altLang="ja-JP" sz="1200" b="1"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2" name="正方形/長方形 23">
            <a:extLst>
              <a:ext uri="{FF2B5EF4-FFF2-40B4-BE49-F238E27FC236}">
                <a16:creationId xmlns:a16="http://schemas.microsoft.com/office/drawing/2014/main" id="{3A84A6EC-7697-30E4-1994-DF1AB2164C40}"/>
              </a:ext>
            </a:extLst>
          </p:cNvPr>
          <p:cNvSpPr/>
          <p:nvPr/>
        </p:nvSpPr>
        <p:spPr>
          <a:xfrm>
            <a:off x="6332874" y="2505435"/>
            <a:ext cx="1122079" cy="1033371"/>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b="0" i="0" u="none" strike="noStrike" kern="100">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3" name="正方形/長方形 24">
            <a:extLst>
              <a:ext uri="{FF2B5EF4-FFF2-40B4-BE49-F238E27FC236}">
                <a16:creationId xmlns:a16="http://schemas.microsoft.com/office/drawing/2014/main" id="{1890F5FB-ED28-BEFE-DE67-977F26BF0D78}"/>
              </a:ext>
            </a:extLst>
          </p:cNvPr>
          <p:cNvSpPr/>
          <p:nvPr/>
        </p:nvSpPr>
        <p:spPr>
          <a:xfrm>
            <a:off x="6332874" y="1956808"/>
            <a:ext cx="1122079" cy="26940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１次メーカー</a:t>
            </a:r>
            <a:endParaRPr lang="ja-JP" altLang="ja-JP" sz="1200" b="1"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5" name="正方形/長方形 26">
            <a:extLst>
              <a:ext uri="{FF2B5EF4-FFF2-40B4-BE49-F238E27FC236}">
                <a16:creationId xmlns:a16="http://schemas.microsoft.com/office/drawing/2014/main" id="{3DA44F28-75A6-B520-32B4-81296853ED53}"/>
              </a:ext>
            </a:extLst>
          </p:cNvPr>
          <p:cNvSpPr/>
          <p:nvPr/>
        </p:nvSpPr>
        <p:spPr>
          <a:xfrm>
            <a:off x="8267915" y="2505436"/>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D</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6" name="正方形/長方形 27">
            <a:extLst>
              <a:ext uri="{FF2B5EF4-FFF2-40B4-BE49-F238E27FC236}">
                <a16:creationId xmlns:a16="http://schemas.microsoft.com/office/drawing/2014/main" id="{EBCDCE62-1A8B-150C-9F96-12A52B9674DE}"/>
              </a:ext>
            </a:extLst>
          </p:cNvPr>
          <p:cNvSpPr/>
          <p:nvPr/>
        </p:nvSpPr>
        <p:spPr>
          <a:xfrm>
            <a:off x="8267915" y="3088763"/>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E</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29" name="直線矢印コネクタ 30">
            <a:extLst>
              <a:ext uri="{FF2B5EF4-FFF2-40B4-BE49-F238E27FC236}">
                <a16:creationId xmlns:a16="http://schemas.microsoft.com/office/drawing/2014/main" id="{DA46F646-8F12-D5E8-7F9F-A0FFF138B07C}"/>
              </a:ext>
            </a:extLst>
          </p:cNvPr>
          <p:cNvCxnSpPr>
            <a:cxnSpLocks/>
            <a:stCxn id="10" idx="3"/>
            <a:endCxn id="14" idx="1"/>
          </p:cNvCxnSpPr>
          <p:nvPr/>
        </p:nvCxnSpPr>
        <p:spPr>
          <a:xfrm>
            <a:off x="1649838" y="2730458"/>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31">
            <a:extLst>
              <a:ext uri="{FF2B5EF4-FFF2-40B4-BE49-F238E27FC236}">
                <a16:creationId xmlns:a16="http://schemas.microsoft.com/office/drawing/2014/main" id="{4FF06043-3488-1AB4-BFAB-48C74D5E1FF2}"/>
              </a:ext>
            </a:extLst>
          </p:cNvPr>
          <p:cNvCxnSpPr>
            <a:cxnSpLocks/>
            <a:stCxn id="11" idx="3"/>
            <a:endCxn id="15" idx="1"/>
          </p:cNvCxnSpPr>
          <p:nvPr/>
        </p:nvCxnSpPr>
        <p:spPr>
          <a:xfrm>
            <a:off x="1649838" y="3313785"/>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2">
            <a:extLst>
              <a:ext uri="{FF2B5EF4-FFF2-40B4-BE49-F238E27FC236}">
                <a16:creationId xmlns:a16="http://schemas.microsoft.com/office/drawing/2014/main" id="{692F13B5-A5BF-B0D6-7772-FA52EF41494E}"/>
              </a:ext>
            </a:extLst>
          </p:cNvPr>
          <p:cNvCxnSpPr>
            <a:cxnSpLocks/>
            <a:endCxn id="25" idx="1"/>
          </p:cNvCxnSpPr>
          <p:nvPr/>
        </p:nvCxnSpPr>
        <p:spPr>
          <a:xfrm>
            <a:off x="7454953" y="2730458"/>
            <a:ext cx="81296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3">
            <a:extLst>
              <a:ext uri="{FF2B5EF4-FFF2-40B4-BE49-F238E27FC236}">
                <a16:creationId xmlns:a16="http://schemas.microsoft.com/office/drawing/2014/main" id="{4A986424-E8ED-7E3E-81D3-F76BA4B772D2}"/>
              </a:ext>
            </a:extLst>
          </p:cNvPr>
          <p:cNvCxnSpPr>
            <a:cxnSpLocks/>
            <a:endCxn id="26" idx="1"/>
          </p:cNvCxnSpPr>
          <p:nvPr/>
        </p:nvCxnSpPr>
        <p:spPr>
          <a:xfrm>
            <a:off x="7454953" y="3313785"/>
            <a:ext cx="81296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4">
            <a:extLst>
              <a:ext uri="{FF2B5EF4-FFF2-40B4-BE49-F238E27FC236}">
                <a16:creationId xmlns:a16="http://schemas.microsoft.com/office/drawing/2014/main" id="{0D9B8046-418A-FE35-BC35-72B1989A2413}"/>
              </a:ext>
            </a:extLst>
          </p:cNvPr>
          <p:cNvCxnSpPr>
            <a:cxnSpLocks/>
            <a:stCxn id="14" idx="3"/>
          </p:cNvCxnSpPr>
          <p:nvPr/>
        </p:nvCxnSpPr>
        <p:spPr>
          <a:xfrm>
            <a:off x="3584876" y="2730458"/>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5">
            <a:extLst>
              <a:ext uri="{FF2B5EF4-FFF2-40B4-BE49-F238E27FC236}">
                <a16:creationId xmlns:a16="http://schemas.microsoft.com/office/drawing/2014/main" id="{073A2C21-DD85-A8C7-DFB7-5D692F3DB7FA}"/>
              </a:ext>
            </a:extLst>
          </p:cNvPr>
          <p:cNvCxnSpPr>
            <a:cxnSpLocks/>
            <a:stCxn id="15" idx="3"/>
            <a:endCxn id="19" idx="1"/>
          </p:cNvCxnSpPr>
          <p:nvPr/>
        </p:nvCxnSpPr>
        <p:spPr>
          <a:xfrm>
            <a:off x="3584876" y="3313785"/>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5" name="直線矢印コネクタ 36">
            <a:extLst>
              <a:ext uri="{FF2B5EF4-FFF2-40B4-BE49-F238E27FC236}">
                <a16:creationId xmlns:a16="http://schemas.microsoft.com/office/drawing/2014/main" id="{3664644D-0F1F-0D77-6B36-30A2342974CF}"/>
              </a:ext>
            </a:extLst>
          </p:cNvPr>
          <p:cNvCxnSpPr>
            <a:cxnSpLocks/>
            <a:stCxn id="18" idx="3"/>
          </p:cNvCxnSpPr>
          <p:nvPr/>
        </p:nvCxnSpPr>
        <p:spPr>
          <a:xfrm>
            <a:off x="5519915" y="2730458"/>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7">
            <a:extLst>
              <a:ext uri="{FF2B5EF4-FFF2-40B4-BE49-F238E27FC236}">
                <a16:creationId xmlns:a16="http://schemas.microsoft.com/office/drawing/2014/main" id="{2A490C56-CDC7-ACAC-40C9-F0C155F8D8E0}"/>
              </a:ext>
            </a:extLst>
          </p:cNvPr>
          <p:cNvCxnSpPr>
            <a:cxnSpLocks/>
            <a:stCxn id="19" idx="3"/>
          </p:cNvCxnSpPr>
          <p:nvPr/>
        </p:nvCxnSpPr>
        <p:spPr>
          <a:xfrm>
            <a:off x="5519915" y="3313785"/>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8" name="四角形: 角を丸くする 39">
            <a:extLst>
              <a:ext uri="{FF2B5EF4-FFF2-40B4-BE49-F238E27FC236}">
                <a16:creationId xmlns:a16="http://schemas.microsoft.com/office/drawing/2014/main" id="{8C37982A-2D63-E964-9505-BCE9E0FDD25C}"/>
              </a:ext>
            </a:extLst>
          </p:cNvPr>
          <p:cNvSpPr/>
          <p:nvPr/>
        </p:nvSpPr>
        <p:spPr>
          <a:xfrm>
            <a:off x="4522079" y="2436471"/>
            <a:ext cx="852861" cy="185214"/>
          </a:xfrm>
          <a:prstGeom prst="roundRect">
            <a:avLst>
              <a:gd name="adj" fmla="val 40234"/>
            </a:avLst>
          </a:prstGeom>
          <a:solidFill>
            <a:schemeClr val="accent1"/>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参加企業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四角形: 角を丸くする 40">
            <a:extLst>
              <a:ext uri="{FF2B5EF4-FFF2-40B4-BE49-F238E27FC236}">
                <a16:creationId xmlns:a16="http://schemas.microsoft.com/office/drawing/2014/main" id="{4DD784B9-86DC-611C-1E23-FB9E0A9080AC}"/>
              </a:ext>
            </a:extLst>
          </p:cNvPr>
          <p:cNvSpPr/>
          <p:nvPr/>
        </p:nvSpPr>
        <p:spPr>
          <a:xfrm>
            <a:off x="6467482" y="2436471"/>
            <a:ext cx="852861" cy="185214"/>
          </a:xfrm>
          <a:prstGeom prst="roundRect">
            <a:avLst>
              <a:gd name="adj" fmla="val 40234"/>
            </a:avLst>
          </a:prstGeom>
          <a:solidFill>
            <a:srgbClr val="002060"/>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幹事企業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四角形: 角を丸くする 41">
            <a:extLst>
              <a:ext uri="{FF2B5EF4-FFF2-40B4-BE49-F238E27FC236}">
                <a16:creationId xmlns:a16="http://schemas.microsoft.com/office/drawing/2014/main" id="{9D07D0D1-68FF-7964-4EB6-0F47291A27E3}"/>
              </a:ext>
            </a:extLst>
          </p:cNvPr>
          <p:cNvSpPr/>
          <p:nvPr/>
        </p:nvSpPr>
        <p:spPr>
          <a:xfrm>
            <a:off x="2601040" y="2436471"/>
            <a:ext cx="852861" cy="185214"/>
          </a:xfrm>
          <a:prstGeom prst="roundRect">
            <a:avLst>
              <a:gd name="adj" fmla="val 40234"/>
            </a:avLst>
          </a:prstGeom>
          <a:solidFill>
            <a:schemeClr val="accent1"/>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参加企業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四角形: 角を丸くする 42">
            <a:extLst>
              <a:ext uri="{FF2B5EF4-FFF2-40B4-BE49-F238E27FC236}">
                <a16:creationId xmlns:a16="http://schemas.microsoft.com/office/drawing/2014/main" id="{D2800167-07A2-0F26-4F6F-78B0448BC97E}"/>
              </a:ext>
            </a:extLst>
          </p:cNvPr>
          <p:cNvSpPr/>
          <p:nvPr/>
        </p:nvSpPr>
        <p:spPr>
          <a:xfrm>
            <a:off x="662368" y="2436471"/>
            <a:ext cx="852861" cy="185214"/>
          </a:xfrm>
          <a:prstGeom prst="roundRect">
            <a:avLst>
              <a:gd name="adj" fmla="val 40234"/>
            </a:avLst>
          </a:prstGeom>
          <a:solidFill>
            <a:schemeClr val="accent1"/>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参加企業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Pentagon 132">
            <a:extLst>
              <a:ext uri="{FF2B5EF4-FFF2-40B4-BE49-F238E27FC236}">
                <a16:creationId xmlns:a16="http://schemas.microsoft.com/office/drawing/2014/main" id="{D08B9D5D-1756-F0E0-5BAD-5E2D887AFC53}"/>
              </a:ext>
            </a:extLst>
          </p:cNvPr>
          <p:cNvSpPr/>
          <p:nvPr/>
        </p:nvSpPr>
        <p:spPr>
          <a:xfrm>
            <a:off x="527759" y="1602018"/>
            <a:ext cx="1122079" cy="624193"/>
          </a:xfrm>
          <a:prstGeom prst="homePlate">
            <a:avLst>
              <a:gd name="adj" fmla="val 21582"/>
            </a:avLst>
          </a:prstGeom>
          <a:solidFill>
            <a:srgbClr val="FFFFFF"/>
          </a:solidFill>
          <a:ln w="12700">
            <a:solidFill>
              <a:srgbClr val="000F78"/>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材料メーカー</a:t>
            </a:r>
          </a:p>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工具メーカー</a:t>
            </a:r>
          </a:p>
        </p:txBody>
      </p:sp>
      <p:sp>
        <p:nvSpPr>
          <p:cNvPr id="43" name="Pentagon 132">
            <a:extLst>
              <a:ext uri="{FF2B5EF4-FFF2-40B4-BE49-F238E27FC236}">
                <a16:creationId xmlns:a16="http://schemas.microsoft.com/office/drawing/2014/main" id="{563CA86E-19AA-5C6C-0160-6C03AF6940BA}"/>
              </a:ext>
            </a:extLst>
          </p:cNvPr>
          <p:cNvSpPr/>
          <p:nvPr/>
        </p:nvSpPr>
        <p:spPr>
          <a:xfrm>
            <a:off x="8267912" y="1602018"/>
            <a:ext cx="1122079" cy="624193"/>
          </a:xfrm>
          <a:prstGeom prst="homePlate">
            <a:avLst>
              <a:gd name="adj" fmla="val 21582"/>
            </a:avLst>
          </a:prstGeom>
          <a:solidFill>
            <a:srgbClr val="FFFFFF"/>
          </a:solidFill>
          <a:ln w="12700">
            <a:solidFill>
              <a:srgbClr val="000F78"/>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完成車</a:t>
            </a:r>
          </a:p>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メーカー</a:t>
            </a:r>
          </a:p>
        </p:txBody>
      </p:sp>
      <p:sp>
        <p:nvSpPr>
          <p:cNvPr id="44" name="Pentagon 132">
            <a:extLst>
              <a:ext uri="{FF2B5EF4-FFF2-40B4-BE49-F238E27FC236}">
                <a16:creationId xmlns:a16="http://schemas.microsoft.com/office/drawing/2014/main" id="{9F689BC4-99CE-C1F0-E6A9-A2C16F412B2E}"/>
              </a:ext>
            </a:extLst>
          </p:cNvPr>
          <p:cNvSpPr/>
          <p:nvPr/>
        </p:nvSpPr>
        <p:spPr>
          <a:xfrm>
            <a:off x="2462798" y="1600200"/>
            <a:ext cx="4992155" cy="269403"/>
          </a:xfrm>
          <a:prstGeom prst="homePlate">
            <a:avLst>
              <a:gd name="adj" fmla="val 21582"/>
            </a:avLst>
          </a:prstGeom>
          <a:solidFill>
            <a:srgbClr val="FFFFFF"/>
          </a:solidFill>
          <a:ln w="12700">
            <a:solidFill>
              <a:srgbClr val="000F78"/>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自動車部品メーカー</a:t>
            </a:r>
          </a:p>
        </p:txBody>
      </p:sp>
      <p:sp>
        <p:nvSpPr>
          <p:cNvPr id="9" name="四角形: メモ 1">
            <a:extLst>
              <a:ext uri="{FF2B5EF4-FFF2-40B4-BE49-F238E27FC236}">
                <a16:creationId xmlns:a16="http://schemas.microsoft.com/office/drawing/2014/main" id="{86F21250-80C4-62F9-40F6-1A6454AA820A}"/>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2" name="正方形/長方形 11">
            <a:extLst>
              <a:ext uri="{FF2B5EF4-FFF2-40B4-BE49-F238E27FC236}">
                <a16:creationId xmlns:a16="http://schemas.microsoft.com/office/drawing/2014/main" id="{19745111-94FC-D4C0-1D36-04425ECE4FFD}"/>
              </a:ext>
            </a:extLst>
          </p:cNvPr>
          <p:cNvSpPr/>
          <p:nvPr/>
        </p:nvSpPr>
        <p:spPr>
          <a:xfrm>
            <a:off x="-4491" y="0"/>
            <a:ext cx="9906000" cy="6878034"/>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881181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605AA-15AF-E188-3FED-BC10F6D72B04}"/>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84F60EC4-6948-E99E-0541-8D7E8048DFC5}"/>
              </a:ext>
            </a:extLst>
          </p:cNvPr>
          <p:cNvGraphicFramePr>
            <a:graphicFrameLocks/>
          </p:cNvGraphicFramePr>
          <p:nvPr>
            <p:custDataLst>
              <p:tags r:id="rId1"/>
            </p:custDataLst>
            <p:extLst>
              <p:ext uri="{D42A27DB-BD31-4B8C-83A1-F6EECF244321}">
                <p14:modId xmlns:p14="http://schemas.microsoft.com/office/powerpoint/2010/main" val="28537744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84F60EC4-6948-E99E-0541-8D7E8048DFC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8130D6A0-B988-6165-C714-6ED396BC64AE}"/>
              </a:ext>
            </a:extLst>
          </p:cNvPr>
          <p:cNvSpPr>
            <a:spLocks noGrp="1"/>
          </p:cNvSpPr>
          <p:nvPr>
            <p:ph type="title"/>
          </p:nvPr>
        </p:nvSpPr>
        <p:spPr/>
        <p:txBody>
          <a:bodyPr vert="horz"/>
          <a:lstStyle/>
          <a:p>
            <a:endParaRPr lang="ja-JP" altLang="en-US"/>
          </a:p>
        </p:txBody>
      </p:sp>
      <p:sp>
        <p:nvSpPr>
          <p:cNvPr id="10" name="Text Placeholder 9">
            <a:extLst>
              <a:ext uri="{FF2B5EF4-FFF2-40B4-BE49-F238E27FC236}">
                <a16:creationId xmlns:a16="http://schemas.microsoft.com/office/drawing/2014/main" id="{4114FC14-6872-DFE9-DF13-A3EF59804E9D}"/>
              </a:ext>
            </a:extLst>
          </p:cNvPr>
          <p:cNvSpPr>
            <a:spLocks noGrp="1"/>
          </p:cNvSpPr>
          <p:nvPr>
            <p:ph type="body" sz="quarter" idx="12"/>
          </p:nvPr>
        </p:nvSpPr>
        <p:spPr/>
        <p:txBody>
          <a:bodyPr/>
          <a:lstStyle/>
          <a:p>
            <a:r>
              <a:rPr lang="ja-JP" altLang="en-US"/>
              <a:t>③地域への波及効果（イ）地域への波及効果</a:t>
            </a:r>
          </a:p>
        </p:txBody>
      </p:sp>
      <p:grpSp>
        <p:nvGrpSpPr>
          <p:cNvPr id="2" name="RectangleWithLineGroup">
            <a:extLst>
              <a:ext uri="{FF2B5EF4-FFF2-40B4-BE49-F238E27FC236}">
                <a16:creationId xmlns:a16="http://schemas.microsoft.com/office/drawing/2014/main" id="{10616927-E643-4631-EEA6-FB346FB33F9E}"/>
              </a:ext>
            </a:extLst>
          </p:cNvPr>
          <p:cNvGrpSpPr/>
          <p:nvPr/>
        </p:nvGrpSpPr>
        <p:grpSpPr>
          <a:xfrm>
            <a:off x="381000" y="914400"/>
            <a:ext cx="9144000" cy="380480"/>
            <a:chOff x="2073603" y="1702803"/>
            <a:chExt cx="2160003" cy="360000"/>
          </a:xfrm>
          <a:noFill/>
        </p:grpSpPr>
        <p:sp>
          <p:nvSpPr>
            <p:cNvPr id="3" name="Rectangle 2">
              <a:extLst>
                <a:ext uri="{FF2B5EF4-FFF2-40B4-BE49-F238E27FC236}">
                  <a16:creationId xmlns:a16="http://schemas.microsoft.com/office/drawing/2014/main" id="{5413756F-5283-0BF2-81B7-EB3A2DA2B99B}"/>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r>
                <a:rPr kumimoji="1" lang="ja-JP" altLang="en-US" sz="1400" b="1">
                  <a:solidFill>
                    <a:srgbClr val="000F78"/>
                  </a:solidFill>
                  <a:latin typeface="Yu Gothic UI"/>
                  <a:ea typeface="Yu Gothic UI"/>
                  <a:sym typeface="Yu Gothic UI" panose="020B0500000000000000" pitchFamily="50" charset="-128"/>
                </a:rPr>
                <a:t>地域企業、大学、研究機関等との連携取組内容</a:t>
              </a:r>
            </a:p>
          </p:txBody>
        </p:sp>
        <p:cxnSp>
          <p:nvCxnSpPr>
            <p:cNvPr id="6" name="Straight Connector 5">
              <a:extLst>
                <a:ext uri="{FF2B5EF4-FFF2-40B4-BE49-F238E27FC236}">
                  <a16:creationId xmlns:a16="http://schemas.microsoft.com/office/drawing/2014/main" id="{7A440210-BBF6-7944-21DE-AB4BEB9010CD}"/>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6">
            <a:extLst>
              <a:ext uri="{FF2B5EF4-FFF2-40B4-BE49-F238E27FC236}">
                <a16:creationId xmlns:a16="http://schemas.microsoft.com/office/drawing/2014/main" id="{B5B65AED-74D9-249C-AE4C-5D907EBFFDDE}"/>
              </a:ext>
            </a:extLst>
          </p:cNvPr>
          <p:cNvSpPr/>
          <p:nvPr/>
        </p:nvSpPr>
        <p:spPr>
          <a:xfrm>
            <a:off x="381000" y="1447804"/>
            <a:ext cx="91440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地域の強みを活かした新産業・新事業を創出するような事業を目的として、どのように地域企業や大学、研究機関等と連携するかを記載してください。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実施事項（共同研究等） </a:t>
            </a: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写真等を活用し、実施内容が伝わりやすいよう工夫ください</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狙い（企業イメージ向上や製品への理解促進、地域への環境教育、人材確保等）</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想定する役割分担</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期待される連携の成果・効果</a:t>
            </a:r>
          </a:p>
        </p:txBody>
      </p:sp>
      <p:sp>
        <p:nvSpPr>
          <p:cNvPr id="9" name="四角形: メモ 1">
            <a:extLst>
              <a:ext uri="{FF2B5EF4-FFF2-40B4-BE49-F238E27FC236}">
                <a16:creationId xmlns:a16="http://schemas.microsoft.com/office/drawing/2014/main" id="{B832C1DE-E989-C35D-4F6C-CB5516BA5A8B}"/>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1" name="正方形/長方形 10">
            <a:extLst>
              <a:ext uri="{FF2B5EF4-FFF2-40B4-BE49-F238E27FC236}">
                <a16:creationId xmlns:a16="http://schemas.microsoft.com/office/drawing/2014/main" id="{894EEEAF-1D5C-70C4-5D92-A1F33B68FC13}"/>
              </a:ext>
            </a:extLst>
          </p:cNvPr>
          <p:cNvSpPr/>
          <p:nvPr/>
        </p:nvSpPr>
        <p:spPr>
          <a:xfrm>
            <a:off x="2326" y="-8761"/>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2" name="Callout: Line with Border and Accent Bar 8">
            <a:extLst>
              <a:ext uri="{FF2B5EF4-FFF2-40B4-BE49-F238E27FC236}">
                <a16:creationId xmlns:a16="http://schemas.microsoft.com/office/drawing/2014/main" id="{8B4BF3D0-954C-3EC3-08C0-491AEA9D66D9}"/>
              </a:ext>
            </a:extLst>
          </p:cNvPr>
          <p:cNvSpPr/>
          <p:nvPr/>
        </p:nvSpPr>
        <p:spPr>
          <a:xfrm>
            <a:off x="4554313" y="578889"/>
            <a:ext cx="3022143" cy="460294"/>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dirty="0">
                <a:solidFill>
                  <a:schemeClr val="accent4">
                    <a:lumMod val="75000"/>
                  </a:schemeClr>
                </a:solidFill>
              </a:rPr>
              <a:t>地域の経済成長を力強く牽引する</a:t>
            </a:r>
            <a:br>
              <a:rPr lang="en-US" altLang="ja-JP" sz="1200" b="1" dirty="0">
                <a:solidFill>
                  <a:schemeClr val="accent4">
                    <a:lumMod val="75000"/>
                  </a:schemeClr>
                </a:solidFill>
              </a:rPr>
            </a:br>
            <a:r>
              <a:rPr lang="ja-JP" altLang="en-US" sz="1200" b="1" dirty="0">
                <a:solidFill>
                  <a:schemeClr val="accent4">
                    <a:lumMod val="75000"/>
                  </a:schemeClr>
                </a:solidFill>
              </a:rPr>
              <a:t>事業であることの説明を記載してください</a:t>
            </a:r>
          </a:p>
        </p:txBody>
      </p:sp>
    </p:spTree>
    <p:extLst>
      <p:ext uri="{BB962C8B-B14F-4D97-AF65-F5344CB8AC3E}">
        <p14:creationId xmlns:p14="http://schemas.microsoft.com/office/powerpoint/2010/main" val="30880054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F4BBA-96D5-C40F-C99B-A71C5457E0F6}"/>
            </a:ext>
          </a:extLst>
        </p:cNvPr>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77FBF220-0F8E-989B-AE87-B9DE2C1AD978}"/>
              </a:ext>
            </a:extLst>
          </p:cNvPr>
          <p:cNvGraphicFramePr>
            <a:graphicFrameLocks/>
          </p:cNvGraphicFramePr>
          <p:nvPr>
            <p:custDataLst>
              <p:tags r:id="rId1"/>
            </p:custDataLst>
            <p:extLst>
              <p:ext uri="{D42A27DB-BD31-4B8C-83A1-F6EECF244321}">
                <p14:modId xmlns:p14="http://schemas.microsoft.com/office/powerpoint/2010/main" val="38842940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05" imgH="405" progId="TCLayout.ActiveDocument.1">
                  <p:embed/>
                </p:oleObj>
              </mc:Choice>
              <mc:Fallback>
                <p:oleObj name="think-cellスライド" r:id="rId3" imgW="405" imgH="405" progId="TCLayout.ActiveDocument.1">
                  <p:embed/>
                  <p:pic>
                    <p:nvPicPr>
                      <p:cNvPr id="11" name="think-cell data - do not delete" hidden="1">
                        <a:extLst>
                          <a:ext uri="{FF2B5EF4-FFF2-40B4-BE49-F238E27FC236}">
                            <a16:creationId xmlns:a16="http://schemas.microsoft.com/office/drawing/2014/main" id="{77FBF220-0F8E-989B-AE87-B9DE2C1AD97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タイトル 5">
            <a:extLst>
              <a:ext uri="{FF2B5EF4-FFF2-40B4-BE49-F238E27FC236}">
                <a16:creationId xmlns:a16="http://schemas.microsoft.com/office/drawing/2014/main" id="{D498B648-2C95-F26E-A431-DC9D512A16E1}"/>
              </a:ext>
            </a:extLst>
          </p:cNvPr>
          <p:cNvSpPr>
            <a:spLocks noGrp="1"/>
          </p:cNvSpPr>
          <p:nvPr>
            <p:ph type="title"/>
          </p:nvPr>
        </p:nvSpPr>
        <p:spPr/>
        <p:txBody>
          <a:bodyPr/>
          <a:lstStyle/>
          <a:p>
            <a:endParaRPr lang="ja-JP" altLang="en-US"/>
          </a:p>
        </p:txBody>
      </p:sp>
      <p:sp>
        <p:nvSpPr>
          <p:cNvPr id="3" name="Text Placeholder 2">
            <a:extLst>
              <a:ext uri="{FF2B5EF4-FFF2-40B4-BE49-F238E27FC236}">
                <a16:creationId xmlns:a16="http://schemas.microsoft.com/office/drawing/2014/main" id="{7AA9125D-5955-1DC3-AD55-C7A3AC10BDED}"/>
              </a:ext>
            </a:extLst>
          </p:cNvPr>
          <p:cNvSpPr>
            <a:spLocks noGrp="1"/>
          </p:cNvSpPr>
          <p:nvPr>
            <p:ph type="body" sz="quarter" idx="12"/>
          </p:nvPr>
        </p:nvSpPr>
        <p:spPr/>
        <p:txBody>
          <a:bodyPr/>
          <a:lstStyle/>
          <a:p>
            <a:r>
              <a:rPr lang="ja-JP" altLang="en-US"/>
              <a:t>③地域への波及効果（イ）地域への波及効果</a:t>
            </a:r>
          </a:p>
        </p:txBody>
      </p:sp>
      <p:sp>
        <p:nvSpPr>
          <p:cNvPr id="15" name="正方形/長方形 7">
            <a:extLst>
              <a:ext uri="{FF2B5EF4-FFF2-40B4-BE49-F238E27FC236}">
                <a16:creationId xmlns:a16="http://schemas.microsoft.com/office/drawing/2014/main" id="{DB8D4722-7B90-AAFF-25E0-F199A66DE409}"/>
              </a:ext>
            </a:extLst>
          </p:cNvPr>
          <p:cNvSpPr/>
          <p:nvPr/>
        </p:nvSpPr>
        <p:spPr>
          <a:xfrm>
            <a:off x="6938268" y="1487831"/>
            <a:ext cx="2484764" cy="36198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東京都</a:t>
            </a:r>
            <a:r>
              <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a:t>
            </a: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区</a:t>
            </a:r>
          </a:p>
        </p:txBody>
      </p:sp>
      <p:sp>
        <p:nvSpPr>
          <p:cNvPr id="16" name="正方形/長方形 13">
            <a:extLst>
              <a:ext uri="{FF2B5EF4-FFF2-40B4-BE49-F238E27FC236}">
                <a16:creationId xmlns:a16="http://schemas.microsoft.com/office/drawing/2014/main" id="{A736E9CE-9AFE-85E3-2266-4596F0BD6DDC}"/>
              </a:ext>
            </a:extLst>
          </p:cNvPr>
          <p:cNvSpPr/>
          <p:nvPr/>
        </p:nvSpPr>
        <p:spPr>
          <a:xfrm>
            <a:off x="5774262" y="1478040"/>
            <a:ext cx="1100996" cy="385760"/>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7148" rIns="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現在の</a:t>
            </a:r>
            <a:endPar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本社機能所在地</a:t>
            </a:r>
          </a:p>
        </p:txBody>
      </p:sp>
      <p:cxnSp>
        <p:nvCxnSpPr>
          <p:cNvPr id="20" name="直線コネクタ 25">
            <a:extLst>
              <a:ext uri="{FF2B5EF4-FFF2-40B4-BE49-F238E27FC236}">
                <a16:creationId xmlns:a16="http://schemas.microsoft.com/office/drawing/2014/main" id="{AFAB215E-41E5-02D3-36D0-E053066C09F3}"/>
              </a:ext>
            </a:extLst>
          </p:cNvPr>
          <p:cNvCxnSpPr>
            <a:cxnSpLocks/>
          </p:cNvCxnSpPr>
          <p:nvPr/>
        </p:nvCxnSpPr>
        <p:spPr>
          <a:xfrm flipH="1">
            <a:off x="1362787" y="2351163"/>
            <a:ext cx="8148775" cy="0"/>
          </a:xfrm>
          <a:prstGeom prst="line">
            <a:avLst/>
          </a:prstGeom>
          <a:ln w="635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1" name="正方形/長方形 2051">
            <a:extLst>
              <a:ext uri="{FF2B5EF4-FFF2-40B4-BE49-F238E27FC236}">
                <a16:creationId xmlns:a16="http://schemas.microsoft.com/office/drawing/2014/main" id="{CFF0960F-6F5C-B6FB-0A31-E8928F6DA98F}"/>
              </a:ext>
            </a:extLst>
          </p:cNvPr>
          <p:cNvSpPr/>
          <p:nvPr/>
        </p:nvSpPr>
        <p:spPr>
          <a:xfrm>
            <a:off x="1360704" y="2395946"/>
            <a:ext cx="3874698" cy="102562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endParaRPr kumimoji="1" lang="en-US" altLang="ja-JP" sz="11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2" name="正方形/長方形 2052">
            <a:extLst>
              <a:ext uri="{FF2B5EF4-FFF2-40B4-BE49-F238E27FC236}">
                <a16:creationId xmlns:a16="http://schemas.microsoft.com/office/drawing/2014/main" id="{CF541B4F-7C72-0FF0-0371-F2BBF9A0F3BB}"/>
              </a:ext>
            </a:extLst>
          </p:cNvPr>
          <p:cNvSpPr/>
          <p:nvPr/>
        </p:nvSpPr>
        <p:spPr>
          <a:xfrm>
            <a:off x="377348" y="2389328"/>
            <a:ext cx="986744" cy="1394721"/>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移転する</a:t>
            </a:r>
            <a:br>
              <a:rPr kumimoji="1" lang="en-US" altLang="ja-JP" sz="120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機能の説明</a:t>
            </a:r>
          </a:p>
        </p:txBody>
      </p:sp>
      <p:sp>
        <p:nvSpPr>
          <p:cNvPr id="18" name="正方形/長方形 7">
            <a:extLst>
              <a:ext uri="{FF2B5EF4-FFF2-40B4-BE49-F238E27FC236}">
                <a16:creationId xmlns:a16="http://schemas.microsoft.com/office/drawing/2014/main" id="{D4D33A84-D224-6F70-D73E-289156EDFD1E}"/>
              </a:ext>
            </a:extLst>
          </p:cNvPr>
          <p:cNvSpPr/>
          <p:nvPr/>
        </p:nvSpPr>
        <p:spPr>
          <a:xfrm>
            <a:off x="6938268" y="1916520"/>
            <a:ext cx="2484764" cy="38099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県</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市</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区</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町</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村</a:t>
            </a:r>
          </a:p>
        </p:txBody>
      </p:sp>
      <p:sp>
        <p:nvSpPr>
          <p:cNvPr id="19" name="正方形/長方形 13">
            <a:extLst>
              <a:ext uri="{FF2B5EF4-FFF2-40B4-BE49-F238E27FC236}">
                <a16:creationId xmlns:a16="http://schemas.microsoft.com/office/drawing/2014/main" id="{E0FD8D24-9525-69A9-5BC4-966A86A41B94}"/>
              </a:ext>
            </a:extLst>
          </p:cNvPr>
          <p:cNvSpPr/>
          <p:nvPr/>
        </p:nvSpPr>
        <p:spPr>
          <a:xfrm>
            <a:off x="5774262" y="1916523"/>
            <a:ext cx="1100996" cy="380999"/>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7148" rIns="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予定している</a:t>
            </a:r>
            <a:endPar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本社機能移転先</a:t>
            </a:r>
          </a:p>
        </p:txBody>
      </p:sp>
      <p:sp>
        <p:nvSpPr>
          <p:cNvPr id="24" name="正方形/長方形 2051">
            <a:extLst>
              <a:ext uri="{FF2B5EF4-FFF2-40B4-BE49-F238E27FC236}">
                <a16:creationId xmlns:a16="http://schemas.microsoft.com/office/drawing/2014/main" id="{323E65A3-221E-9353-6C4F-80DB32919BE2}"/>
              </a:ext>
            </a:extLst>
          </p:cNvPr>
          <p:cNvSpPr/>
          <p:nvPr/>
        </p:nvSpPr>
        <p:spPr>
          <a:xfrm>
            <a:off x="1367478" y="2426401"/>
            <a:ext cx="8055553" cy="72681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marR="0" lvl="0" indent="-171450" algn="l" defTabSz="914400" rtl="0" eaLnBrk="1" fontAlgn="auto" latinLnBrk="0" hangingPunct="1">
              <a:lnSpc>
                <a:spcPts val="1440"/>
              </a:lnSpc>
              <a:spcBef>
                <a:spcPts val="60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移転が予定されている本社機能について、具体的に記載してください。</a:t>
            </a:r>
            <a:endPar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ts val="1440"/>
              </a:lnSpc>
              <a:spcBef>
                <a:spcPts val="600"/>
              </a:spcBef>
              <a:spcAft>
                <a:spcPts val="0"/>
              </a:spcAft>
              <a:buClrTx/>
              <a:buSzTx/>
              <a:buFontTx/>
              <a:buNone/>
              <a:tabLst/>
              <a:defRPr/>
            </a:pPr>
            <a:endPar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cxnSp>
        <p:nvCxnSpPr>
          <p:cNvPr id="7" name="直線コネクタ 25">
            <a:extLst>
              <a:ext uri="{FF2B5EF4-FFF2-40B4-BE49-F238E27FC236}">
                <a16:creationId xmlns:a16="http://schemas.microsoft.com/office/drawing/2014/main" id="{062E7099-E223-0F6D-3BA5-A0A66F51E050}"/>
              </a:ext>
            </a:extLst>
          </p:cNvPr>
          <p:cNvCxnSpPr>
            <a:cxnSpLocks/>
          </p:cNvCxnSpPr>
          <p:nvPr/>
        </p:nvCxnSpPr>
        <p:spPr>
          <a:xfrm flipH="1">
            <a:off x="1361231" y="3816707"/>
            <a:ext cx="8148775" cy="20465"/>
          </a:xfrm>
          <a:prstGeom prst="line">
            <a:avLst/>
          </a:prstGeom>
          <a:ln w="635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grpSp>
        <p:nvGrpSpPr>
          <p:cNvPr id="5" name="グループ化 4">
            <a:extLst>
              <a:ext uri="{FF2B5EF4-FFF2-40B4-BE49-F238E27FC236}">
                <a16:creationId xmlns:a16="http://schemas.microsoft.com/office/drawing/2014/main" id="{3D378CBA-00F9-4E7B-64AD-8162D35EFA75}"/>
              </a:ext>
            </a:extLst>
          </p:cNvPr>
          <p:cNvGrpSpPr/>
          <p:nvPr/>
        </p:nvGrpSpPr>
        <p:grpSpPr>
          <a:xfrm>
            <a:off x="385168" y="3869829"/>
            <a:ext cx="9135664" cy="2654802"/>
            <a:chOff x="385168" y="3289359"/>
            <a:chExt cx="9135664" cy="3235272"/>
          </a:xfrm>
        </p:grpSpPr>
        <p:sp>
          <p:nvSpPr>
            <p:cNvPr id="12" name="正方形/長方形 2052">
              <a:extLst>
                <a:ext uri="{FF2B5EF4-FFF2-40B4-BE49-F238E27FC236}">
                  <a16:creationId xmlns:a16="http://schemas.microsoft.com/office/drawing/2014/main" id="{AFB7A845-DF66-DBB5-0426-0422AFDE022E}"/>
                </a:ext>
              </a:extLst>
            </p:cNvPr>
            <p:cNvSpPr/>
            <p:nvPr/>
          </p:nvSpPr>
          <p:spPr>
            <a:xfrm>
              <a:off x="385168" y="3289359"/>
              <a:ext cx="986744" cy="3235272"/>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期待される</a:t>
              </a:r>
              <a:br>
                <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成果・効果</a:t>
              </a:r>
              <a:endPar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正方形/長方形 2051">
              <a:extLst>
                <a:ext uri="{FF2B5EF4-FFF2-40B4-BE49-F238E27FC236}">
                  <a16:creationId xmlns:a16="http://schemas.microsoft.com/office/drawing/2014/main" id="{ACFEA110-02C9-B4D0-95F4-2C23493F67C6}"/>
                </a:ext>
              </a:extLst>
            </p:cNvPr>
            <p:cNvSpPr/>
            <p:nvPr/>
          </p:nvSpPr>
          <p:spPr>
            <a:xfrm>
              <a:off x="1376345" y="3297362"/>
              <a:ext cx="8144487" cy="95347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本社機能を地方移転することによる、従業員のウェルビーイング増進や企業の中長期的な成長に及ぼす影響を含め、期待される成果・効果を具体的に記載してください。</a:t>
              </a:r>
              <a:br>
                <a:rPr kumimoji="1" lang="en-US" altLang="ja-JP" sz="1200" b="0" i="0" u="none" strike="sng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endParaRPr kumimoji="1" lang="en-US" altLang="ja-JP" sz="1200" b="0" i="0" u="none" strike="sng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pSp>
      <p:sp>
        <p:nvSpPr>
          <p:cNvPr id="8" name="正方形/長方形 7">
            <a:extLst>
              <a:ext uri="{FF2B5EF4-FFF2-40B4-BE49-F238E27FC236}">
                <a16:creationId xmlns:a16="http://schemas.microsoft.com/office/drawing/2014/main" id="{07CF2A00-F42B-2B5C-DA4C-F59A9E0AD83B}"/>
              </a:ext>
            </a:extLst>
          </p:cNvPr>
          <p:cNvSpPr/>
          <p:nvPr/>
        </p:nvSpPr>
        <p:spPr>
          <a:xfrm>
            <a:off x="1362101" y="1489242"/>
            <a:ext cx="4897469" cy="814337"/>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以下から該当する番号を全て記載してください。　</a:t>
            </a:r>
            <a:r>
              <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447675"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事務所</a:t>
            </a:r>
            <a:endPar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447675"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研究所</a:t>
            </a:r>
            <a:endPar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447675"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研修所</a:t>
            </a:r>
            <a:endPar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3" name="正方形/長方形 13">
            <a:extLst>
              <a:ext uri="{FF2B5EF4-FFF2-40B4-BE49-F238E27FC236}">
                <a16:creationId xmlns:a16="http://schemas.microsoft.com/office/drawing/2014/main" id="{1C446B28-836E-3B1C-6B23-69D953965016}"/>
              </a:ext>
            </a:extLst>
          </p:cNvPr>
          <p:cNvSpPr/>
          <p:nvPr/>
        </p:nvSpPr>
        <p:spPr>
          <a:xfrm>
            <a:off x="377442" y="1487185"/>
            <a:ext cx="986744" cy="818002"/>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a:ea typeface="Yu Gothic UI"/>
                <a:cs typeface="+mn-cs"/>
                <a:sym typeface="Yu Gothic UI" panose="020B0500000000000000" pitchFamily="50" charset="-128"/>
              </a:rPr>
              <a:t>移転する</a:t>
            </a:r>
            <a:endParaRPr kumimoji="1" lang="en-US" altLang="ja-JP" sz="1800" b="0" i="0" u="none" strike="noStrike" kern="1200" cap="none" spc="0" normalizeH="0" baseline="0" noProof="0">
              <a:ln>
                <a:noFill/>
              </a:ln>
              <a:solidFill>
                <a:srgbClr val="FFFFFF"/>
              </a:solidFill>
              <a:effectLst/>
              <a:uLnTx/>
              <a:uFillTx/>
              <a:latin typeface="Yu Gothic UI"/>
              <a:ea typeface="Yu Gothic UI"/>
              <a:cs typeface="+mn-cs"/>
              <a:sym typeface="Yu Gothic UI" panose="020B0500000000000000" pitchFamily="50" charset="-128"/>
            </a:endParaRPr>
          </a:p>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a:ea typeface="Yu Gothic UI"/>
                <a:cs typeface="+mn-cs"/>
                <a:sym typeface="Yu Gothic UI" panose="020B0500000000000000" pitchFamily="50" charset="-128"/>
              </a:rPr>
              <a:t>機能</a:t>
            </a:r>
            <a:endParaRPr kumimoji="1" lang="ja-JP" altLang="en-US" sz="1800" b="0" i="0" u="none" strike="noStrike" kern="1200" cap="none" spc="0" normalizeH="0" baseline="0" noProof="0">
              <a:ln>
                <a:noFill/>
              </a:ln>
              <a:solidFill>
                <a:srgbClr val="FFFFFF"/>
              </a:solidFill>
              <a:effectLst/>
              <a:uLnTx/>
              <a:uFillTx/>
              <a:latin typeface="Yu Gothic UI"/>
              <a:ea typeface="Yu Gothic UI"/>
              <a:cs typeface="+mn-cs"/>
            </a:endParaRPr>
          </a:p>
        </p:txBody>
      </p:sp>
      <p:sp>
        <p:nvSpPr>
          <p:cNvPr id="2" name="四角形: メモ 1">
            <a:extLst>
              <a:ext uri="{FF2B5EF4-FFF2-40B4-BE49-F238E27FC236}">
                <a16:creationId xmlns:a16="http://schemas.microsoft.com/office/drawing/2014/main" id="{9C833949-1191-91BE-49AB-A1326C08E016}"/>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dirty="0">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grpSp>
        <p:nvGrpSpPr>
          <p:cNvPr id="38" name="RectangleWithLineGroup">
            <a:extLst>
              <a:ext uri="{FF2B5EF4-FFF2-40B4-BE49-F238E27FC236}">
                <a16:creationId xmlns:a16="http://schemas.microsoft.com/office/drawing/2014/main" id="{36CC4A5C-8834-5BA7-9F1A-5922A15166E6}"/>
              </a:ext>
            </a:extLst>
          </p:cNvPr>
          <p:cNvGrpSpPr/>
          <p:nvPr/>
        </p:nvGrpSpPr>
        <p:grpSpPr>
          <a:xfrm>
            <a:off x="381000" y="914400"/>
            <a:ext cx="9144000" cy="380480"/>
            <a:chOff x="2073603" y="1702803"/>
            <a:chExt cx="2160003" cy="360000"/>
          </a:xfrm>
          <a:noFill/>
        </p:grpSpPr>
        <p:sp>
          <p:nvSpPr>
            <p:cNvPr id="33" name="Rectangle 32">
              <a:extLst>
                <a:ext uri="{FF2B5EF4-FFF2-40B4-BE49-F238E27FC236}">
                  <a16:creationId xmlns:a16="http://schemas.microsoft.com/office/drawing/2014/main" id="{A0BC4E8A-5928-7EB9-51F4-F723646A1A2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F78"/>
                  </a:solidFill>
                  <a:effectLst/>
                  <a:uLnTx/>
                  <a:uFillTx/>
                  <a:latin typeface="Yu Gothic UI"/>
                  <a:ea typeface="Yu Gothic UI"/>
                  <a:cs typeface="+mn-cs"/>
                </a:rPr>
                <a:t>本社機能の移転</a:t>
              </a:r>
              <a:endParaRPr kumimoji="1" lang="ja-JP" altLang="en-US" sz="14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endParaRPr>
            </a:p>
          </p:txBody>
        </p:sp>
        <p:cxnSp>
          <p:nvCxnSpPr>
            <p:cNvPr id="37" name="Straight Connector 36">
              <a:extLst>
                <a:ext uri="{FF2B5EF4-FFF2-40B4-BE49-F238E27FC236}">
                  <a16:creationId xmlns:a16="http://schemas.microsoft.com/office/drawing/2014/main" id="{F7A37C99-CFBB-DE78-5595-03C2A753205E}"/>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3" name="正方形/長方形 12">
            <a:extLst>
              <a:ext uri="{FF2B5EF4-FFF2-40B4-BE49-F238E27FC236}">
                <a16:creationId xmlns:a16="http://schemas.microsoft.com/office/drawing/2014/main" id="{B097C731-B6BA-3770-5BE1-09BD4FC1C907}"/>
              </a:ext>
            </a:extLst>
          </p:cNvPr>
          <p:cNvSpPr/>
          <p:nvPr/>
        </p:nvSpPr>
        <p:spPr>
          <a:xfrm>
            <a:off x="0" y="0"/>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4" name="Callout: Line with Border and Accent Bar 2">
            <a:extLst>
              <a:ext uri="{FF2B5EF4-FFF2-40B4-BE49-F238E27FC236}">
                <a16:creationId xmlns:a16="http://schemas.microsoft.com/office/drawing/2014/main" id="{B7152441-2D39-7658-C498-186EFAAB7C6B}"/>
              </a:ext>
            </a:extLst>
          </p:cNvPr>
          <p:cNvSpPr/>
          <p:nvPr/>
        </p:nvSpPr>
        <p:spPr>
          <a:xfrm>
            <a:off x="4977778" y="1141018"/>
            <a:ext cx="3857971" cy="1011210"/>
          </a:xfrm>
          <a:prstGeom prst="accentBorderCallout1">
            <a:avLst>
              <a:gd name="adj1" fmla="val 26818"/>
              <a:gd name="adj2" fmla="val -2413"/>
              <a:gd name="adj3" fmla="val 126078"/>
              <a:gd name="adj4" fmla="val -225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t>従業員のウェルビーイングや地域活性化の観点等も踏まえ、企業の本社機能（事務所、研究所、研修所）の東京</a:t>
            </a:r>
            <a:r>
              <a:rPr kumimoji="1" lang="en-US" altLang="ja-JP"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t>23</a:t>
            </a:r>
            <a:r>
              <a:rPr kumimoji="1" lang="ja-JP" altLang="en-US"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t>区から首都圏外への移転を伴う大規模な投資を行う事業は加点対象となるため、記載してください</a:t>
            </a:r>
            <a:endParaRPr kumimoji="1" lang="en-US" altLang="ja-JP" sz="1200" b="1" i="0" u="none" strike="noStrike" kern="1200" cap="none" spc="0" normalizeH="0" baseline="0" noProof="0" dirty="0">
              <a:ln>
                <a:noFill/>
              </a:ln>
              <a:solidFill>
                <a:srgbClr val="F59637">
                  <a:lumMod val="75000"/>
                </a:srgbClr>
              </a:solidFill>
              <a:effectLst/>
              <a:uLnTx/>
              <a:uFillTx/>
              <a:latin typeface="Yu Gothic UI"/>
              <a:ea typeface="Yu Gothic UI"/>
              <a:cs typeface="+mn-cs"/>
            </a:endParaRPr>
          </a:p>
        </p:txBody>
      </p:sp>
      <p:sp>
        <p:nvSpPr>
          <p:cNvPr id="9" name="四角形: メモ 1">
            <a:extLst>
              <a:ext uri="{FF2B5EF4-FFF2-40B4-BE49-F238E27FC236}">
                <a16:creationId xmlns:a16="http://schemas.microsoft.com/office/drawing/2014/main" id="{786E3977-9DE9-20CD-77FF-C8E16847C96E}"/>
              </a:ext>
            </a:extLst>
          </p:cNvPr>
          <p:cNvSpPr/>
          <p:nvPr/>
        </p:nvSpPr>
        <p:spPr>
          <a:xfrm>
            <a:off x="-2325065" y="234171"/>
            <a:ext cx="2208209" cy="70633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37148" rIns="72000" bIns="37148" numCol="1" spcCol="0" rtlCol="0" fromWordArt="0" anchor="t"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当スライドは作成任意</a:t>
            </a:r>
            <a:endParaRPr kumimoji="1" lang="en-US" altLang="ja-JP" sz="1050" b="1"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ctr" defTabSz="742950">
              <a:lnSpc>
                <a:spcPct val="100000"/>
              </a:lnSpc>
              <a:spcBef>
                <a:spcPts val="0"/>
              </a:spcBef>
              <a:spcAft>
                <a:spcPts val="0"/>
              </a:spcAft>
              <a:buNone/>
              <a:tabLst/>
              <a:defRPr/>
            </a:pPr>
            <a:r>
              <a:rPr lang="ja-JP" altLang="en-US" sz="1100" b="1">
                <a:solidFill>
                  <a:srgbClr val="575757"/>
                </a:solidFill>
                <a:latin typeface="Yu Gothic UI"/>
                <a:ea typeface="Yu Gothic UI"/>
                <a:sym typeface="Yu Gothic UI" panose="020B0500000000000000" pitchFamily="50" charset="-128"/>
              </a:rPr>
              <a:t>（</a:t>
            </a:r>
            <a:r>
              <a:rPr kumimoji="1" lang="ja-JP"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本社</a:t>
            </a:r>
            <a:r>
              <a:rPr lang="ja-JP" sz="1050" b="1">
                <a:solidFill>
                  <a:srgbClr val="575757"/>
                </a:solidFill>
                <a:latin typeface="Yu Gothic UI"/>
                <a:ea typeface="Yu Gothic UI"/>
                <a:sym typeface="Yu Gothic UI" panose="020B0500000000000000" pitchFamily="50" charset="-128"/>
              </a:rPr>
              <a:t>機能の地方</a:t>
            </a:r>
            <a:r>
              <a:rPr kumimoji="1" lang="ja-JP"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移転</a:t>
            </a:r>
            <a:r>
              <a:rPr lang="ja-JP" sz="1050" b="1">
                <a:solidFill>
                  <a:srgbClr val="575757"/>
                </a:solidFill>
                <a:latin typeface="Yu Gothic UI"/>
                <a:ea typeface="Yu Gothic UI"/>
                <a:sym typeface="Yu Gothic UI" panose="020B0500000000000000" pitchFamily="50" charset="-128"/>
              </a:rPr>
              <a:t>を伴う大規模投資を</a:t>
            </a:r>
            <a:r>
              <a:rPr lang="ja-JP" altLang="en-US" sz="1050" b="1">
                <a:solidFill>
                  <a:srgbClr val="575757"/>
                </a:solidFill>
                <a:latin typeface="Yu Gothic UI"/>
                <a:ea typeface="Yu Gothic UI"/>
                <a:sym typeface="Yu Gothic UI" panose="020B0500000000000000" pitchFamily="50" charset="-128"/>
              </a:rPr>
              <a:t>行う事業</a:t>
            </a:r>
            <a:r>
              <a:rPr lang="ja-JP" sz="1050" b="1">
                <a:solidFill>
                  <a:srgbClr val="575757"/>
                </a:solidFill>
                <a:latin typeface="Yu Gothic UI"/>
                <a:ea typeface="Yu Gothic UI"/>
                <a:sym typeface="Yu Gothic UI" panose="020B0500000000000000" pitchFamily="50" charset="-128"/>
              </a:rPr>
              <a:t>に対する</a:t>
            </a:r>
            <a:r>
              <a:rPr kumimoji="1" lang="ja-JP"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加点</a:t>
            </a:r>
            <a:r>
              <a:rPr lang="ja-JP" altLang="en-US" sz="1050" b="1">
                <a:solidFill>
                  <a:srgbClr val="575757"/>
                </a:solidFill>
                <a:latin typeface="Yu Gothic UI"/>
                <a:ea typeface="Yu Gothic UI"/>
                <a:sym typeface="Yu Gothic UI" panose="020B0500000000000000" pitchFamily="50" charset="-128"/>
              </a:rPr>
              <a:t>措置</a:t>
            </a:r>
            <a:r>
              <a:rPr kumimoji="1" lang="ja-JP" altLang="en-US"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を希望の場合は必須）</a:t>
            </a:r>
            <a:endParaRPr lang="ja-JP" altLang="en-US" sz="1050" b="1">
              <a:latin typeface="Yu Gothic UI"/>
            </a:endParaRPr>
          </a:p>
        </p:txBody>
      </p:sp>
    </p:spTree>
    <p:extLst>
      <p:ext uri="{BB962C8B-B14F-4D97-AF65-F5344CB8AC3E}">
        <p14:creationId xmlns:p14="http://schemas.microsoft.com/office/powerpoint/2010/main" val="8327161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12806-B622-7848-580A-49C5D0AAADAF}"/>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DFF45131-B578-FC6E-6FCD-98C85033FF8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DFF45131-B578-FC6E-6FCD-98C85033FF8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タイトル 8">
            <a:extLst>
              <a:ext uri="{FF2B5EF4-FFF2-40B4-BE49-F238E27FC236}">
                <a16:creationId xmlns:a16="http://schemas.microsoft.com/office/drawing/2014/main" id="{F21E01C1-8B64-3AD4-3906-AADA31875244}"/>
              </a:ext>
            </a:extLst>
          </p:cNvPr>
          <p:cNvSpPr>
            <a:spLocks noGrp="1"/>
          </p:cNvSpPr>
          <p:nvPr>
            <p:ph type="title"/>
          </p:nvPr>
        </p:nvSpPr>
        <p:spPr/>
        <p:txBody>
          <a:bodyPr/>
          <a:lstStyle/>
          <a:p>
            <a:endParaRPr lang="ja-JP" altLang="en-US"/>
          </a:p>
        </p:txBody>
      </p:sp>
      <p:sp>
        <p:nvSpPr>
          <p:cNvPr id="10" name="Text Placeholder 9">
            <a:extLst>
              <a:ext uri="{FF2B5EF4-FFF2-40B4-BE49-F238E27FC236}">
                <a16:creationId xmlns:a16="http://schemas.microsoft.com/office/drawing/2014/main" id="{48C97D7E-C430-ABDA-8147-629A782E4EFD}"/>
              </a:ext>
            </a:extLst>
          </p:cNvPr>
          <p:cNvSpPr>
            <a:spLocks noGrp="1"/>
          </p:cNvSpPr>
          <p:nvPr>
            <p:ph type="body" sz="quarter" idx="12"/>
          </p:nvPr>
        </p:nvSpPr>
        <p:spPr/>
        <p:txBody>
          <a:bodyPr/>
          <a:lstStyle/>
          <a:p>
            <a:r>
              <a:rPr lang="ja-JP" altLang="en-US"/>
              <a:t>③地域への波及効果（イ）地域への波及効果</a:t>
            </a:r>
          </a:p>
        </p:txBody>
      </p:sp>
      <p:grpSp>
        <p:nvGrpSpPr>
          <p:cNvPr id="2" name="RectangleWithLineGroup">
            <a:extLst>
              <a:ext uri="{FF2B5EF4-FFF2-40B4-BE49-F238E27FC236}">
                <a16:creationId xmlns:a16="http://schemas.microsoft.com/office/drawing/2014/main" id="{00C1C650-DED4-FC93-8DDA-377F81E76D9B}"/>
              </a:ext>
            </a:extLst>
          </p:cNvPr>
          <p:cNvGrpSpPr/>
          <p:nvPr/>
        </p:nvGrpSpPr>
        <p:grpSpPr>
          <a:xfrm>
            <a:off x="381000" y="914400"/>
            <a:ext cx="9144000" cy="380480"/>
            <a:chOff x="2073603" y="1702803"/>
            <a:chExt cx="2160003" cy="360000"/>
          </a:xfrm>
          <a:noFill/>
        </p:grpSpPr>
        <p:sp>
          <p:nvSpPr>
            <p:cNvPr id="3" name="Rectangle 2">
              <a:extLst>
                <a:ext uri="{FF2B5EF4-FFF2-40B4-BE49-F238E27FC236}">
                  <a16:creationId xmlns:a16="http://schemas.microsoft.com/office/drawing/2014/main" id="{542736ED-5A48-F2F6-86FA-CE55E3BE05F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地域のモデル企業としての取組内容</a:t>
              </a:r>
            </a:p>
          </p:txBody>
        </p:sp>
        <p:cxnSp>
          <p:nvCxnSpPr>
            <p:cNvPr id="6" name="Straight Connector 5">
              <a:extLst>
                <a:ext uri="{FF2B5EF4-FFF2-40B4-BE49-F238E27FC236}">
                  <a16:creationId xmlns:a16="http://schemas.microsoft.com/office/drawing/2014/main" id="{3A4276F9-F3A9-5586-7785-DE286382ED6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6">
            <a:extLst>
              <a:ext uri="{FF2B5EF4-FFF2-40B4-BE49-F238E27FC236}">
                <a16:creationId xmlns:a16="http://schemas.microsoft.com/office/drawing/2014/main" id="{0CD8E372-9C34-1AC5-1902-FC8D65824B24}"/>
              </a:ext>
            </a:extLst>
          </p:cNvPr>
          <p:cNvSpPr/>
          <p:nvPr/>
        </p:nvSpPr>
        <p:spPr>
          <a:xfrm>
            <a:off x="381000" y="1447804"/>
            <a:ext cx="91440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地域活性化等、地域のモデル企業としての取組を記載</a:t>
            </a:r>
            <a:r>
              <a:rPr lang="ja-JP" altLang="en-US" sz="1200" b="1">
                <a:solidFill>
                  <a:srgbClr val="000F78"/>
                </a:solidFill>
                <a:latin typeface="Yu Gothic UI"/>
                <a:ea typeface="Yu Gothic UI"/>
                <a:sym typeface="Yu Gothic UI" panose="020B0500000000000000" pitchFamily="50" charset="-128"/>
              </a:rPr>
              <a:t>して</a:t>
            </a:r>
            <a:r>
              <a:rPr kumimoji="1" lang="ja-JP" altLang="en-US" sz="1200" b="1"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ください。</a:t>
            </a:r>
            <a:endParaRPr kumimoji="1" lang="en-US" altLang="ja-JP" sz="1200" b="1"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事業実施場所における地域貢献活動 </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実施内容が伝わりやすいよう工夫ください</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地元自治体との連携状況（地元自治体から本投資計画への支援も含む）</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実現への課題</a:t>
            </a:r>
            <a:endPar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また、事業を持続的なものとする観点から、補助事業において、川上の調達先、川下の販売先、協業企業などが、自然災害・感染症・紛争・外国の貿易的措置・人権問題等のサプライチェーン上のリスクに対応できるレジリエンスを有しているかについても記載</a:t>
            </a:r>
            <a:r>
              <a:rPr lang="ja-JP" altLang="en-US" sz="1200" b="1">
                <a:solidFill>
                  <a:srgbClr val="000F78"/>
                </a:solidFill>
                <a:latin typeface="Yu Gothic UI"/>
                <a:ea typeface="Yu Gothic UI"/>
                <a:sym typeface="Yu Gothic UI" panose="020B0500000000000000" pitchFamily="50" charset="-128"/>
              </a:rPr>
              <a:t>して</a:t>
            </a:r>
            <a:r>
              <a:rPr kumimoji="1" lang="ja-JP" altLang="en-US" sz="1200" b="1"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ください。</a:t>
            </a:r>
            <a:endParaRPr kumimoji="1" lang="en-US" altLang="ja-JP" sz="1200" b="0"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補助事業の実施に当たっては、公害や環境問題などの観点にも配慮するようお願いいたします。</a:t>
            </a:r>
            <a:endPar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（例：原料の仕入は近隣地域を中心とした国内取引である。これにより地域経済波及効果が見込まれるとともに、貿易取引のリスクが小さいため、</a:t>
            </a:r>
            <a:br>
              <a:rPr lang="ja-JP" altLang="en-US" sz="1200" b="0" i="0" u="none" strike="noStrike" kern="1200" cap="none" spc="0" normalizeH="0" baseline="0" noProof="0">
                <a:ln>
                  <a:noFill/>
                </a:ln>
                <a:effectLst/>
                <a:uLnTx/>
                <a:uFillTx/>
                <a:latin typeface="Yu Gothic UI" panose="020B0500000000000000" pitchFamily="50" charset="-128"/>
                <a:ea typeface="Yu Gothic UI" panose="020B0500000000000000" pitchFamily="50" charset="-128"/>
              </a:rPr>
            </a:br>
            <a:r>
              <a:rPr kumimoji="1" lang="ja-JP" altLang="en-US" sz="1200" b="0"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市場環境の変化に対応可能であり、持続可能性は高い）</a:t>
            </a:r>
            <a:endParaRPr lang="ja-JP" altLang="en-US" sz="1200" b="0" i="0" u="none" strike="noStrike" kern="1200" cap="none" spc="0" normalizeH="0" baseline="0" noProof="0">
              <a:ln>
                <a:noFill/>
              </a:ln>
              <a:solidFill>
                <a:srgbClr val="000F78"/>
              </a:solidFill>
              <a:effectLst/>
              <a:uLnTx/>
              <a:uFillTx/>
              <a:latin typeface="Yu Gothic UI"/>
              <a:ea typeface="Yu Gothic UI"/>
            </a:endParaRPr>
          </a:p>
        </p:txBody>
      </p:sp>
      <p:sp>
        <p:nvSpPr>
          <p:cNvPr id="11" name="四角形: メモ 1">
            <a:extLst>
              <a:ext uri="{FF2B5EF4-FFF2-40B4-BE49-F238E27FC236}">
                <a16:creationId xmlns:a16="http://schemas.microsoft.com/office/drawing/2014/main" id="{89845F94-AA7B-336B-EC3C-BC386989BFA2}"/>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当スライドは作成必須</a:t>
            </a:r>
          </a:p>
        </p:txBody>
      </p:sp>
      <p:sp>
        <p:nvSpPr>
          <p:cNvPr id="8" name="正方形/長方形 7">
            <a:extLst>
              <a:ext uri="{FF2B5EF4-FFF2-40B4-BE49-F238E27FC236}">
                <a16:creationId xmlns:a16="http://schemas.microsoft.com/office/drawing/2014/main" id="{125C4241-91FD-38F9-1004-43716E5F8F84}"/>
              </a:ext>
            </a:extLst>
          </p:cNvPr>
          <p:cNvSpPr/>
          <p:nvPr/>
        </p:nvSpPr>
        <p:spPr>
          <a:xfrm>
            <a:off x="0" y="-7155"/>
            <a:ext cx="9912259"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endParaRPr>
          </a:p>
        </p:txBody>
      </p:sp>
      <p:sp>
        <p:nvSpPr>
          <p:cNvPr id="14" name="Callout: Line with Border and Accent Bar 10">
            <a:extLst>
              <a:ext uri="{FF2B5EF4-FFF2-40B4-BE49-F238E27FC236}">
                <a16:creationId xmlns:a16="http://schemas.microsoft.com/office/drawing/2014/main" id="{B412C3DC-A2A5-DBF9-7762-28689A18F18A}"/>
              </a:ext>
            </a:extLst>
          </p:cNvPr>
          <p:cNvSpPr/>
          <p:nvPr/>
        </p:nvSpPr>
        <p:spPr>
          <a:xfrm>
            <a:off x="2938208" y="365882"/>
            <a:ext cx="6766792" cy="1158117"/>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t>サプライチェーン上においてどのような機能や価値を提供しており、どの程度重要な役割を果たしているかについて、具体的に説明してください（また、シェア率や取引量など定量的なデータで示せる場合は、</a:t>
            </a:r>
            <a:br>
              <a:rPr kumimoji="1" lang="en-US" altLang="ja-JP"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br>
            <a:r>
              <a:rPr kumimoji="1" lang="ja-JP" altLang="en-US"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t>可能な限りそれらを記載してください）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t>ものづくりの高度化やイノベーションの創出など産業競争力を強化し新たな価値創造に資する事業であることの説明を記載してください</a:t>
            </a:r>
            <a:endParaRPr kumimoji="1" lang="en-US" altLang="ja-JP" sz="1200" b="1" i="0" u="none" strike="noStrike" kern="1200" cap="none" spc="0" normalizeH="0" baseline="0" noProof="0" dirty="0">
              <a:ln>
                <a:noFill/>
              </a:ln>
              <a:solidFill>
                <a:srgbClr val="F59637">
                  <a:lumMod val="75000"/>
                </a:srgbClr>
              </a:solidFill>
              <a:effectLst/>
              <a:uLnTx/>
              <a:uFillTx/>
              <a:latin typeface="Yu Gothic UI"/>
              <a:ea typeface="Yu Gothic UI"/>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t>必要に応じて写真等も活用し、伝わりやすいように工夫ください</a:t>
            </a:r>
            <a:endParaRPr kumimoji="1" lang="en-US" altLang="ja-JP" sz="1200" b="1" i="0" u="none" strike="noStrike" kern="1200" cap="none" spc="0" normalizeH="0" baseline="0" noProof="0" dirty="0">
              <a:ln>
                <a:noFill/>
              </a:ln>
              <a:solidFill>
                <a:srgbClr val="F59637">
                  <a:lumMod val="75000"/>
                </a:srgbClr>
              </a:solidFill>
              <a:effectLst/>
              <a:uLnTx/>
              <a:uFillTx/>
              <a:latin typeface="Yu Gothic UI"/>
              <a:ea typeface="Yu Gothic UI"/>
              <a:cs typeface="+mn-cs"/>
            </a:endParaRPr>
          </a:p>
        </p:txBody>
      </p:sp>
    </p:spTree>
    <p:extLst>
      <p:ext uri="{BB962C8B-B14F-4D97-AF65-F5344CB8AC3E}">
        <p14:creationId xmlns:p14="http://schemas.microsoft.com/office/powerpoint/2010/main" val="5066496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CED903-4406-D74C-898A-D3F333845107}"/>
            </a:ext>
          </a:extLst>
        </p:cNvPr>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1483FE10-2A6C-B331-EDEA-170E936F2AF7}"/>
              </a:ext>
            </a:extLst>
          </p:cNvPr>
          <p:cNvGraphicFramePr>
            <a:graphicFrameLocks/>
          </p:cNvGraphicFramePr>
          <p:nvPr>
            <p:custDataLst>
              <p:tags r:id="rId1"/>
            </p:custDataLst>
            <p:extLst>
              <p:ext uri="{D42A27DB-BD31-4B8C-83A1-F6EECF244321}">
                <p14:modId xmlns:p14="http://schemas.microsoft.com/office/powerpoint/2010/main" val="5524584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05" imgH="405" progId="TCLayout.ActiveDocument.1">
                  <p:embed/>
                </p:oleObj>
              </mc:Choice>
              <mc:Fallback>
                <p:oleObj name="think-cellスライド" r:id="rId3" imgW="405" imgH="405" progId="TCLayout.ActiveDocument.1">
                  <p:embed/>
                  <p:pic>
                    <p:nvPicPr>
                      <p:cNvPr id="11" name="think-cell data - do not delete" hidden="1">
                        <a:extLst>
                          <a:ext uri="{FF2B5EF4-FFF2-40B4-BE49-F238E27FC236}">
                            <a16:creationId xmlns:a16="http://schemas.microsoft.com/office/drawing/2014/main" id="{1483FE10-2A6C-B331-EDEA-170E936F2AF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タイトル 7">
            <a:extLst>
              <a:ext uri="{FF2B5EF4-FFF2-40B4-BE49-F238E27FC236}">
                <a16:creationId xmlns:a16="http://schemas.microsoft.com/office/drawing/2014/main" id="{52108B9F-74A9-DC34-A90A-02EF4CD85513}"/>
              </a:ext>
            </a:extLst>
          </p:cNvPr>
          <p:cNvSpPr>
            <a:spLocks noGrp="1"/>
          </p:cNvSpPr>
          <p:nvPr>
            <p:ph type="title"/>
          </p:nvPr>
        </p:nvSpPr>
        <p:spPr/>
        <p:txBody>
          <a:bodyPr/>
          <a:lstStyle/>
          <a:p>
            <a:endParaRPr lang="ja-JP" altLang="en-US"/>
          </a:p>
        </p:txBody>
      </p:sp>
      <p:sp>
        <p:nvSpPr>
          <p:cNvPr id="3" name="Text Placeholder 2">
            <a:extLst>
              <a:ext uri="{FF2B5EF4-FFF2-40B4-BE49-F238E27FC236}">
                <a16:creationId xmlns:a16="http://schemas.microsoft.com/office/drawing/2014/main" id="{F4479844-96A6-113D-D2E5-DEF73A19D498}"/>
              </a:ext>
            </a:extLst>
          </p:cNvPr>
          <p:cNvSpPr>
            <a:spLocks noGrp="1"/>
          </p:cNvSpPr>
          <p:nvPr>
            <p:ph type="body" sz="quarter" idx="12"/>
          </p:nvPr>
        </p:nvSpPr>
        <p:spPr/>
        <p:txBody>
          <a:bodyPr/>
          <a:lstStyle/>
          <a:p>
            <a:r>
              <a:rPr lang="ja-JP" altLang="en-US"/>
              <a:t>③地域への波及効果（イ）地域への波及効果</a:t>
            </a:r>
          </a:p>
        </p:txBody>
      </p:sp>
      <p:grpSp>
        <p:nvGrpSpPr>
          <p:cNvPr id="4" name="RectangleWithLineGroup">
            <a:extLst>
              <a:ext uri="{FF2B5EF4-FFF2-40B4-BE49-F238E27FC236}">
                <a16:creationId xmlns:a16="http://schemas.microsoft.com/office/drawing/2014/main" id="{A5C5150D-47E2-4504-6632-91BA9CC23C74}"/>
              </a:ext>
            </a:extLst>
          </p:cNvPr>
          <p:cNvGrpSpPr/>
          <p:nvPr/>
        </p:nvGrpSpPr>
        <p:grpSpPr>
          <a:xfrm>
            <a:off x="178870" y="1018651"/>
            <a:ext cx="9416792" cy="297572"/>
            <a:chOff x="2073603" y="1737691"/>
            <a:chExt cx="2160003" cy="334260"/>
          </a:xfrm>
          <a:noFill/>
        </p:grpSpPr>
        <p:sp>
          <p:nvSpPr>
            <p:cNvPr id="5" name="Rectangle 4">
              <a:extLst>
                <a:ext uri="{FF2B5EF4-FFF2-40B4-BE49-F238E27FC236}">
                  <a16:creationId xmlns:a16="http://schemas.microsoft.com/office/drawing/2014/main" id="{C12E9185-4AB8-5F78-7711-8758E2029F17}"/>
                </a:ext>
              </a:extLst>
            </p:cNvPr>
            <p:cNvSpPr/>
            <p:nvPr/>
          </p:nvSpPr>
          <p:spPr>
            <a:xfrm>
              <a:off x="2073603" y="1737691"/>
              <a:ext cx="2160003" cy="33426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pPr lvl="0">
                <a:defRPr/>
              </a:pPr>
              <a:r>
                <a:rPr lang="ja-JP" sz="1400" b="1" dirty="0">
                  <a:solidFill>
                    <a:srgbClr val="000F78"/>
                  </a:solidFill>
                  <a:latin typeface="Yu Gothic UI"/>
                  <a:ea typeface="Yu Gothic UI"/>
                  <a:sym typeface="Yu Gothic UI" panose="020B0500000000000000" pitchFamily="50" charset="-128"/>
                </a:rPr>
                <a:t>既存の工場跡地を</a:t>
              </a:r>
              <a:r>
                <a:rPr kumimoji="1" lang="ja-JP" sz="1400" b="1" i="0" u="none" strike="noStrike" kern="1200" cap="none" spc="0" normalizeH="0" baseline="0" noProof="0" dirty="0">
                  <a:ln>
                    <a:noFill/>
                  </a:ln>
                  <a:solidFill>
                    <a:srgbClr val="000F78"/>
                  </a:solidFill>
                  <a:effectLst/>
                  <a:uLnTx/>
                  <a:uFillTx/>
                  <a:latin typeface="Yu Gothic UI"/>
                  <a:ea typeface="Yu Gothic UI"/>
                  <a:sym typeface="Yu Gothic UI" panose="020B0500000000000000" pitchFamily="50" charset="-128"/>
                </a:rPr>
                <a:t>活用</a:t>
              </a:r>
              <a:r>
                <a:rPr lang="ja-JP" sz="1400" b="1" dirty="0">
                  <a:solidFill>
                    <a:srgbClr val="000F78"/>
                  </a:solidFill>
                  <a:latin typeface="Yu Gothic UI"/>
                  <a:ea typeface="Yu Gothic UI"/>
                  <a:sym typeface="Yu Gothic UI" panose="020B0500000000000000" pitchFamily="50" charset="-128"/>
                </a:rPr>
                <a:t>した大規模投資</a:t>
              </a:r>
              <a:r>
                <a:rPr kumimoji="1" lang="ja-JP" sz="1400" b="1" i="0" u="none" strike="noStrike" kern="1200" cap="none" spc="0" normalizeH="0" baseline="0" noProof="0" dirty="0">
                  <a:ln>
                    <a:noFill/>
                  </a:ln>
                  <a:solidFill>
                    <a:srgbClr val="000F78"/>
                  </a:solidFill>
                  <a:effectLst/>
                  <a:uLnTx/>
                  <a:uFillTx/>
                  <a:latin typeface="Yu Gothic UI"/>
                  <a:ea typeface="Yu Gothic UI"/>
                  <a:sym typeface="Yu Gothic UI" panose="020B0500000000000000" pitchFamily="50" charset="-128"/>
                </a:rPr>
                <a:t>の内容</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1/2</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endParaRPr lang="en-US" sz="1400" dirty="0">
                <a:latin typeface="Yu Gothic UI"/>
                <a:ea typeface="Yu Gothic UI"/>
              </a:endParaRPr>
            </a:p>
          </p:txBody>
        </p:sp>
        <p:cxnSp>
          <p:nvCxnSpPr>
            <p:cNvPr id="6" name="Straight Connector 5">
              <a:extLst>
                <a:ext uri="{FF2B5EF4-FFF2-40B4-BE49-F238E27FC236}">
                  <a16:creationId xmlns:a16="http://schemas.microsoft.com/office/drawing/2014/main" id="{7ECB8A9A-2AF0-8177-54DE-98D3BCBF9BA9}"/>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正方形/長方形 7">
            <a:extLst>
              <a:ext uri="{FF2B5EF4-FFF2-40B4-BE49-F238E27FC236}">
                <a16:creationId xmlns:a16="http://schemas.microsoft.com/office/drawing/2014/main" id="{151BB86B-BE74-1F22-A74A-96C5DBD2A3D8}"/>
              </a:ext>
            </a:extLst>
          </p:cNvPr>
          <p:cNvSpPr/>
          <p:nvPr/>
        </p:nvSpPr>
        <p:spPr>
          <a:xfrm>
            <a:off x="5793218" y="1372051"/>
            <a:ext cx="4078717" cy="8282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以下から該当する区分番号を記載してください。　</a:t>
            </a:r>
            <a:r>
              <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447675" marR="0" lvl="0" indent="-228600" algn="l" defTabSz="914400" rtl="0" eaLnBrk="1" fontAlgn="auto" latinLnBrk="0" hangingPunct="1">
              <a:lnSpc>
                <a:spcPts val="1200"/>
              </a:lnSpc>
              <a:spcBef>
                <a:spcPts val="0"/>
              </a:spcBef>
              <a:spcAft>
                <a:spcPts val="0"/>
              </a:spcAft>
              <a:buClrTx/>
              <a:buSzTx/>
              <a:buFont typeface="+mj-ea"/>
              <a:buAutoNum type="circleNumDbPlain"/>
              <a:tabLst/>
              <a:defRPr/>
            </a:pPr>
            <a:r>
              <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他社工場跡地（創業終了後、長期間未利用）</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marR="0" lvl="0" indent="-228600" algn="l" defTabSz="914400" rtl="0" eaLnBrk="1" fontAlgn="auto" latinLnBrk="0" hangingPunct="1">
              <a:lnSpc>
                <a:spcPts val="1200"/>
              </a:lnSpc>
              <a:spcBef>
                <a:spcPts val="0"/>
              </a:spcBef>
              <a:spcAft>
                <a:spcPts val="0"/>
              </a:spcAft>
              <a:buClrTx/>
              <a:buSzTx/>
              <a:buFont typeface="+mj-ea"/>
              <a:buAutoNum type="circleNumDbPlain"/>
              <a:tabLst/>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他社工場跡地（居抜き・設備等を引き継ぐ）</a:t>
            </a:r>
            <a:endParaRPr lang="en-US" altLang="ja-JP" sz="11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自社工場跡地・遊休地等</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marR="0" lvl="0" indent="-228600" algn="l" defTabSz="914400" rtl="0" eaLnBrk="1" fontAlgn="auto" latinLnBrk="0" hangingPunct="1">
              <a:lnSpc>
                <a:spcPts val="1200"/>
              </a:lnSpc>
              <a:spcBef>
                <a:spcPts val="0"/>
              </a:spcBef>
              <a:spcAft>
                <a:spcPts val="0"/>
              </a:spcAft>
              <a:buClrTx/>
              <a:buSzTx/>
              <a:buFont typeface="+mj-ea"/>
              <a:buAutoNum type="circleNumDbPlain"/>
              <a:tabLst/>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その他（具体的内容：　　　　　　　　　　　　）</a:t>
            </a:r>
            <a:endPar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0" name="正方形/長方形 13">
            <a:extLst>
              <a:ext uri="{FF2B5EF4-FFF2-40B4-BE49-F238E27FC236}">
                <a16:creationId xmlns:a16="http://schemas.microsoft.com/office/drawing/2014/main" id="{379D6925-2429-9B19-6BCB-4E31C8D92742}"/>
              </a:ext>
            </a:extLst>
          </p:cNvPr>
          <p:cNvSpPr/>
          <p:nvPr/>
        </p:nvSpPr>
        <p:spPr>
          <a:xfrm>
            <a:off x="4793409" y="1362036"/>
            <a:ext cx="1020071" cy="838314"/>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対象用地</a:t>
            </a:r>
            <a:br>
              <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区分</a:t>
            </a:r>
          </a:p>
        </p:txBody>
      </p:sp>
      <p:sp>
        <p:nvSpPr>
          <p:cNvPr id="15" name="正方形/長方形 7">
            <a:extLst>
              <a:ext uri="{FF2B5EF4-FFF2-40B4-BE49-F238E27FC236}">
                <a16:creationId xmlns:a16="http://schemas.microsoft.com/office/drawing/2014/main" id="{1FBE488E-57F6-9140-C2DE-C415C6ECA93A}"/>
              </a:ext>
            </a:extLst>
          </p:cNvPr>
          <p:cNvSpPr/>
          <p:nvPr/>
        </p:nvSpPr>
        <p:spPr>
          <a:xfrm>
            <a:off x="1206536" y="1372051"/>
            <a:ext cx="2204176" cy="370307"/>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県</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市</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跡地</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約</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a:t>
            </a:r>
            <a:endPar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正方形/長方形 13">
            <a:extLst>
              <a:ext uri="{FF2B5EF4-FFF2-40B4-BE49-F238E27FC236}">
                <a16:creationId xmlns:a16="http://schemas.microsoft.com/office/drawing/2014/main" id="{190D8314-3044-27CB-E43F-FAE61D01A48C}"/>
              </a:ext>
            </a:extLst>
          </p:cNvPr>
          <p:cNvSpPr/>
          <p:nvPr/>
        </p:nvSpPr>
        <p:spPr>
          <a:xfrm>
            <a:off x="174388" y="1362034"/>
            <a:ext cx="1020071" cy="39462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用地の情報</a:t>
            </a:r>
          </a:p>
        </p:txBody>
      </p:sp>
      <p:cxnSp>
        <p:nvCxnSpPr>
          <p:cNvPr id="20" name="直線コネクタ 25">
            <a:extLst>
              <a:ext uri="{FF2B5EF4-FFF2-40B4-BE49-F238E27FC236}">
                <a16:creationId xmlns:a16="http://schemas.microsoft.com/office/drawing/2014/main" id="{8AE3A1E1-929A-7765-E0A1-9CF30743C33D}"/>
              </a:ext>
            </a:extLst>
          </p:cNvPr>
          <p:cNvCxnSpPr>
            <a:cxnSpLocks/>
          </p:cNvCxnSpPr>
          <p:nvPr/>
        </p:nvCxnSpPr>
        <p:spPr>
          <a:xfrm flipH="1">
            <a:off x="1192520" y="2255227"/>
            <a:ext cx="8424000"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1" name="正方形/長方形 2051">
            <a:extLst>
              <a:ext uri="{FF2B5EF4-FFF2-40B4-BE49-F238E27FC236}">
                <a16:creationId xmlns:a16="http://schemas.microsoft.com/office/drawing/2014/main" id="{3E4091C5-135D-F34F-A328-0B8AA8A0D7CD}"/>
              </a:ext>
            </a:extLst>
          </p:cNvPr>
          <p:cNvSpPr/>
          <p:nvPr/>
        </p:nvSpPr>
        <p:spPr>
          <a:xfrm>
            <a:off x="1190367" y="2301039"/>
            <a:ext cx="4005566" cy="104919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lvl="0" indent="-171450">
              <a:buFont typeface="Wingdings" panose="05000000000000000000" pitchFamily="2" charset="2"/>
              <a:buChar char="l"/>
              <a:defRPr/>
            </a:pP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以下から該当する番号を記載してください。　</a:t>
            </a:r>
            <a:r>
              <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　　</a:t>
            </a:r>
            <a:r>
              <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p>
          <a:p>
            <a:pPr marL="447675" lvl="0"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懸念が非常に大きい</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lvl="0" indent="-228600">
              <a:lnSpc>
                <a:spcPts val="1200"/>
              </a:lnSpc>
              <a:buFont typeface="+mj-ea"/>
              <a:buAutoNum type="circleNumDbPlain"/>
              <a:defRPr/>
            </a:pPr>
            <a:r>
              <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懸念が</a:t>
            </a: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大きい</a:t>
            </a:r>
            <a:endParaRPr kumimoji="1" lang="en-US" altLang="ja-JP"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447675" lvl="0"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一定の懸念がある</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lvl="0"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土壌汚染が確認されたため既に対策を講じた</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lvl="0" indent="-228600">
              <a:lnSpc>
                <a:spcPts val="1200"/>
              </a:lnSpc>
              <a:buFont typeface="+mj-ea"/>
              <a:buAutoNum type="circleNumDbPlain"/>
              <a:defRPr/>
            </a:pPr>
            <a:r>
              <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特段の懸念はない</a:t>
            </a:r>
            <a:r>
              <a:rPr kumimoji="1" lang="en-US" altLang="ja-JP"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把握している情報がない</a:t>
            </a:r>
            <a:endParaRPr kumimoji="1" lang="en-US" altLang="ja-JP"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2" name="正方形/長方形 2052">
            <a:extLst>
              <a:ext uri="{FF2B5EF4-FFF2-40B4-BE49-F238E27FC236}">
                <a16:creationId xmlns:a16="http://schemas.microsoft.com/office/drawing/2014/main" id="{B18CE484-A5F7-CFF0-3E83-CD7A85EF099F}"/>
              </a:ext>
            </a:extLst>
          </p:cNvPr>
          <p:cNvSpPr/>
          <p:nvPr/>
        </p:nvSpPr>
        <p:spPr>
          <a:xfrm>
            <a:off x="174388" y="2301038"/>
            <a:ext cx="1020071" cy="429775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lang="ja-JP" altLang="en-US" sz="12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土壌汚染等の懸念度合い</a:t>
            </a:r>
            <a:endPar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8" name="正方形/長方形 7">
            <a:extLst>
              <a:ext uri="{FF2B5EF4-FFF2-40B4-BE49-F238E27FC236}">
                <a16:creationId xmlns:a16="http://schemas.microsoft.com/office/drawing/2014/main" id="{0E46717E-D651-9D60-4B4B-2FF8AEC4DB0C}"/>
              </a:ext>
            </a:extLst>
          </p:cNvPr>
          <p:cNvSpPr/>
          <p:nvPr/>
        </p:nvSpPr>
        <p:spPr>
          <a:xfrm>
            <a:off x="1206536" y="1810593"/>
            <a:ext cx="2204176" cy="389757"/>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ja-JP" altLang="en-US" sz="120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約</a:t>
            </a:r>
            <a:r>
              <a:rPr lang="en-US" altLang="ja-JP" sz="120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x</a:t>
            </a:r>
            <a:r>
              <a:rPr lang="ja-JP" altLang="en-US" sz="120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9" name="正方形/長方形 13">
            <a:extLst>
              <a:ext uri="{FF2B5EF4-FFF2-40B4-BE49-F238E27FC236}">
                <a16:creationId xmlns:a16="http://schemas.microsoft.com/office/drawing/2014/main" id="{5916EFB7-EEE9-F059-A202-9BA1C9D0780D}"/>
              </a:ext>
            </a:extLst>
          </p:cNvPr>
          <p:cNvSpPr/>
          <p:nvPr/>
        </p:nvSpPr>
        <p:spPr>
          <a:xfrm>
            <a:off x="174388" y="1810596"/>
            <a:ext cx="1020071" cy="38975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未利用期間</a:t>
            </a:r>
          </a:p>
        </p:txBody>
      </p:sp>
      <p:sp>
        <p:nvSpPr>
          <p:cNvPr id="24" name="正方形/長方形 2051">
            <a:extLst>
              <a:ext uri="{FF2B5EF4-FFF2-40B4-BE49-F238E27FC236}">
                <a16:creationId xmlns:a16="http://schemas.microsoft.com/office/drawing/2014/main" id="{2BD69719-EEE2-CA1A-D092-41171B855C10}"/>
              </a:ext>
            </a:extLst>
          </p:cNvPr>
          <p:cNvSpPr/>
          <p:nvPr/>
        </p:nvSpPr>
        <p:spPr>
          <a:xfrm>
            <a:off x="1197371" y="3287136"/>
            <a:ext cx="3523613" cy="919752"/>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lvl="0" indent="-171450">
              <a:lnSpc>
                <a:spcPts val="1440"/>
              </a:lnSpc>
              <a:spcBef>
                <a:spcPts val="600"/>
              </a:spcBef>
              <a:buFont typeface="Wingdings" panose="05000000000000000000" pitchFamily="2" charset="2"/>
              <a:buChar char="l"/>
              <a:defRPr/>
            </a:pP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土壌汚染懸念内容の具体的説明を記載してください。</a:t>
            </a:r>
            <a:b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前回の工場用途、使用していた原材料・物質、地域</a:t>
            </a:r>
            <a:b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での風評、これまで把握されている状況 等</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sp>
        <p:nvSpPr>
          <p:cNvPr id="26" name="正方形/長方形 2051">
            <a:extLst>
              <a:ext uri="{FF2B5EF4-FFF2-40B4-BE49-F238E27FC236}">
                <a16:creationId xmlns:a16="http://schemas.microsoft.com/office/drawing/2014/main" id="{2547E862-25BE-36AE-B8DB-16490816E02F}"/>
              </a:ext>
            </a:extLst>
          </p:cNvPr>
          <p:cNvSpPr/>
          <p:nvPr/>
        </p:nvSpPr>
        <p:spPr>
          <a:xfrm>
            <a:off x="5786214" y="2281216"/>
            <a:ext cx="4005566" cy="104919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lvl="0" indent="-171450">
              <a:buFont typeface="Wingdings" panose="05000000000000000000" pitchFamily="2" charset="2"/>
              <a:buChar char="l"/>
              <a:defRPr/>
            </a:pP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以下から該当する番号を記載してください。　</a:t>
            </a:r>
            <a:r>
              <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　　</a:t>
            </a:r>
            <a:r>
              <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p>
          <a:p>
            <a:pPr marL="447675" lvl="0"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対策内容・手法・工法について具体的に検討している</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lvl="0" indent="-228600">
              <a:lnSpc>
                <a:spcPts val="1200"/>
              </a:lnSpc>
              <a:buFont typeface="+mj-ea"/>
              <a:buAutoNum type="circleNumDbPlain"/>
              <a:defRPr/>
            </a:pPr>
            <a:r>
              <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法令に基づき調査・必要な対策を講じる方針</a:t>
            </a:r>
            <a:endParaRPr kumimoji="1" lang="en-US" altLang="ja-JP"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447675" lvl="0"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必要に応じて実施予定（内容未定）</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lvl="0" indent="-228600">
              <a:lnSpc>
                <a:spcPts val="1200"/>
              </a:lnSpc>
              <a:buFont typeface="+mj-ea"/>
              <a:buAutoNum type="circleNumDbPlain"/>
              <a:defRPr/>
            </a:pPr>
            <a:r>
              <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売主・貸主が実施予定</a:t>
            </a:r>
            <a:r>
              <a:rPr kumimoji="1" lang="en-US" altLang="ja-JP"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実施済</a:t>
            </a:r>
            <a:endParaRPr kumimoji="1" lang="en-US" altLang="ja-JP"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447675" lvl="0"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調査の結果、問題ないことを確認済</a:t>
            </a:r>
            <a:endParaRPr kumimoji="1" lang="en-US" altLang="ja-JP"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 name="四角形: メモ 1">
            <a:extLst>
              <a:ext uri="{FF2B5EF4-FFF2-40B4-BE49-F238E27FC236}">
                <a16:creationId xmlns:a16="http://schemas.microsoft.com/office/drawing/2014/main" id="{47A542F9-8AE5-304E-0724-5B124AE1374A}"/>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27" name="正方形/長方形 2052">
            <a:extLst>
              <a:ext uri="{FF2B5EF4-FFF2-40B4-BE49-F238E27FC236}">
                <a16:creationId xmlns:a16="http://schemas.microsoft.com/office/drawing/2014/main" id="{E7C32477-145F-239E-7BE2-2D3CB1039DF8}"/>
              </a:ext>
            </a:extLst>
          </p:cNvPr>
          <p:cNvSpPr/>
          <p:nvPr/>
        </p:nvSpPr>
        <p:spPr>
          <a:xfrm>
            <a:off x="4793409" y="2298537"/>
            <a:ext cx="1020071" cy="4300260"/>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lang="ja-JP" altLang="en-US" sz="12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土壌汚染対策</a:t>
            </a:r>
            <a:br>
              <a:rPr lang="en-US" altLang="ja-JP" sz="12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実施内容</a:t>
            </a:r>
            <a:endPar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8" name="正方形/長方形 2051">
            <a:extLst>
              <a:ext uri="{FF2B5EF4-FFF2-40B4-BE49-F238E27FC236}">
                <a16:creationId xmlns:a16="http://schemas.microsoft.com/office/drawing/2014/main" id="{52B9BA36-F614-B37F-B61B-922D145BE184}"/>
              </a:ext>
            </a:extLst>
          </p:cNvPr>
          <p:cNvSpPr/>
          <p:nvPr/>
        </p:nvSpPr>
        <p:spPr>
          <a:xfrm>
            <a:off x="5793218" y="3287135"/>
            <a:ext cx="4005565" cy="97497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indent="-171450">
              <a:lnSpc>
                <a:spcPts val="1440"/>
              </a:lnSpc>
              <a:spcBef>
                <a:spcPts val="600"/>
              </a:spcBef>
              <a:buFont typeface="Wingdings" panose="05000000000000000000" pitchFamily="2" charset="2"/>
              <a:buChar char="l"/>
              <a:defRPr/>
            </a:pPr>
            <a:r>
              <a:rPr kumimoji="1" lang="ja-JP" altLang="en-US" sz="1200" b="0"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想定している調査・対策の内容、考え方等を記載してください。</a:t>
            </a:r>
            <a:br>
              <a:rPr lang="en-US" altLang="ja-JP" sz="1200" b="0" i="0" u="none" strike="noStrike" kern="1200" cap="none" spc="0" normalizeH="0" baseline="0" noProof="0">
                <a:ln>
                  <a:noFill/>
                </a:ln>
                <a:effectLst/>
                <a:uLnTx/>
                <a:uFillTx/>
                <a:latin typeface="Yu Gothic UI" panose="020B0500000000000000" pitchFamily="50" charset="-128"/>
                <a:ea typeface="Yu Gothic UI" panose="020B0500000000000000" pitchFamily="50" charset="-128"/>
              </a:rPr>
            </a:br>
            <a:r>
              <a:rPr kumimoji="1" lang="ja-JP" altLang="en-US" sz="1200" b="0"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例）</a:t>
            </a:r>
            <a:br>
              <a:rPr lang="en-US" altLang="ja-JP" sz="1200">
                <a:solidFill>
                  <a:srgbClr val="FF0000"/>
                </a:solidFill>
                <a:latin typeface="Yu Gothic UI"/>
                <a:ea typeface="Yu Gothic UI"/>
              </a:rPr>
            </a:br>
            <a:r>
              <a:rPr lang="ja-JP" altLang="en-US" sz="1200">
                <a:solidFill>
                  <a:srgbClr val="000F78"/>
                </a:solidFill>
                <a:latin typeface="Yu Gothic UI"/>
                <a:ea typeface="Yu Gothic UI"/>
              </a:rPr>
              <a:t>コストを考慮し、行政確認の上で封じ込め対策を実施予定。汚染された土壌を敷地外へ持ち出さず、物理的に囲みこむことで汚染の拡散を防止する。</a:t>
            </a:r>
          </a:p>
        </p:txBody>
      </p:sp>
      <p:sp>
        <p:nvSpPr>
          <p:cNvPr id="12" name="四角形: メモ 1">
            <a:extLst>
              <a:ext uri="{FF2B5EF4-FFF2-40B4-BE49-F238E27FC236}">
                <a16:creationId xmlns:a16="http://schemas.microsoft.com/office/drawing/2014/main" id="{7917C637-336B-29AC-BAF8-5C2637D923E1}"/>
              </a:ext>
            </a:extLst>
          </p:cNvPr>
          <p:cNvSpPr/>
          <p:nvPr/>
        </p:nvSpPr>
        <p:spPr>
          <a:xfrm>
            <a:off x="-1627301" y="268176"/>
            <a:ext cx="1524962" cy="902472"/>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defRPr/>
            </a:pP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当スライドは作成任意（</a:t>
            </a:r>
            <a:r>
              <a:rPr lang="ja-JP" altLang="en-US" sz="1050" b="1" dirty="0">
                <a:solidFill>
                  <a:srgbClr val="575757"/>
                </a:solidFill>
                <a:latin typeface="Yu Gothic UI"/>
                <a:ea typeface="Yu Gothic UI"/>
                <a:sym typeface="Yu Gothic UI" panose="020B0500000000000000" pitchFamily="50" charset="-128"/>
              </a:rPr>
              <a:t>既存の工場跡地を活用した大規模投資を行う事業に対する</a:t>
            </a: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加点</a:t>
            </a:r>
            <a:r>
              <a:rPr lang="ja-JP" altLang="en-US" sz="1050" b="1" dirty="0">
                <a:solidFill>
                  <a:srgbClr val="575757"/>
                </a:solidFill>
                <a:latin typeface="Yu Gothic UI"/>
                <a:ea typeface="Yu Gothic UI"/>
                <a:sym typeface="Yu Gothic UI" panose="020B0500000000000000" pitchFamily="50" charset="-128"/>
              </a:rPr>
              <a:t>措置</a:t>
            </a: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を希望の場合は</a:t>
            </a:r>
            <a:r>
              <a:rPr lang="ja-JP" altLang="en-US" sz="1050" b="1" dirty="0">
                <a:solidFill>
                  <a:srgbClr val="575757"/>
                </a:solidFill>
                <a:latin typeface="Yu Gothic UI"/>
                <a:ea typeface="Yu Gothic UI"/>
                <a:sym typeface="Yu Gothic UI" panose="020B0500000000000000" pitchFamily="50" charset="-128"/>
              </a:rPr>
              <a:t>必</a:t>
            </a: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須）</a:t>
            </a:r>
            <a:endParaRPr lang="ja-JP" altLang="en-US" sz="1050" b="1" i="0" u="none" strike="noStrike" kern="1200" cap="none" spc="0" normalizeH="0" baseline="0" noProof="0" dirty="0">
              <a:ln>
                <a:noFill/>
              </a:ln>
              <a:solidFill>
                <a:srgbClr val="575757"/>
              </a:solidFill>
              <a:effectLst/>
              <a:uLnTx/>
              <a:uFillTx/>
              <a:latin typeface="Yu Gothic UI"/>
              <a:ea typeface="Yu Gothic UI"/>
            </a:endParaRPr>
          </a:p>
        </p:txBody>
      </p:sp>
      <p:sp>
        <p:nvSpPr>
          <p:cNvPr id="14" name="正方形/長方形 7">
            <a:extLst>
              <a:ext uri="{FF2B5EF4-FFF2-40B4-BE49-F238E27FC236}">
                <a16:creationId xmlns:a16="http://schemas.microsoft.com/office/drawing/2014/main" id="{2FBAF920-85BF-83F7-ED0D-82E95AFAFBB4}"/>
              </a:ext>
            </a:extLst>
          </p:cNvPr>
          <p:cNvSpPr/>
          <p:nvPr/>
        </p:nvSpPr>
        <p:spPr>
          <a:xfrm>
            <a:off x="-8973" y="0"/>
            <a:ext cx="9914973" cy="6876126"/>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endParaRPr>
          </a:p>
        </p:txBody>
      </p:sp>
      <p:sp>
        <p:nvSpPr>
          <p:cNvPr id="23" name="Callout: Line with Border and Accent Bar 2">
            <a:extLst>
              <a:ext uri="{FF2B5EF4-FFF2-40B4-BE49-F238E27FC236}">
                <a16:creationId xmlns:a16="http://schemas.microsoft.com/office/drawing/2014/main" id="{2F33F28F-95FF-1810-2A29-399691631CF8}"/>
              </a:ext>
            </a:extLst>
          </p:cNvPr>
          <p:cNvSpPr/>
          <p:nvPr/>
        </p:nvSpPr>
        <p:spPr>
          <a:xfrm>
            <a:off x="5746768" y="266371"/>
            <a:ext cx="3893222" cy="776093"/>
          </a:xfrm>
          <a:prstGeom prst="accentBorderCallout1">
            <a:avLst>
              <a:gd name="adj1" fmla="val 26818"/>
              <a:gd name="adj2" fmla="val -2413"/>
              <a:gd name="adj3" fmla="val 126078"/>
              <a:gd name="adj4" fmla="val -225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t>産業用地が不足している現状を踏まえ、土壌汚染対策を行いながら、既存の工場跡地を活用する形で大規模な投資を行う事業は加点対象となるため、記載してください（該当しない場合は未記入で問題ありません）</a:t>
            </a:r>
          </a:p>
        </p:txBody>
      </p:sp>
      <p:sp>
        <p:nvSpPr>
          <p:cNvPr id="29" name="Callout: Line with Border and Accent Bar 2">
            <a:extLst>
              <a:ext uri="{FF2B5EF4-FFF2-40B4-BE49-F238E27FC236}">
                <a16:creationId xmlns:a16="http://schemas.microsoft.com/office/drawing/2014/main" id="{051046C7-8D77-2AF9-B1AB-D2DBE100CA6D}"/>
              </a:ext>
            </a:extLst>
          </p:cNvPr>
          <p:cNvSpPr/>
          <p:nvPr/>
        </p:nvSpPr>
        <p:spPr>
          <a:xfrm>
            <a:off x="3581243" y="2566639"/>
            <a:ext cx="4005564" cy="1731201"/>
          </a:xfrm>
          <a:prstGeom prst="accentBorderCallout1">
            <a:avLst>
              <a:gd name="adj1" fmla="val 26818"/>
              <a:gd name="adj2" fmla="val -2413"/>
              <a:gd name="adj3" fmla="val 8455"/>
              <a:gd name="adj4" fmla="val -5367"/>
            </a:avLst>
          </a:prstGeom>
          <a:solidFill>
            <a:srgbClr val="FDEAD7"/>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t>①懸念が非常に高い、②懸念が高い、③一定の懸念がある、の</a:t>
            </a:r>
            <a:r>
              <a:rPr lang="ja-JP" altLang="en-US" sz="1200" b="1" dirty="0">
                <a:solidFill>
                  <a:srgbClr val="F59637">
                    <a:lumMod val="75000"/>
                  </a:srgbClr>
                </a:solidFill>
                <a:latin typeface="Yu Gothic UI"/>
                <a:ea typeface="Yu Gothic UI"/>
              </a:rPr>
              <a:t>詳細</a:t>
            </a:r>
            <a:r>
              <a:rPr kumimoji="1" lang="ja-JP" altLang="en-US"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t>は以下の通りです</a:t>
            </a:r>
            <a:endParaRPr kumimoji="1" lang="en-US" altLang="ja-JP" sz="1200" b="1" i="0" u="none" strike="noStrike" kern="1200" cap="none" spc="0" normalizeH="0" baseline="0" noProof="0" dirty="0">
              <a:ln>
                <a:noFill/>
              </a:ln>
              <a:solidFill>
                <a:srgbClr val="F59637">
                  <a:lumMod val="75000"/>
                </a:srgbClr>
              </a:solidFill>
              <a:effectLst/>
              <a:uLnTx/>
              <a:uFillTx/>
              <a:latin typeface="Yu Gothic UI"/>
              <a:ea typeface="Yu Gothic UI"/>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t>①懸念が非常に高い：化学工場跡、製鉄工場埋立地等土壌汚染懸念が非常に高い、カドミウム等具体的な汚染物質が確認された等</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t>②懸念が高い：ガスタンク設置跡等土壌汚染懸念が高い、土壌汚染リスクが高い等</a:t>
            </a:r>
            <a:endParaRPr kumimoji="1" lang="en-US" altLang="ja-JP" sz="1200" b="1" i="0" u="none" strike="noStrike" kern="1200" cap="none" spc="0" normalizeH="0" baseline="0" noProof="0" dirty="0">
              <a:ln>
                <a:noFill/>
              </a:ln>
              <a:solidFill>
                <a:srgbClr val="F59637">
                  <a:lumMod val="75000"/>
                </a:srgbClr>
              </a:solidFill>
              <a:effectLst/>
              <a:uLnTx/>
              <a:uFillTx/>
              <a:latin typeface="Yu Gothic UI"/>
              <a:ea typeface="Yu Gothic UI"/>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t>③一定の懸念がある：産業廃棄物積替施設跡地等一定の土壌汚染懸念がある、 土壌汚染リスクがある等</a:t>
            </a:r>
          </a:p>
        </p:txBody>
      </p:sp>
      <p:sp>
        <p:nvSpPr>
          <p:cNvPr id="7" name="Callout: Line with Border and Accent Bar 21">
            <a:extLst>
              <a:ext uri="{FF2B5EF4-FFF2-40B4-BE49-F238E27FC236}">
                <a16:creationId xmlns:a16="http://schemas.microsoft.com/office/drawing/2014/main" id="{913F84A9-942B-F342-798C-A36BE72A1C2C}"/>
              </a:ext>
            </a:extLst>
          </p:cNvPr>
          <p:cNvSpPr/>
          <p:nvPr/>
        </p:nvSpPr>
        <p:spPr>
          <a:xfrm flipH="1">
            <a:off x="2605594" y="4731549"/>
            <a:ext cx="5094678" cy="1867246"/>
          </a:xfrm>
          <a:prstGeom prst="accentBorderCallout1">
            <a:avLst>
              <a:gd name="adj1" fmla="val 26818"/>
              <a:gd name="adj2" fmla="val -2413"/>
              <a:gd name="adj3" fmla="val -25329"/>
              <a:gd name="adj4" fmla="val -13266"/>
            </a:avLst>
          </a:prstGeom>
          <a:solidFill>
            <a:srgbClr val="FDEAD7"/>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r>
              <a:rPr lang="ja-JP" altLang="en-US" sz="1200" b="1" dirty="0">
                <a:solidFill>
                  <a:srgbClr val="F59637">
                    <a:lumMod val="75000"/>
                  </a:srgbClr>
                </a:solidFill>
              </a:rPr>
              <a:t>①対策内容・手法・工法について具体的に検討している、②法令に基づき調査・必要な対策を講じる方針を選択された場合の記載内容の詳細は以下の通りです</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①対策内容・手法・工法について具体的に検討している：土壌ガス吸引、二重吸引法、エアースパージング、掘削除去、不溶化、封じ込め、物理化学的方法（イオン交換樹脂法、逆浸透膜法、電気透析法）や生物学的方法（従属栄養細菌・独立栄養細菌による生物脱窒法）等</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②法令に基づき調査・必要な対策を講じる方針：土壌汚染対策法第３条に基づき、土壌の汚染状況を把握し必要な措置を講じる</a:t>
            </a:r>
            <a:r>
              <a:rPr lang="ja-JP" altLang="en-US" sz="1200" b="1" dirty="0">
                <a:solidFill>
                  <a:srgbClr val="F59637">
                    <a:lumMod val="75000"/>
                  </a:srgbClr>
                </a:solidFill>
              </a:rPr>
              <a:t>等</a:t>
            </a:r>
            <a:endParaRPr lang="en-US" altLang="ja-JP" sz="1200" b="1" dirty="0">
              <a:solidFill>
                <a:schemeClr val="accent4">
                  <a:lumMod val="75000"/>
                </a:schemeClr>
              </a:solidFill>
            </a:endParaRPr>
          </a:p>
        </p:txBody>
      </p:sp>
    </p:spTree>
    <p:extLst>
      <p:ext uri="{BB962C8B-B14F-4D97-AF65-F5344CB8AC3E}">
        <p14:creationId xmlns:p14="http://schemas.microsoft.com/office/powerpoint/2010/main" val="24293996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137878-33D1-D090-59B1-B40F1C4535FE}"/>
            </a:ext>
          </a:extLst>
        </p:cNvPr>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45BD0B2C-8834-34F0-0E18-2DA392DD7C55}"/>
              </a:ext>
            </a:extLst>
          </p:cNvPr>
          <p:cNvGraphicFramePr>
            <a:graphicFrameLocks/>
          </p:cNvGraphicFramePr>
          <p:nvPr>
            <p:custDataLst>
              <p:tags r:id="rId1"/>
            </p:custDataLst>
            <p:extLst>
              <p:ext uri="{D42A27DB-BD31-4B8C-83A1-F6EECF244321}">
                <p14:modId xmlns:p14="http://schemas.microsoft.com/office/powerpoint/2010/main" val="34277250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05" imgH="405" progId="TCLayout.ActiveDocument.1">
                  <p:embed/>
                </p:oleObj>
              </mc:Choice>
              <mc:Fallback>
                <p:oleObj name="think-cellスライド" r:id="rId3" imgW="405" imgH="405" progId="TCLayout.ActiveDocument.1">
                  <p:embed/>
                  <p:pic>
                    <p:nvPicPr>
                      <p:cNvPr id="11" name="think-cell data - do not delete" hidden="1">
                        <a:extLst>
                          <a:ext uri="{FF2B5EF4-FFF2-40B4-BE49-F238E27FC236}">
                            <a16:creationId xmlns:a16="http://schemas.microsoft.com/office/drawing/2014/main" id="{45BD0B2C-8834-34F0-0E18-2DA392DD7C5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タイトル 6">
            <a:extLst>
              <a:ext uri="{FF2B5EF4-FFF2-40B4-BE49-F238E27FC236}">
                <a16:creationId xmlns:a16="http://schemas.microsoft.com/office/drawing/2014/main" id="{B82B749F-5AB5-CB44-D570-FACA70144699}"/>
              </a:ext>
            </a:extLst>
          </p:cNvPr>
          <p:cNvSpPr>
            <a:spLocks noGrp="1"/>
          </p:cNvSpPr>
          <p:nvPr>
            <p:ph type="title"/>
          </p:nvPr>
        </p:nvSpPr>
        <p:spPr/>
        <p:txBody>
          <a:bodyPr/>
          <a:lstStyle/>
          <a:p>
            <a:endParaRPr lang="ja-JP" altLang="en-US"/>
          </a:p>
        </p:txBody>
      </p:sp>
      <p:sp>
        <p:nvSpPr>
          <p:cNvPr id="3" name="Text Placeholder 2">
            <a:extLst>
              <a:ext uri="{FF2B5EF4-FFF2-40B4-BE49-F238E27FC236}">
                <a16:creationId xmlns:a16="http://schemas.microsoft.com/office/drawing/2014/main" id="{1FCC2946-6697-E17C-DE96-19C2F839E328}"/>
              </a:ext>
            </a:extLst>
          </p:cNvPr>
          <p:cNvSpPr>
            <a:spLocks noGrp="1"/>
          </p:cNvSpPr>
          <p:nvPr>
            <p:ph type="body" sz="quarter" idx="12"/>
          </p:nvPr>
        </p:nvSpPr>
        <p:spPr/>
        <p:txBody>
          <a:bodyPr/>
          <a:lstStyle/>
          <a:p>
            <a:r>
              <a:rPr lang="ja-JP" altLang="en-US"/>
              <a:t>③地域への波及効果（イ）地域への波及効果</a:t>
            </a:r>
          </a:p>
        </p:txBody>
      </p:sp>
      <p:grpSp>
        <p:nvGrpSpPr>
          <p:cNvPr id="4" name="RectangleWithLineGroup">
            <a:extLst>
              <a:ext uri="{FF2B5EF4-FFF2-40B4-BE49-F238E27FC236}">
                <a16:creationId xmlns:a16="http://schemas.microsoft.com/office/drawing/2014/main" id="{31721749-9956-09C6-91FB-56DF8E7C095B}"/>
              </a:ext>
            </a:extLst>
          </p:cNvPr>
          <p:cNvGrpSpPr/>
          <p:nvPr/>
        </p:nvGrpSpPr>
        <p:grpSpPr>
          <a:xfrm>
            <a:off x="178870" y="1018651"/>
            <a:ext cx="9416792" cy="297572"/>
            <a:chOff x="2073603" y="1737691"/>
            <a:chExt cx="2160003" cy="334260"/>
          </a:xfrm>
          <a:noFill/>
        </p:grpSpPr>
        <p:sp>
          <p:nvSpPr>
            <p:cNvPr id="5" name="Rectangle 4">
              <a:extLst>
                <a:ext uri="{FF2B5EF4-FFF2-40B4-BE49-F238E27FC236}">
                  <a16:creationId xmlns:a16="http://schemas.microsoft.com/office/drawing/2014/main" id="{CC58B6B9-4596-2E97-866A-2DE53F068EA3}"/>
                </a:ext>
              </a:extLst>
            </p:cNvPr>
            <p:cNvSpPr/>
            <p:nvPr/>
          </p:nvSpPr>
          <p:spPr>
            <a:xfrm>
              <a:off x="2073603" y="1737691"/>
              <a:ext cx="2160003" cy="33426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pPr lvl="0">
                <a:defRPr/>
              </a:pPr>
              <a:r>
                <a:rPr lang="ja-JP" sz="1400" b="1" dirty="0">
                  <a:solidFill>
                    <a:srgbClr val="000F78"/>
                  </a:solidFill>
                  <a:latin typeface="Yu Gothic UI"/>
                  <a:ea typeface="Yu Gothic UI"/>
                  <a:sym typeface="Yu Gothic UI" panose="020B0500000000000000" pitchFamily="50" charset="-128"/>
                </a:rPr>
                <a:t>既存の工場跡地を</a:t>
              </a:r>
              <a:r>
                <a:rPr kumimoji="1" lang="ja-JP" sz="1400" b="1" i="0" u="none" strike="noStrike" kern="1200" cap="none" spc="0" normalizeH="0" baseline="0" noProof="0" dirty="0">
                  <a:ln>
                    <a:noFill/>
                  </a:ln>
                  <a:solidFill>
                    <a:srgbClr val="000F78"/>
                  </a:solidFill>
                  <a:effectLst/>
                  <a:uLnTx/>
                  <a:uFillTx/>
                  <a:latin typeface="Yu Gothic UI"/>
                  <a:ea typeface="Yu Gothic UI"/>
                  <a:sym typeface="Yu Gothic UI" panose="020B0500000000000000" pitchFamily="50" charset="-128"/>
                </a:rPr>
                <a:t>活用</a:t>
              </a:r>
              <a:r>
                <a:rPr lang="ja-JP" sz="1400" b="1" dirty="0">
                  <a:solidFill>
                    <a:srgbClr val="000F78"/>
                  </a:solidFill>
                  <a:latin typeface="Yu Gothic UI"/>
                  <a:ea typeface="Yu Gothic UI"/>
                  <a:sym typeface="Yu Gothic UI" panose="020B0500000000000000" pitchFamily="50" charset="-128"/>
                </a:rPr>
                <a:t>した大規模投資</a:t>
              </a:r>
              <a:r>
                <a:rPr kumimoji="1" lang="ja-JP" sz="1400" b="1" i="0" u="none" strike="noStrike" kern="1200" cap="none" spc="0" normalizeH="0" baseline="0" noProof="0" dirty="0">
                  <a:ln>
                    <a:noFill/>
                  </a:ln>
                  <a:solidFill>
                    <a:srgbClr val="000F78"/>
                  </a:solidFill>
                  <a:effectLst/>
                  <a:uLnTx/>
                  <a:uFillTx/>
                  <a:latin typeface="Yu Gothic UI"/>
                  <a:ea typeface="Yu Gothic UI"/>
                  <a:sym typeface="Yu Gothic UI" panose="020B0500000000000000" pitchFamily="50" charset="-128"/>
                </a:rPr>
                <a:t>の内容</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2/2</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endParaRPr lang="en-US" sz="1400" dirty="0">
                <a:latin typeface="Yu Gothic UI"/>
                <a:ea typeface="Yu Gothic UI"/>
              </a:endParaRPr>
            </a:p>
          </p:txBody>
        </p:sp>
        <p:cxnSp>
          <p:nvCxnSpPr>
            <p:cNvPr id="6" name="Straight Connector 5">
              <a:extLst>
                <a:ext uri="{FF2B5EF4-FFF2-40B4-BE49-F238E27FC236}">
                  <a16:creationId xmlns:a16="http://schemas.microsoft.com/office/drawing/2014/main" id="{F0E55712-A65D-2C7E-E95D-75D92F338CF9}"/>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4" name="正方形/長方形 2058">
            <a:extLst>
              <a:ext uri="{FF2B5EF4-FFF2-40B4-BE49-F238E27FC236}">
                <a16:creationId xmlns:a16="http://schemas.microsoft.com/office/drawing/2014/main" id="{43EDBE4B-FE7B-EFAD-BE04-0012B2672BD2}"/>
              </a:ext>
            </a:extLst>
          </p:cNvPr>
          <p:cNvSpPr/>
          <p:nvPr/>
        </p:nvSpPr>
        <p:spPr>
          <a:xfrm>
            <a:off x="5951615" y="1394865"/>
            <a:ext cx="3644047" cy="3499120"/>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写真・地図・図面等を活用し、</a:t>
            </a:r>
            <a:br>
              <a:rPr kumimoji="1" lang="en-US" altLang="ja-JP" sz="1200" b="0"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0"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伝わりやすいよう工夫ください。</a:t>
            </a:r>
          </a:p>
        </p:txBody>
      </p:sp>
      <p:sp>
        <p:nvSpPr>
          <p:cNvPr id="12" name="正方形/長方形 2052">
            <a:extLst>
              <a:ext uri="{FF2B5EF4-FFF2-40B4-BE49-F238E27FC236}">
                <a16:creationId xmlns:a16="http://schemas.microsoft.com/office/drawing/2014/main" id="{0BA0ECC0-808F-741D-4B2F-ACC35730AC95}"/>
              </a:ext>
            </a:extLst>
          </p:cNvPr>
          <p:cNvSpPr/>
          <p:nvPr/>
        </p:nvSpPr>
        <p:spPr>
          <a:xfrm>
            <a:off x="174388" y="1394866"/>
            <a:ext cx="1020071" cy="3499120"/>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有効活用に向けた</a:t>
            </a:r>
            <a:b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取組内容</a:t>
            </a:r>
          </a:p>
        </p:txBody>
      </p:sp>
      <p:sp>
        <p:nvSpPr>
          <p:cNvPr id="17" name="正方形/長方形 2051">
            <a:extLst>
              <a:ext uri="{FF2B5EF4-FFF2-40B4-BE49-F238E27FC236}">
                <a16:creationId xmlns:a16="http://schemas.microsoft.com/office/drawing/2014/main" id="{CCDEB728-C5E0-A8C2-283B-A51607248417}"/>
              </a:ext>
            </a:extLst>
          </p:cNvPr>
          <p:cNvSpPr/>
          <p:nvPr/>
        </p:nvSpPr>
        <p:spPr>
          <a:xfrm>
            <a:off x="1206536" y="1367014"/>
            <a:ext cx="8389126" cy="97538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indent="-171450">
              <a:lnSpc>
                <a:spcPts val="1440"/>
              </a:lnSpc>
              <a:spcBef>
                <a:spcPts val="600"/>
              </a:spcBef>
              <a:buFont typeface="Wingdings" panose="05000000000000000000" pitchFamily="2" charset="2"/>
              <a:buChar char="l"/>
              <a:defRPr/>
            </a:pP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ブラウンフィールドの活用内容を記載してください。</a:t>
            </a:r>
            <a:b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例）</a:t>
            </a:r>
            <a:b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lang="ja-JP" altLang="en-US" sz="120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工場跡地を利用し○○事業における新たな生産ラインを構築</a:t>
            </a:r>
            <a:b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lang="ja-JP" altLang="en-US" sz="120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既存の受電設備・工業用水管を活用し、インフラ敷設コストと工期圧縮</a:t>
            </a:r>
            <a:b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endParaRPr lang="en-US" altLang="ja-JP" sz="120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0" name="正方形/長方形 2052">
            <a:extLst>
              <a:ext uri="{FF2B5EF4-FFF2-40B4-BE49-F238E27FC236}">
                <a16:creationId xmlns:a16="http://schemas.microsoft.com/office/drawing/2014/main" id="{924EC219-0E24-BA86-D383-A7A70BC11B57}"/>
              </a:ext>
            </a:extLst>
          </p:cNvPr>
          <p:cNvSpPr/>
          <p:nvPr/>
        </p:nvSpPr>
        <p:spPr>
          <a:xfrm>
            <a:off x="174388" y="5026888"/>
            <a:ext cx="1020071" cy="1690232"/>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地域の雇用維持に与えるインパクト</a:t>
            </a:r>
          </a:p>
        </p:txBody>
      </p:sp>
      <p:sp>
        <p:nvSpPr>
          <p:cNvPr id="32" name="正方形/長方形 2051">
            <a:extLst>
              <a:ext uri="{FF2B5EF4-FFF2-40B4-BE49-F238E27FC236}">
                <a16:creationId xmlns:a16="http://schemas.microsoft.com/office/drawing/2014/main" id="{75F1242C-1E4E-7AC0-D031-2485BE77A7FA}"/>
              </a:ext>
            </a:extLst>
          </p:cNvPr>
          <p:cNvSpPr/>
          <p:nvPr/>
        </p:nvSpPr>
        <p:spPr>
          <a:xfrm>
            <a:off x="1190367" y="5061483"/>
            <a:ext cx="5037714" cy="72370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lvl="0" indent="-171450">
              <a:buFont typeface="Wingdings" panose="05000000000000000000" pitchFamily="2" charset="2"/>
              <a:buChar char="l"/>
              <a:defRPr/>
            </a:pP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以下から該当する番号を記載してください。</a:t>
            </a:r>
            <a:r>
              <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　　</a:t>
            </a:r>
            <a:r>
              <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 （複数選択可）</a:t>
            </a:r>
            <a:endPar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lvl="0"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市街地・街中に立地している</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lvl="0" indent="-228600">
              <a:lnSpc>
                <a:spcPts val="1200"/>
              </a:lnSpc>
              <a:buFont typeface="+mj-ea"/>
              <a:buAutoNum type="circleNumDbPlain"/>
              <a:defRPr/>
            </a:pPr>
            <a:r>
              <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直近まで稼働していた工場を引き継ぎ雇用を維持する</a:t>
            </a:r>
            <a:endParaRPr kumimoji="1" lang="en-US" altLang="ja-JP"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447675" lvl="0"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上記には該当しない</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lvl="0">
              <a:defRPr/>
            </a:pPr>
            <a:endPar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正方形/長方形 2051">
            <a:extLst>
              <a:ext uri="{FF2B5EF4-FFF2-40B4-BE49-F238E27FC236}">
                <a16:creationId xmlns:a16="http://schemas.microsoft.com/office/drawing/2014/main" id="{84370B99-CB8C-3B92-AF45-826DE740552B}"/>
              </a:ext>
            </a:extLst>
          </p:cNvPr>
          <p:cNvSpPr/>
          <p:nvPr/>
        </p:nvSpPr>
        <p:spPr>
          <a:xfrm>
            <a:off x="1206536" y="5718667"/>
            <a:ext cx="4626705" cy="6453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lvl="0" indent="-171450">
              <a:lnSpc>
                <a:spcPts val="1440"/>
              </a:lnSpc>
              <a:spcBef>
                <a:spcPts val="600"/>
              </a:spcBef>
              <a:buFont typeface="Wingdings" panose="05000000000000000000" pitchFamily="2" charset="2"/>
              <a:buChar char="l"/>
              <a:defRPr/>
            </a:pP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地域の雇用維持に与えるインパクトを具体的に記載してください。</a:t>
            </a:r>
            <a:b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例）</a:t>
            </a:r>
            <a:b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lang="ja-JP" altLang="en-US" sz="120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前工場の従業員をそのまま雇用し雇用を維持、新規に○人採用</a:t>
            </a:r>
            <a:endParaRPr lang="en-US" altLang="ja-JP" sz="120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四角形: メモ 1">
            <a:extLst>
              <a:ext uri="{FF2B5EF4-FFF2-40B4-BE49-F238E27FC236}">
                <a16:creationId xmlns:a16="http://schemas.microsoft.com/office/drawing/2014/main" id="{321863EF-FACD-D93A-597B-C5266814EA44}"/>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cxnSp>
        <p:nvCxnSpPr>
          <p:cNvPr id="36" name="直線コネクタ 25">
            <a:extLst>
              <a:ext uri="{FF2B5EF4-FFF2-40B4-BE49-F238E27FC236}">
                <a16:creationId xmlns:a16="http://schemas.microsoft.com/office/drawing/2014/main" id="{4C676CB8-A5B9-001B-F251-06DAE2C81CAD}"/>
              </a:ext>
            </a:extLst>
          </p:cNvPr>
          <p:cNvCxnSpPr>
            <a:cxnSpLocks/>
          </p:cNvCxnSpPr>
          <p:nvPr/>
        </p:nvCxnSpPr>
        <p:spPr>
          <a:xfrm flipH="1">
            <a:off x="1190912" y="4949969"/>
            <a:ext cx="8424000" cy="20935"/>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9" name="四角形: メモ 1">
            <a:extLst>
              <a:ext uri="{FF2B5EF4-FFF2-40B4-BE49-F238E27FC236}">
                <a16:creationId xmlns:a16="http://schemas.microsoft.com/office/drawing/2014/main" id="{3A002372-5A78-16B9-ED5D-70B52F4EE6FE}"/>
              </a:ext>
            </a:extLst>
          </p:cNvPr>
          <p:cNvSpPr/>
          <p:nvPr/>
        </p:nvSpPr>
        <p:spPr>
          <a:xfrm>
            <a:off x="-1617776" y="268176"/>
            <a:ext cx="1524962" cy="902472"/>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defRPr/>
            </a:pPr>
            <a:r>
              <a:rPr kumimoji="1" lang="ja-JP" altLang="en-US"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当スライドは作成任意（</a:t>
            </a:r>
            <a:r>
              <a:rPr lang="ja-JP" altLang="en-US" sz="1050" b="1">
                <a:solidFill>
                  <a:srgbClr val="575757"/>
                </a:solidFill>
                <a:latin typeface="Yu Gothic UI"/>
                <a:ea typeface="Yu Gothic UI"/>
                <a:sym typeface="Yu Gothic UI" panose="020B0500000000000000" pitchFamily="50" charset="-128"/>
              </a:rPr>
              <a:t>既存の工場跡地を活用した大規模投資を行う事業に対する</a:t>
            </a:r>
            <a:r>
              <a:rPr kumimoji="1" lang="ja-JP" altLang="en-US"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加点</a:t>
            </a:r>
            <a:r>
              <a:rPr lang="ja-JP" altLang="en-US" sz="1050" b="1">
                <a:solidFill>
                  <a:srgbClr val="575757"/>
                </a:solidFill>
                <a:latin typeface="Yu Gothic UI"/>
                <a:ea typeface="Yu Gothic UI"/>
                <a:sym typeface="Yu Gothic UI" panose="020B0500000000000000" pitchFamily="50" charset="-128"/>
              </a:rPr>
              <a:t>措置</a:t>
            </a:r>
            <a:r>
              <a:rPr kumimoji="1" lang="ja-JP" altLang="en-US"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を希望の場合は</a:t>
            </a:r>
            <a:r>
              <a:rPr lang="ja-JP" altLang="en-US" sz="1050" b="1">
                <a:solidFill>
                  <a:srgbClr val="575757"/>
                </a:solidFill>
                <a:latin typeface="Yu Gothic UI"/>
                <a:ea typeface="Yu Gothic UI"/>
                <a:sym typeface="Yu Gothic UI" panose="020B0500000000000000" pitchFamily="50" charset="-128"/>
              </a:rPr>
              <a:t>必</a:t>
            </a:r>
            <a:r>
              <a:rPr kumimoji="1" lang="ja-JP" altLang="en-US"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須）</a:t>
            </a:r>
            <a:endParaRPr lang="ja-JP" altLang="en-US" sz="1050" b="1" i="0" u="none" strike="noStrike" kern="1200" cap="none" spc="0" normalizeH="0" baseline="0" noProof="0">
              <a:ln>
                <a:noFill/>
              </a:ln>
              <a:solidFill>
                <a:srgbClr val="575757"/>
              </a:solidFill>
              <a:effectLst/>
              <a:uLnTx/>
              <a:uFillTx/>
              <a:latin typeface="Yu Gothic UI"/>
              <a:ea typeface="Yu Gothic UI"/>
            </a:endParaRPr>
          </a:p>
        </p:txBody>
      </p:sp>
      <p:sp>
        <p:nvSpPr>
          <p:cNvPr id="13" name="正方形/長方形 7">
            <a:extLst>
              <a:ext uri="{FF2B5EF4-FFF2-40B4-BE49-F238E27FC236}">
                <a16:creationId xmlns:a16="http://schemas.microsoft.com/office/drawing/2014/main" id="{3FBB53D6-31BC-6D6D-9E86-98C6E7BEFF02}"/>
              </a:ext>
            </a:extLst>
          </p:cNvPr>
          <p:cNvSpPr/>
          <p:nvPr/>
        </p:nvSpPr>
        <p:spPr>
          <a:xfrm>
            <a:off x="0" y="0"/>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endParaRPr>
          </a:p>
        </p:txBody>
      </p:sp>
      <p:sp>
        <p:nvSpPr>
          <p:cNvPr id="21" name="Callout: Line with Border and Accent Bar 2">
            <a:extLst>
              <a:ext uri="{FF2B5EF4-FFF2-40B4-BE49-F238E27FC236}">
                <a16:creationId xmlns:a16="http://schemas.microsoft.com/office/drawing/2014/main" id="{EB8D461B-E01D-EC16-696D-0FE28B3E29AA}"/>
              </a:ext>
            </a:extLst>
          </p:cNvPr>
          <p:cNvSpPr/>
          <p:nvPr/>
        </p:nvSpPr>
        <p:spPr>
          <a:xfrm>
            <a:off x="6600290" y="3827745"/>
            <a:ext cx="2955423" cy="776093"/>
          </a:xfrm>
          <a:prstGeom prst="accentBorderCallout1">
            <a:avLst>
              <a:gd name="adj1" fmla="val 26818"/>
              <a:gd name="adj2" fmla="val -2413"/>
              <a:gd name="adj3" fmla="val 3713"/>
              <a:gd name="adj4" fmla="val -5339"/>
            </a:avLst>
          </a:prstGeom>
          <a:solidFill>
            <a:srgbClr val="FDEAD7"/>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1" i="0" u="none" strike="noStrike" kern="1200" cap="none" spc="0" normalizeH="0" baseline="0" noProof="0">
                <a:ln>
                  <a:noFill/>
                </a:ln>
                <a:solidFill>
                  <a:srgbClr val="F59637">
                    <a:lumMod val="75000"/>
                  </a:srgbClr>
                </a:solidFill>
                <a:effectLst/>
                <a:uLnTx/>
                <a:uFillTx/>
                <a:latin typeface="Yu Gothic UI"/>
                <a:ea typeface="Yu Gothic UI"/>
                <a:cs typeface="+mn-cs"/>
              </a:rPr>
              <a:t>活用予定の用地が一目でわかるような写真・地図・図面等を添付してください</a:t>
            </a:r>
          </a:p>
        </p:txBody>
      </p:sp>
      <p:sp>
        <p:nvSpPr>
          <p:cNvPr id="8" name="Callout: Line with Border and Accent Bar 2">
            <a:extLst>
              <a:ext uri="{FF2B5EF4-FFF2-40B4-BE49-F238E27FC236}">
                <a16:creationId xmlns:a16="http://schemas.microsoft.com/office/drawing/2014/main" id="{A47B9E0A-99D8-CB6A-D54F-AF9FA0FA8591}"/>
              </a:ext>
            </a:extLst>
          </p:cNvPr>
          <p:cNvSpPr/>
          <p:nvPr/>
        </p:nvSpPr>
        <p:spPr>
          <a:xfrm>
            <a:off x="1713438" y="2630075"/>
            <a:ext cx="4005564" cy="1279026"/>
          </a:xfrm>
          <a:prstGeom prst="accentBorderCallout1">
            <a:avLst>
              <a:gd name="adj1" fmla="val 26818"/>
              <a:gd name="adj2" fmla="val -2413"/>
              <a:gd name="adj3" fmla="val 8455"/>
              <a:gd name="adj4" fmla="val -5367"/>
            </a:avLst>
          </a:prstGeom>
          <a:solidFill>
            <a:srgbClr val="FDEAD7"/>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171450" lvl="0" indent="-171450">
              <a:buFont typeface="Arial" panose="020B0604020202020204" pitchFamily="34" charset="0"/>
              <a:buChar char="•"/>
              <a:defRPr/>
            </a:pPr>
            <a:r>
              <a:rPr lang="ja-JP" altLang="en-US" sz="1200" b="1" dirty="0">
                <a:solidFill>
                  <a:srgbClr val="F59637">
                    <a:lumMod val="75000"/>
                  </a:srgbClr>
                </a:solidFill>
              </a:rPr>
              <a:t>補助対象事業におけるブラウンフィールドの有効活用に向けた取組について具体的に記載してください。また、記載する際に、周辺環境への配慮やリスク管理手法について検討されている場合には併せて記載してください</a:t>
            </a:r>
            <a:endParaRPr lang="en-US" altLang="ja-JP" sz="1200" b="1" dirty="0">
              <a:solidFill>
                <a:srgbClr val="F59637">
                  <a:lumMod val="75000"/>
                </a:srgbClr>
              </a:solidFill>
              <a:latin typeface="Yu Gothic UI"/>
              <a:ea typeface="Yu Gothic UI"/>
            </a:endParaRPr>
          </a:p>
        </p:txBody>
      </p:sp>
    </p:spTree>
    <p:extLst>
      <p:ext uri="{BB962C8B-B14F-4D97-AF65-F5344CB8AC3E}">
        <p14:creationId xmlns:p14="http://schemas.microsoft.com/office/powerpoint/2010/main" val="10612092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277" imgH="277" progId="TCLayout.ActiveDocument.1">
                  <p:embed/>
                </p:oleObj>
              </mc:Choice>
              <mc:Fallback>
                <p:oleObj name="think-cellスライド"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0" name="Text Placeholder 2">
            <a:hlinkClick r:id="rId15" action="ppaction://hlinksldjump"/>
            <a:extLst>
              <a:ext uri="{FF2B5EF4-FFF2-40B4-BE49-F238E27FC236}">
                <a16:creationId xmlns:a16="http://schemas.microsoft.com/office/drawing/2014/main" id="{D75C82A3-6F64-1CAF-13FF-5588D7DAE5E6}"/>
              </a:ext>
            </a:extLst>
          </p:cNvPr>
          <p:cNvSpPr>
            <a:spLocks/>
          </p:cNvSpPr>
          <p:nvPr>
            <p:custDataLst>
              <p:tags r:id="rId2"/>
            </p:custDataLst>
          </p:nvPr>
        </p:nvSpPr>
        <p:spPr bwMode="auto">
          <a:xfrm>
            <a:off x="1752600" y="2041525"/>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6" action="ppaction://hlinksldjump"/>
            <a:extLst>
              <a:ext uri="{FF2B5EF4-FFF2-40B4-BE49-F238E27FC236}">
                <a16:creationId xmlns:a16="http://schemas.microsoft.com/office/drawing/2014/main" id="{4CCBC606-835B-96CD-7F65-922A6E66B95C}"/>
              </a:ext>
            </a:extLst>
          </p:cNvPr>
          <p:cNvSpPr>
            <a:spLocks/>
          </p:cNvSpPr>
          <p:nvPr>
            <p:custDataLst>
              <p:tags r:id="rId3"/>
            </p:custDataLst>
          </p:nvPr>
        </p:nvSpPr>
        <p:spPr bwMode="auto">
          <a:xfrm>
            <a:off x="1752600" y="232727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7" action="ppaction://hlinksldjump"/>
            <a:extLst>
              <a:ext uri="{FF2B5EF4-FFF2-40B4-BE49-F238E27FC236}">
                <a16:creationId xmlns:a16="http://schemas.microsoft.com/office/drawing/2014/main" id="{A595B89B-9734-7CD2-C7C0-226B1B3FB6D8}"/>
              </a:ext>
            </a:extLst>
          </p:cNvPr>
          <p:cNvSpPr>
            <a:spLocks/>
          </p:cNvSpPr>
          <p:nvPr>
            <p:custDataLst>
              <p:tags r:id="rId4"/>
            </p:custDataLst>
          </p:nvPr>
        </p:nvSpPr>
        <p:spPr bwMode="auto">
          <a:xfrm>
            <a:off x="1752600" y="2652714"/>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extLst>
              <a:ext uri="{FF2B5EF4-FFF2-40B4-BE49-F238E27FC236}">
                <a16:creationId xmlns:a16="http://schemas.microsoft.com/office/drawing/2014/main" id="{4ECAB8A4-4070-2116-6C51-E0AA1B2F404E}"/>
              </a:ext>
            </a:extLst>
          </p:cNvPr>
          <p:cNvSpPr>
            <a:spLocks/>
          </p:cNvSpPr>
          <p:nvPr>
            <p:custDataLst>
              <p:tags r:id="rId5"/>
            </p:custDataLst>
          </p:nvPr>
        </p:nvSpPr>
        <p:spPr bwMode="auto">
          <a:xfrm>
            <a:off x="1752600" y="3019425"/>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9" name="Text Placeholder 2">
            <a:hlinkClick r:id="rId18" action="ppaction://hlinksldjump"/>
            <a:extLst>
              <a:ext uri="{FF2B5EF4-FFF2-40B4-BE49-F238E27FC236}">
                <a16:creationId xmlns:a16="http://schemas.microsoft.com/office/drawing/2014/main" id="{7A2F1C0D-AC46-468F-39CC-8462DB21D815}"/>
              </a:ext>
            </a:extLst>
          </p:cNvPr>
          <p:cNvSpPr>
            <a:spLocks/>
          </p:cNvSpPr>
          <p:nvPr>
            <p:custDataLst>
              <p:tags r:id="rId6"/>
            </p:custDataLst>
          </p:nvPr>
        </p:nvSpPr>
        <p:spPr bwMode="auto">
          <a:xfrm>
            <a:off x="1752600" y="3425824"/>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（ア）リスクを取った投資規模</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Text Placeholder 2">
            <a:hlinkClick r:id="rId19" action="ppaction://hlinksldjump"/>
            <a:extLst>
              <a:ext uri="{FF2B5EF4-FFF2-40B4-BE49-F238E27FC236}">
                <a16:creationId xmlns:a16="http://schemas.microsoft.com/office/drawing/2014/main" id="{578A7759-996F-8A8E-A709-B914E8CD5319}"/>
              </a:ext>
            </a:extLst>
          </p:cNvPr>
          <p:cNvSpPr>
            <a:spLocks/>
          </p:cNvSpPr>
          <p:nvPr>
            <p:custDataLst>
              <p:tags r:id="rId7"/>
            </p:custDataLst>
          </p:nvPr>
        </p:nvSpPr>
        <p:spPr bwMode="auto">
          <a:xfrm>
            <a:off x="1752600" y="3781425"/>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（イ）費用対効果</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0" action="ppaction://hlinksldjump"/>
            <a:extLst>
              <a:ext uri="{FF2B5EF4-FFF2-40B4-BE49-F238E27FC236}">
                <a16:creationId xmlns:a16="http://schemas.microsoft.com/office/drawing/2014/main" id="{6D9BA04A-E802-F641-D59E-A833337A1076}"/>
              </a:ext>
            </a:extLst>
          </p:cNvPr>
          <p:cNvSpPr>
            <a:spLocks/>
          </p:cNvSpPr>
          <p:nvPr>
            <p:custDataLst>
              <p:tags r:id="rId8"/>
            </p:custDataLst>
          </p:nvPr>
        </p:nvSpPr>
        <p:spPr bwMode="auto">
          <a:xfrm>
            <a:off x="1752600" y="4135437"/>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（ウ）企業の行動変容</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21" action="ppaction://hlinksldjump"/>
            <a:extLst>
              <a:ext uri="{FF2B5EF4-FFF2-40B4-BE49-F238E27FC236}">
                <a16:creationId xmlns:a16="http://schemas.microsoft.com/office/drawing/2014/main" id="{19B78F12-CC75-E155-43BC-31FF0C3B1D96}"/>
              </a:ext>
            </a:extLst>
          </p:cNvPr>
          <p:cNvSpPr>
            <a:spLocks/>
          </p:cNvSpPr>
          <p:nvPr>
            <p:custDataLst>
              <p:tags r:id="rId9"/>
            </p:custDataLst>
          </p:nvPr>
        </p:nvSpPr>
        <p:spPr bwMode="auto">
          <a:xfrm>
            <a:off x="1752600" y="4491038"/>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hlinkClick r:id="rId21" action="ppaction://hlinksldjump"/>
            <a:extLst>
              <a:ext uri="{FF2B5EF4-FFF2-40B4-BE49-F238E27FC236}">
                <a16:creationId xmlns:a16="http://schemas.microsoft.com/office/drawing/2014/main" id="{12046787-F0BA-DE63-B327-0992B3E36791}"/>
              </a:ext>
            </a:extLst>
          </p:cNvPr>
          <p:cNvSpPr>
            <a:spLocks/>
          </p:cNvSpPr>
          <p:nvPr>
            <p:custDataLst>
              <p:tags r:id="rId10"/>
            </p:custDataLst>
          </p:nvPr>
        </p:nvSpPr>
        <p:spPr bwMode="auto">
          <a:xfrm>
            <a:off x="1752600" y="4844184"/>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2" name="正方形/長方形 11">
            <a:extLst>
              <a:ext uri="{FF2B5EF4-FFF2-40B4-BE49-F238E27FC236}">
                <a16:creationId xmlns:a16="http://schemas.microsoft.com/office/drawing/2014/main" id="{A99760BA-7D4C-145C-95CC-A47358E99870}"/>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410431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DEE10-49C8-FFAE-2EBB-3EABA8CCF59A}"/>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F794816-05AA-6649-7D7F-7D93BF932878}"/>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277" imgH="277" progId="TCLayout.ActiveDocument.1">
                  <p:embed/>
                </p:oleObj>
              </mc:Choice>
              <mc:Fallback>
                <p:oleObj name="think-cellスライド" r:id="rId13" imgW="277" imgH="277" progId="TCLayout.ActiveDocument.1">
                  <p:embed/>
                  <p:pic>
                    <p:nvPicPr>
                      <p:cNvPr id="6" name="think-cell data - do not delete" hidden="1">
                        <a:extLst>
                          <a:ext uri="{FF2B5EF4-FFF2-40B4-BE49-F238E27FC236}">
                            <a16:creationId xmlns:a16="http://schemas.microsoft.com/office/drawing/2014/main" id="{7F794816-05AA-6649-7D7F-7D93BF932878}"/>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EDCE7E46-805E-123B-0437-8B3604606730}"/>
              </a:ext>
            </a:extLst>
          </p:cNvPr>
          <p:cNvSpPr>
            <a:spLocks noGrp="1"/>
          </p:cNvSpPr>
          <p:nvPr>
            <p:ph type="title"/>
          </p:nvPr>
        </p:nvSpPr>
        <p:spPr/>
        <p:txBody>
          <a:bodyPr vert="horz"/>
          <a:lstStyle/>
          <a:p>
            <a:r>
              <a:rPr kumimoji="1" lang="ja-JP" altLang="en-US"/>
              <a:t>目次</a:t>
            </a:r>
          </a:p>
        </p:txBody>
      </p:sp>
      <p:sp>
        <p:nvSpPr>
          <p:cNvPr id="3" name="Text Placeholder 2">
            <a:hlinkClick r:id="rId15" action="ppaction://hlinksldjump"/>
            <a:extLst>
              <a:ext uri="{FF2B5EF4-FFF2-40B4-BE49-F238E27FC236}">
                <a16:creationId xmlns:a16="http://schemas.microsoft.com/office/drawing/2014/main" id="{4478BFFE-2BEE-CD90-42EF-C3F5D9E18162}"/>
              </a:ext>
            </a:extLst>
          </p:cNvPr>
          <p:cNvSpPr>
            <a:spLocks/>
          </p:cNvSpPr>
          <p:nvPr>
            <p:custDataLst>
              <p:tags r:id="rId2"/>
            </p:custDataLst>
          </p:nvPr>
        </p:nvSpPr>
        <p:spPr bwMode="auto">
          <a:xfrm>
            <a:off x="1752600" y="2112964"/>
            <a:ext cx="6477000" cy="28416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 name="Text Placeholder 2">
            <a:hlinkClick r:id="rId16" action="ppaction://hlinksldjump"/>
            <a:extLst>
              <a:ext uri="{FF2B5EF4-FFF2-40B4-BE49-F238E27FC236}">
                <a16:creationId xmlns:a16="http://schemas.microsoft.com/office/drawing/2014/main" id="{8D45AEC3-4FCE-45C7-1828-BDE48501D805}"/>
              </a:ext>
            </a:extLst>
          </p:cNvPr>
          <p:cNvSpPr>
            <a:spLocks/>
          </p:cNvSpPr>
          <p:nvPr>
            <p:custDataLst>
              <p:tags r:id="rId3"/>
            </p:custDataLst>
          </p:nvPr>
        </p:nvSpPr>
        <p:spPr bwMode="auto">
          <a:xfrm>
            <a:off x="1752600" y="2397126"/>
            <a:ext cx="6477000" cy="327025"/>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7" action="ppaction://hlinksldjump"/>
            <a:extLst>
              <a:ext uri="{FF2B5EF4-FFF2-40B4-BE49-F238E27FC236}">
                <a16:creationId xmlns:a16="http://schemas.microsoft.com/office/drawing/2014/main" id="{0FFD3F9D-8004-2BA3-27CF-A5B20AD3DA71}"/>
              </a:ext>
            </a:extLst>
          </p:cNvPr>
          <p:cNvSpPr>
            <a:spLocks/>
          </p:cNvSpPr>
          <p:nvPr>
            <p:custDataLst>
              <p:tags r:id="rId4"/>
            </p:custDataLst>
          </p:nvPr>
        </p:nvSpPr>
        <p:spPr bwMode="auto">
          <a:xfrm>
            <a:off x="1752600" y="2724151"/>
            <a:ext cx="6477000" cy="3651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 action="ppaction://noaction"/>
            <a:extLst>
              <a:ext uri="{FF2B5EF4-FFF2-40B4-BE49-F238E27FC236}">
                <a16:creationId xmlns:a16="http://schemas.microsoft.com/office/drawing/2014/main" id="{67A9C537-D944-3C70-0805-2FBABF47E787}"/>
              </a:ext>
            </a:extLst>
          </p:cNvPr>
          <p:cNvSpPr>
            <a:spLocks/>
          </p:cNvSpPr>
          <p:nvPr>
            <p:custDataLst>
              <p:tags r:id="rId5"/>
            </p:custDataLst>
          </p:nvPr>
        </p:nvSpPr>
        <p:spPr bwMode="auto">
          <a:xfrm>
            <a:off x="1752600" y="3089275"/>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2550"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11" name="Text Placeholder 2">
            <a:extLst>
              <a:ext uri="{FF2B5EF4-FFF2-40B4-BE49-F238E27FC236}">
                <a16:creationId xmlns:a16="http://schemas.microsoft.com/office/drawing/2014/main" id="{982613AF-5F60-E027-9F35-D991293E57CA}"/>
              </a:ext>
            </a:extLst>
          </p:cNvPr>
          <p:cNvSpPr>
            <a:spLocks/>
          </p:cNvSpPr>
          <p:nvPr>
            <p:custDataLst>
              <p:tags r:id="rId6"/>
            </p:custDataLst>
          </p:nvPr>
        </p:nvSpPr>
        <p:spPr bwMode="auto">
          <a:xfrm>
            <a:off x="1752600" y="3497263"/>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（ア）リスクを取った投資規模</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18" action="ppaction://hlinksldjump"/>
            <a:extLst>
              <a:ext uri="{FF2B5EF4-FFF2-40B4-BE49-F238E27FC236}">
                <a16:creationId xmlns:a16="http://schemas.microsoft.com/office/drawing/2014/main" id="{6D9821C6-44F5-0388-081A-2BCC5A1DE22A}"/>
              </a:ext>
            </a:extLst>
          </p:cNvPr>
          <p:cNvSpPr>
            <a:spLocks/>
          </p:cNvSpPr>
          <p:nvPr>
            <p:custDataLst>
              <p:tags r:id="rId7"/>
            </p:custDataLst>
          </p:nvPr>
        </p:nvSpPr>
        <p:spPr bwMode="auto">
          <a:xfrm>
            <a:off x="1752600" y="3851275"/>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（イ）費用対効果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19" action="ppaction://hlinksldjump"/>
            <a:extLst>
              <a:ext uri="{FF2B5EF4-FFF2-40B4-BE49-F238E27FC236}">
                <a16:creationId xmlns:a16="http://schemas.microsoft.com/office/drawing/2014/main" id="{90EE9CDD-2FAE-5D96-EA1F-258C6DE267AF}"/>
              </a:ext>
            </a:extLst>
          </p:cNvPr>
          <p:cNvSpPr>
            <a:spLocks/>
          </p:cNvSpPr>
          <p:nvPr>
            <p:custDataLst>
              <p:tags r:id="rId8"/>
            </p:custDataLst>
          </p:nvPr>
        </p:nvSpPr>
        <p:spPr bwMode="auto">
          <a:xfrm>
            <a:off x="1752600" y="4171950"/>
            <a:ext cx="6477000" cy="2889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（ウ）企業の行動変容</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hlinkClick r:id="rId20" action="ppaction://hlinksldjump"/>
            <a:extLst>
              <a:ext uri="{FF2B5EF4-FFF2-40B4-BE49-F238E27FC236}">
                <a16:creationId xmlns:a16="http://schemas.microsoft.com/office/drawing/2014/main" id="{5102DA79-42F8-D704-9CC4-F2CE482B4951}"/>
              </a:ext>
            </a:extLst>
          </p:cNvPr>
          <p:cNvSpPr>
            <a:spLocks/>
          </p:cNvSpPr>
          <p:nvPr>
            <p:custDataLst>
              <p:tags r:id="rId9"/>
            </p:custDataLst>
          </p:nvPr>
        </p:nvSpPr>
        <p:spPr bwMode="auto">
          <a:xfrm>
            <a:off x="1752600" y="4460876"/>
            <a:ext cx="6477000" cy="28416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Text Placeholder 2">
            <a:hlinkClick r:id="rId20" action="ppaction://hlinksldjump"/>
            <a:extLst>
              <a:ext uri="{FF2B5EF4-FFF2-40B4-BE49-F238E27FC236}">
                <a16:creationId xmlns:a16="http://schemas.microsoft.com/office/drawing/2014/main" id="{D043F6AA-A66B-A21D-CC4B-2AC64BD85CBA}"/>
              </a:ext>
            </a:extLst>
          </p:cNvPr>
          <p:cNvSpPr>
            <a:spLocks/>
          </p:cNvSpPr>
          <p:nvPr>
            <p:custDataLst>
              <p:tags r:id="rId10"/>
            </p:custDataLst>
          </p:nvPr>
        </p:nvSpPr>
        <p:spPr bwMode="auto">
          <a:xfrm>
            <a:off x="1752600" y="4751821"/>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5" name="正方形/長方形 14">
            <a:extLst>
              <a:ext uri="{FF2B5EF4-FFF2-40B4-BE49-F238E27FC236}">
                <a16:creationId xmlns:a16="http://schemas.microsoft.com/office/drawing/2014/main" id="{872B0A85-CFCB-D814-9E8C-BA8BC8061771}"/>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927076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1" name="Text Placeholder 2">
            <a:hlinkClick r:id="rId16" action="ppaction://hlinksldjump"/>
            <a:extLst>
              <a:ext uri="{FF2B5EF4-FFF2-40B4-BE49-F238E27FC236}">
                <a16:creationId xmlns:a16="http://schemas.microsoft.com/office/drawing/2014/main" id="{A10D476F-DE31-CC00-D42A-B233CA7B879E}"/>
              </a:ext>
            </a:extLst>
          </p:cNvPr>
          <p:cNvSpPr>
            <a:spLocks/>
          </p:cNvSpPr>
          <p:nvPr>
            <p:custDataLst>
              <p:tags r:id="rId2"/>
            </p:custDataLst>
          </p:nvPr>
        </p:nvSpPr>
        <p:spPr bwMode="auto">
          <a:xfrm>
            <a:off x="1752600" y="1970088"/>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2550"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8" name="Text Placeholder 2">
            <a:extLst>
              <a:ext uri="{FF2B5EF4-FFF2-40B4-BE49-F238E27FC236}">
                <a16:creationId xmlns:a16="http://schemas.microsoft.com/office/drawing/2014/main" id="{3050EA72-5891-2999-B285-90D6CCD22AB4}"/>
              </a:ext>
            </a:extLst>
          </p:cNvPr>
          <p:cNvSpPr>
            <a:spLocks/>
          </p:cNvSpPr>
          <p:nvPr>
            <p:custDataLst>
              <p:tags r:id="rId3"/>
            </p:custDataLst>
          </p:nvPr>
        </p:nvSpPr>
        <p:spPr bwMode="auto">
          <a:xfrm>
            <a:off x="1752600" y="2378076"/>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10" name="Text Placeholder 2">
            <a:hlinkClick r:id="rId17" action="ppaction://hlinksldjump"/>
            <a:extLst>
              <a:ext uri="{FF2B5EF4-FFF2-40B4-BE49-F238E27FC236}">
                <a16:creationId xmlns:a16="http://schemas.microsoft.com/office/drawing/2014/main" id="{1F35F9EE-CCBB-6DD3-1AF6-589A5C712520}"/>
              </a:ext>
            </a:extLst>
          </p:cNvPr>
          <p:cNvSpPr>
            <a:spLocks/>
          </p:cNvSpPr>
          <p:nvPr>
            <p:custDataLst>
              <p:tags r:id="rId4"/>
            </p:custDataLst>
          </p:nvPr>
        </p:nvSpPr>
        <p:spPr bwMode="auto">
          <a:xfrm>
            <a:off x="1752600" y="2732088"/>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18" action="ppaction://hlinksldjump"/>
            <a:extLst>
              <a:ext uri="{FF2B5EF4-FFF2-40B4-BE49-F238E27FC236}">
                <a16:creationId xmlns:a16="http://schemas.microsoft.com/office/drawing/2014/main" id="{45E70BDD-E0B7-0C40-503E-6094EE5F2E3C}"/>
              </a:ext>
            </a:extLst>
          </p:cNvPr>
          <p:cNvSpPr>
            <a:spLocks/>
          </p:cNvSpPr>
          <p:nvPr>
            <p:custDataLst>
              <p:tags r:id="rId5"/>
            </p:custDataLst>
          </p:nvPr>
        </p:nvSpPr>
        <p:spPr bwMode="auto">
          <a:xfrm>
            <a:off x="1752600" y="3052763"/>
            <a:ext cx="6477000" cy="2825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rId19" action="ppaction://hlinksldjump"/>
            <a:extLst>
              <a:ext uri="{FF2B5EF4-FFF2-40B4-BE49-F238E27FC236}">
                <a16:creationId xmlns:a16="http://schemas.microsoft.com/office/drawing/2014/main" id="{76794EC9-8680-DD90-52DA-DCE40AB24627}"/>
              </a:ext>
            </a:extLst>
          </p:cNvPr>
          <p:cNvSpPr>
            <a:spLocks/>
          </p:cNvSpPr>
          <p:nvPr>
            <p:custDataLst>
              <p:tags r:id="rId6"/>
            </p:custDataLst>
          </p:nvPr>
        </p:nvSpPr>
        <p:spPr bwMode="auto">
          <a:xfrm>
            <a:off x="1752600" y="3335338"/>
            <a:ext cx="6477000" cy="2889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6513"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20" action="ppaction://hlinksldjump"/>
            <a:extLst>
              <a:ext uri="{FF2B5EF4-FFF2-40B4-BE49-F238E27FC236}">
                <a16:creationId xmlns:a16="http://schemas.microsoft.com/office/drawing/2014/main" id="{DE8EF9EE-6211-FAC1-4C30-205FECE8E672}"/>
              </a:ext>
            </a:extLst>
          </p:cNvPr>
          <p:cNvSpPr>
            <a:spLocks/>
          </p:cNvSpPr>
          <p:nvPr>
            <p:custDataLst>
              <p:tags r:id="rId7"/>
            </p:custDataLst>
          </p:nvPr>
        </p:nvSpPr>
        <p:spPr bwMode="auto">
          <a:xfrm>
            <a:off x="1752600" y="3624264"/>
            <a:ext cx="6477000" cy="327025"/>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21" action="ppaction://hlinksldjump"/>
            <a:extLst>
              <a:ext uri="{FF2B5EF4-FFF2-40B4-BE49-F238E27FC236}">
                <a16:creationId xmlns:a16="http://schemas.microsoft.com/office/drawing/2014/main" id="{443FC53C-6332-EC42-257C-B60F89C7ED26}"/>
              </a:ext>
            </a:extLst>
          </p:cNvPr>
          <p:cNvSpPr>
            <a:spLocks/>
          </p:cNvSpPr>
          <p:nvPr>
            <p:custDataLst>
              <p:tags r:id="rId8"/>
            </p:custDataLst>
          </p:nvPr>
        </p:nvSpPr>
        <p:spPr bwMode="auto">
          <a:xfrm>
            <a:off x="1752600" y="3951288"/>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 action="ppaction://noaction"/>
            <a:extLst>
              <a:ext uri="{FF2B5EF4-FFF2-40B4-BE49-F238E27FC236}">
                <a16:creationId xmlns:a16="http://schemas.microsoft.com/office/drawing/2014/main" id="{7040C093-4F13-F8C1-D445-5ABADE26F8FF}"/>
              </a:ext>
            </a:extLst>
          </p:cNvPr>
          <p:cNvSpPr>
            <a:spLocks/>
          </p:cNvSpPr>
          <p:nvPr>
            <p:custDataLst>
              <p:tags r:id="rId9"/>
            </p:custDataLst>
          </p:nvPr>
        </p:nvSpPr>
        <p:spPr bwMode="auto">
          <a:xfrm>
            <a:off x="1752600" y="426994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4" name="Text Placeholder 2">
            <a:hlinkClick r:id="rId22" action="ppaction://hlinksldjump"/>
            <a:extLst>
              <a:ext uri="{FF2B5EF4-FFF2-40B4-BE49-F238E27FC236}">
                <a16:creationId xmlns:a16="http://schemas.microsoft.com/office/drawing/2014/main" id="{2D794ED2-43BC-FF63-8DD7-48946295F654}"/>
              </a:ext>
            </a:extLst>
          </p:cNvPr>
          <p:cNvSpPr>
            <a:spLocks/>
          </p:cNvSpPr>
          <p:nvPr>
            <p:custDataLst>
              <p:tags r:id="rId10"/>
            </p:custDataLst>
          </p:nvPr>
        </p:nvSpPr>
        <p:spPr bwMode="auto">
          <a:xfrm>
            <a:off x="1752600" y="488113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4" name="Text Placeholder 2">
            <a:hlinkClick r:id="" action="ppaction://noaction"/>
            <a:extLst>
              <a:ext uri="{FF2B5EF4-FFF2-40B4-BE49-F238E27FC236}">
                <a16:creationId xmlns:a16="http://schemas.microsoft.com/office/drawing/2014/main" id="{5682200B-B6E9-9E05-D100-19390F82E5B2}"/>
              </a:ext>
            </a:extLst>
          </p:cNvPr>
          <p:cNvSpPr>
            <a:spLocks/>
          </p:cNvSpPr>
          <p:nvPr>
            <p:custDataLst>
              <p:tags r:id="rId11"/>
            </p:custDataLst>
          </p:nvPr>
        </p:nvSpPr>
        <p:spPr bwMode="auto">
          <a:xfrm>
            <a:off x="1752600" y="4588597"/>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⑤実現可能性</a:t>
            </a:r>
          </a:p>
        </p:txBody>
      </p:sp>
      <p:sp>
        <p:nvSpPr>
          <p:cNvPr id="9" name="正方形/長方形 8">
            <a:extLst>
              <a:ext uri="{FF2B5EF4-FFF2-40B4-BE49-F238E27FC236}">
                <a16:creationId xmlns:a16="http://schemas.microsoft.com/office/drawing/2014/main" id="{0E3A2FCD-1688-0C7D-B37B-E92EA46C1453}"/>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350145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965C8243-46C3-E6AC-7426-B0FC377CE69E}"/>
              </a:ext>
            </a:extLst>
          </p:cNvPr>
          <p:cNvPicPr>
            <a:picLocks noChangeAspect="1"/>
          </p:cNvPicPr>
          <p:nvPr/>
        </p:nvPicPr>
        <p:blipFill>
          <a:blip r:embed="rId4"/>
          <a:stretch>
            <a:fillRect/>
          </a:stretch>
        </p:blipFill>
        <p:spPr>
          <a:xfrm>
            <a:off x="381000" y="1391150"/>
            <a:ext cx="9144000" cy="1907974"/>
          </a:xfrm>
          <a:prstGeom prst="rect">
            <a:avLst/>
          </a:prstGeom>
        </p:spPr>
      </p:pic>
      <p:graphicFrame>
        <p:nvGraphicFramePr>
          <p:cNvPr id="4" name="think-cell data - do not delete" hidden="1">
            <a:extLst>
              <a:ext uri="{FF2B5EF4-FFF2-40B4-BE49-F238E27FC236}">
                <a16:creationId xmlns:a16="http://schemas.microsoft.com/office/drawing/2014/main" id="{53426064-91BC-637C-E1BD-318D211EFCEA}"/>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277" imgH="277" progId="TCLayout.ActiveDocument.1">
                  <p:embed/>
                </p:oleObj>
              </mc:Choice>
              <mc:Fallback>
                <p:oleObj name="think-cellスライド" r:id="rId5" imgW="277" imgH="277" progId="TCLayout.ActiveDocument.1">
                  <p:embed/>
                  <p:pic>
                    <p:nvPicPr>
                      <p:cNvPr id="4" name="think-cell data - do not delete" hidden="1">
                        <a:extLst>
                          <a:ext uri="{FF2B5EF4-FFF2-40B4-BE49-F238E27FC236}">
                            <a16:creationId xmlns:a16="http://schemas.microsoft.com/office/drawing/2014/main" id="{53426064-91BC-637C-E1BD-318D211EFCEA}"/>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CDFB531-0108-FB4A-C577-B69A12F6D17A}"/>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D3372936-6EF7-AD21-7E96-C97F148CB9BB}"/>
              </a:ext>
            </a:extLst>
          </p:cNvPr>
          <p:cNvSpPr>
            <a:spLocks noGrp="1"/>
          </p:cNvSpPr>
          <p:nvPr>
            <p:ph type="body" sz="quarter" idx="12"/>
          </p:nvPr>
        </p:nvSpPr>
        <p:spPr/>
        <p:txBody>
          <a:bodyPr/>
          <a:lstStyle/>
          <a:p>
            <a:r>
              <a:rPr lang="ja-JP" altLang="en-US"/>
              <a:t>④大規模投資・費用対効果（ア）リスクを取った投資規模</a:t>
            </a:r>
          </a:p>
        </p:txBody>
      </p:sp>
      <p:sp>
        <p:nvSpPr>
          <p:cNvPr id="9" name="Rectangle: Folded Corner 8">
            <a:extLst>
              <a:ext uri="{FF2B5EF4-FFF2-40B4-BE49-F238E27FC236}">
                <a16:creationId xmlns:a16="http://schemas.microsoft.com/office/drawing/2014/main" id="{10B23647-24F1-7A0B-4D55-0770A49D028D}"/>
              </a:ext>
            </a:extLst>
          </p:cNvPr>
          <p:cNvSpPr/>
          <p:nvPr/>
        </p:nvSpPr>
        <p:spPr>
          <a:xfrm>
            <a:off x="381000" y="3736541"/>
            <a:ext cx="9144000" cy="2741815"/>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過去</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３年</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程度の貴社の売上高に対する設備投資の割合と収益規模に応じたリスクをとった投資であることの説明を記載してください。</a:t>
            </a:r>
          </a:p>
          <a:p>
            <a:pPr marL="285750" indent="-285750" algn="l">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例）過去３年間の自社の売上高に占める設備投資の割合は</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10％</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前後で推移。今回、本補助事業を活用し、市況や競合他社の動向を</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踏まえながら検討していた生産拡張計画を一気に推し進めることとした。これにより今回の売上高投資比率は</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40</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％となる。</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なお、先行投資として、これまで</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を実施。</a:t>
            </a:r>
          </a:p>
        </p:txBody>
      </p:sp>
      <p:grpSp>
        <p:nvGrpSpPr>
          <p:cNvPr id="21" name="RectangleWithLineGroup">
            <a:extLst>
              <a:ext uri="{FF2B5EF4-FFF2-40B4-BE49-F238E27FC236}">
                <a16:creationId xmlns:a16="http://schemas.microsoft.com/office/drawing/2014/main" id="{9B20397F-0EED-FE25-FE08-026DDF06E110}"/>
              </a:ext>
            </a:extLst>
          </p:cNvPr>
          <p:cNvGrpSpPr/>
          <p:nvPr/>
        </p:nvGrpSpPr>
        <p:grpSpPr>
          <a:xfrm>
            <a:off x="381000" y="914400"/>
            <a:ext cx="9144000" cy="380480"/>
            <a:chOff x="2073603" y="1702803"/>
            <a:chExt cx="2160003" cy="360000"/>
          </a:xfrm>
          <a:noFill/>
        </p:grpSpPr>
        <p:sp>
          <p:nvSpPr>
            <p:cNvPr id="22" name="Rectangle 21">
              <a:extLst>
                <a:ext uri="{FF2B5EF4-FFF2-40B4-BE49-F238E27FC236}">
                  <a16:creationId xmlns:a16="http://schemas.microsoft.com/office/drawing/2014/main" id="{728FBD6D-5BB0-8F36-E85E-100CF15DF6E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全社売上高に占める設備投資額の割合</a:t>
              </a:r>
            </a:p>
          </p:txBody>
        </p:sp>
        <p:cxnSp>
          <p:nvCxnSpPr>
            <p:cNvPr id="23" name="Straight Connector 22">
              <a:extLst>
                <a:ext uri="{FF2B5EF4-FFF2-40B4-BE49-F238E27FC236}">
                  <a16:creationId xmlns:a16="http://schemas.microsoft.com/office/drawing/2014/main" id="{FCC4C91A-B30D-4221-81BE-F74D23E52ED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四角形: メモ 1">
            <a:extLst>
              <a:ext uri="{FF2B5EF4-FFF2-40B4-BE49-F238E27FC236}">
                <a16:creationId xmlns:a16="http://schemas.microsoft.com/office/drawing/2014/main" id="{57C7C20A-A5FE-4CA0-0555-DFDF7ABAEFB7}"/>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2" name="四角形: メモ 1">
            <a:extLst>
              <a:ext uri="{FF2B5EF4-FFF2-40B4-BE49-F238E27FC236}">
                <a16:creationId xmlns:a16="http://schemas.microsoft.com/office/drawing/2014/main" id="{7F1C6A9A-CD8B-EE76-822E-8DE1A2108BF9}"/>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4" name="正方形/長方形 13">
            <a:extLst>
              <a:ext uri="{FF2B5EF4-FFF2-40B4-BE49-F238E27FC236}">
                <a16:creationId xmlns:a16="http://schemas.microsoft.com/office/drawing/2014/main" id="{589405CE-A909-8DF7-EA6C-2BB88D2E0115}"/>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5" name="Callout: Line with Border and Accent Bar 14">
            <a:extLst>
              <a:ext uri="{FF2B5EF4-FFF2-40B4-BE49-F238E27FC236}">
                <a16:creationId xmlns:a16="http://schemas.microsoft.com/office/drawing/2014/main" id="{E6D8DECC-FFBA-AC43-4A99-7F0263C089F6}"/>
              </a:ext>
            </a:extLst>
          </p:cNvPr>
          <p:cNvSpPr/>
          <p:nvPr/>
        </p:nvSpPr>
        <p:spPr>
          <a:xfrm>
            <a:off x="3979272" y="1631617"/>
            <a:ext cx="5083991" cy="1632924"/>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lgn="l">
              <a:buFont typeface="Arial" panose="020B0604020202020204" pitchFamily="34" charset="0"/>
              <a:buChar char="•"/>
            </a:pPr>
            <a:r>
              <a:rPr kumimoji="1" lang="ja-JP" altLang="en-US" sz="1200" b="1" dirty="0">
                <a:solidFill>
                  <a:schemeClr val="accent4">
                    <a:lumMod val="75000"/>
                  </a:schemeClr>
                </a:solidFill>
              </a:rPr>
              <a:t>様式２</a:t>
            </a:r>
            <a:r>
              <a:rPr lang="ja-JP" altLang="en-US" sz="1200" b="1" dirty="0">
                <a:solidFill>
                  <a:schemeClr val="accent4">
                    <a:lumMod val="75000"/>
                  </a:schemeClr>
                </a:solidFill>
              </a:rPr>
              <a:t>「</a:t>
            </a:r>
            <a:r>
              <a:rPr kumimoji="1" lang="ja-JP" altLang="en-US" sz="1200" b="1" dirty="0">
                <a:solidFill>
                  <a:schemeClr val="accent4">
                    <a:lumMod val="75000"/>
                  </a:schemeClr>
                </a:solidFill>
              </a:rPr>
              <a:t>⓪貼り付け用</a:t>
            </a:r>
            <a:r>
              <a:rPr kumimoji="1" lang="en-US" altLang="ja-JP" sz="1200" b="1" dirty="0">
                <a:solidFill>
                  <a:schemeClr val="accent4">
                    <a:lumMod val="75000"/>
                  </a:schemeClr>
                </a:solidFill>
              </a:rPr>
              <a:t>_</a:t>
            </a:r>
            <a:r>
              <a:rPr kumimoji="1" lang="ja-JP" altLang="en-US" sz="1200" b="1" dirty="0">
                <a:solidFill>
                  <a:schemeClr val="accent4">
                    <a:lumMod val="75000"/>
                  </a:schemeClr>
                </a:solidFill>
              </a:rPr>
              <a:t>補助事業情報</a:t>
            </a:r>
            <a:r>
              <a:rPr lang="ja-JP" altLang="en-US" sz="1200" b="1" dirty="0">
                <a:solidFill>
                  <a:schemeClr val="accent4">
                    <a:lumMod val="75000"/>
                  </a:schemeClr>
                </a:solidFill>
              </a:rPr>
              <a:t>シート</a:t>
            </a:r>
            <a:r>
              <a:rPr kumimoji="1" lang="ja-JP" altLang="en-US" sz="1200" b="1" dirty="0">
                <a:solidFill>
                  <a:schemeClr val="accent4">
                    <a:lumMod val="75000"/>
                  </a:schemeClr>
                </a:solidFill>
              </a:rPr>
              <a:t>」</a:t>
            </a:r>
            <a:r>
              <a:rPr lang="ja-JP" altLang="en-US" sz="1200" b="1" dirty="0">
                <a:solidFill>
                  <a:schemeClr val="accent4">
                    <a:lumMod val="75000"/>
                  </a:schemeClr>
                </a:solidFill>
              </a:rPr>
              <a:t>の「</a:t>
            </a:r>
            <a:r>
              <a:rPr lang="ja-JP" sz="1200" b="1" dirty="0">
                <a:solidFill>
                  <a:schemeClr val="accent4">
                    <a:lumMod val="75000"/>
                  </a:schemeClr>
                </a:solidFill>
                <a:ea typeface="+mn-lt"/>
                <a:cs typeface="+mn-lt"/>
              </a:rPr>
              <a:t>■④大規模投資・費用対効果（ア）投資規模｜全社売上高に占める設備投資額の割合</a:t>
            </a:r>
            <a:r>
              <a:rPr lang="ja-JP" altLang="en-US" sz="1200" b="1" dirty="0">
                <a:solidFill>
                  <a:schemeClr val="accent4">
                    <a:lumMod val="75000"/>
                  </a:schemeClr>
                </a:solidFill>
              </a:rPr>
              <a:t>」</a:t>
            </a:r>
            <a:r>
              <a:rPr kumimoji="1" lang="ja-JP" altLang="en-US" sz="1200" b="1" dirty="0">
                <a:solidFill>
                  <a:schemeClr val="accent4">
                    <a:lumMod val="75000"/>
                  </a:schemeClr>
                </a:solidFill>
              </a:rPr>
              <a:t>を画像形式で貼り付けてください</a:t>
            </a:r>
            <a:endParaRPr kumimoji="1"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コンソーシアム形式の場合はスライドを複製し、</a:t>
            </a:r>
            <a:br>
              <a:rPr lang="en-US" altLang="ja-JP" sz="1200" b="1" dirty="0"/>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br>
              <a:rPr lang="en-US" altLang="ja-JP" sz="1200" b="1" dirty="0"/>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r>
              <a:rPr lang="en-US" altLang="ja-JP" sz="1200" b="1" dirty="0">
                <a:solidFill>
                  <a:schemeClr val="accent4">
                    <a:lumMod val="75000"/>
                  </a:schemeClr>
                </a:solidFill>
              </a:rPr>
              <a:t>(</a:t>
            </a:r>
            <a:r>
              <a:rPr lang="ja-JP" altLang="en-US" sz="1200" b="1" dirty="0">
                <a:solidFill>
                  <a:schemeClr val="accent4">
                    <a:lumMod val="75000"/>
                  </a:schemeClr>
                </a:solidFill>
              </a:rPr>
              <a:t>事業者２、３、</a:t>
            </a:r>
            <a:r>
              <a:rPr lang="en-US" altLang="ja-JP" sz="1200" b="1" dirty="0">
                <a:solidFill>
                  <a:schemeClr val="accent4">
                    <a:lumMod val="75000"/>
                  </a:schemeClr>
                </a:solidFill>
              </a:rPr>
              <a:t>…)</a:t>
            </a:r>
            <a:br>
              <a:rPr lang="en-US" altLang="ja-JP" sz="1200" b="1" dirty="0"/>
            </a:br>
            <a:r>
              <a:rPr lang="ja-JP" altLang="en-US" sz="1200" b="1" dirty="0">
                <a:solidFill>
                  <a:schemeClr val="accent4">
                    <a:lumMod val="75000"/>
                  </a:schemeClr>
                </a:solidFill>
              </a:rPr>
              <a:t>を別々に画像形式で貼り付けてください</a:t>
            </a:r>
            <a:br>
              <a:rPr lang="en-US" altLang="ja-JP" sz="1200" b="1" dirty="0"/>
            </a:br>
            <a:r>
              <a:rPr lang="ja-JP" altLang="en-US" sz="1200" b="1" dirty="0">
                <a:solidFill>
                  <a:schemeClr val="accent4">
                    <a:lumMod val="75000"/>
                  </a:schemeClr>
                </a:solidFill>
              </a:rPr>
              <a:t>（各事業者のスライドを作成ください）</a:t>
            </a:r>
            <a:endParaRPr lang="en-US" altLang="ja-JP" sz="1200" b="1" dirty="0">
              <a:solidFill>
                <a:schemeClr val="accent4">
                  <a:lumMod val="75000"/>
                </a:schemeClr>
              </a:solidFill>
            </a:endParaRPr>
          </a:p>
        </p:txBody>
      </p:sp>
    </p:spTree>
    <p:extLst>
      <p:ext uri="{BB962C8B-B14F-4D97-AF65-F5344CB8AC3E}">
        <p14:creationId xmlns:p14="http://schemas.microsoft.com/office/powerpoint/2010/main" val="35280879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277" imgH="277" progId="TCLayout.ActiveDocument.1">
                  <p:embed/>
                </p:oleObj>
              </mc:Choice>
              <mc:Fallback>
                <p:oleObj name="think-cellスライド"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5" name="Text Placeholder 2">
            <a:hlinkClick r:id="rId15" action="ppaction://hlinksldjump"/>
            <a:extLst>
              <a:ext uri="{FF2B5EF4-FFF2-40B4-BE49-F238E27FC236}">
                <a16:creationId xmlns:a16="http://schemas.microsoft.com/office/drawing/2014/main" id="{3F2CA901-12D5-DE9D-E68E-225AFB02D32B}"/>
              </a:ext>
            </a:extLst>
          </p:cNvPr>
          <p:cNvSpPr>
            <a:spLocks/>
          </p:cNvSpPr>
          <p:nvPr>
            <p:custDataLst>
              <p:tags r:id="rId2"/>
            </p:custDataLst>
          </p:nvPr>
        </p:nvSpPr>
        <p:spPr bwMode="auto">
          <a:xfrm>
            <a:off x="1752600" y="2076450"/>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6" action="ppaction://hlinksldjump"/>
            <a:extLst>
              <a:ext uri="{FF2B5EF4-FFF2-40B4-BE49-F238E27FC236}">
                <a16:creationId xmlns:a16="http://schemas.microsoft.com/office/drawing/2014/main" id="{64DAA70C-91B3-0B1F-B791-301C2E1068C0}"/>
              </a:ext>
            </a:extLst>
          </p:cNvPr>
          <p:cNvSpPr>
            <a:spLocks/>
          </p:cNvSpPr>
          <p:nvPr>
            <p:custDataLst>
              <p:tags r:id="rId3"/>
            </p:custDataLst>
          </p:nvPr>
        </p:nvSpPr>
        <p:spPr bwMode="auto">
          <a:xfrm>
            <a:off x="1752600" y="236220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7" action="ppaction://hlinksldjump"/>
            <a:extLst>
              <a:ext uri="{FF2B5EF4-FFF2-40B4-BE49-F238E27FC236}">
                <a16:creationId xmlns:a16="http://schemas.microsoft.com/office/drawing/2014/main" id="{C5BBEEE4-0017-688E-39AE-FAA7720E0AE3}"/>
              </a:ext>
            </a:extLst>
          </p:cNvPr>
          <p:cNvSpPr>
            <a:spLocks/>
          </p:cNvSpPr>
          <p:nvPr>
            <p:custDataLst>
              <p:tags r:id="rId4"/>
            </p:custDataLst>
          </p:nvPr>
        </p:nvSpPr>
        <p:spPr bwMode="auto">
          <a:xfrm>
            <a:off x="1752600" y="2687639"/>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76A9CD04-B2F3-47F5-2B91-03497EE1295D}"/>
              </a:ext>
            </a:extLst>
          </p:cNvPr>
          <p:cNvSpPr>
            <a:spLocks/>
          </p:cNvSpPr>
          <p:nvPr>
            <p:custDataLst>
              <p:tags r:id="rId5"/>
            </p:custDataLst>
          </p:nvPr>
        </p:nvSpPr>
        <p:spPr bwMode="auto">
          <a:xfrm>
            <a:off x="1752600" y="305435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10" name="Text Placeholder 2">
            <a:hlinkClick r:id="rId18" action="ppaction://hlinksldjump"/>
            <a:extLst>
              <a:ext uri="{FF2B5EF4-FFF2-40B4-BE49-F238E27FC236}">
                <a16:creationId xmlns:a16="http://schemas.microsoft.com/office/drawing/2014/main" id="{20FCFF10-7C59-EE73-9122-D48369EC0890}"/>
              </a:ext>
            </a:extLst>
          </p:cNvPr>
          <p:cNvSpPr>
            <a:spLocks/>
          </p:cNvSpPr>
          <p:nvPr>
            <p:custDataLst>
              <p:tags r:id="rId6"/>
            </p:custDataLst>
          </p:nvPr>
        </p:nvSpPr>
        <p:spPr bwMode="auto">
          <a:xfrm>
            <a:off x="1752600" y="3460749"/>
            <a:ext cx="6477000" cy="35560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（ア）リスクを取った投資規模</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2" name="Text Placeholder 2">
            <a:extLst>
              <a:ext uri="{FF2B5EF4-FFF2-40B4-BE49-F238E27FC236}">
                <a16:creationId xmlns:a16="http://schemas.microsoft.com/office/drawing/2014/main" id="{42E06710-D79E-CD49-24F5-6EC65A6F9BB3}"/>
              </a:ext>
            </a:extLst>
          </p:cNvPr>
          <p:cNvSpPr>
            <a:spLocks/>
          </p:cNvSpPr>
          <p:nvPr>
            <p:custDataLst>
              <p:tags r:id="rId7"/>
            </p:custDataLst>
          </p:nvPr>
        </p:nvSpPr>
        <p:spPr bwMode="auto">
          <a:xfrm>
            <a:off x="1752600" y="3816350"/>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（イ）費用対効果</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19" action="ppaction://hlinksldjump"/>
            <a:extLst>
              <a:ext uri="{FF2B5EF4-FFF2-40B4-BE49-F238E27FC236}">
                <a16:creationId xmlns:a16="http://schemas.microsoft.com/office/drawing/2014/main" id="{4FF51DA1-60B5-C2E6-EF75-E0F9103922A5}"/>
              </a:ext>
            </a:extLst>
          </p:cNvPr>
          <p:cNvSpPr>
            <a:spLocks/>
          </p:cNvSpPr>
          <p:nvPr>
            <p:custDataLst>
              <p:tags r:id="rId8"/>
            </p:custDataLst>
          </p:nvPr>
        </p:nvSpPr>
        <p:spPr bwMode="auto">
          <a:xfrm>
            <a:off x="1752600" y="4171949"/>
            <a:ext cx="6477000" cy="3238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6985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（ウ）企業の行動変容</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0" action="ppaction://hlinksldjump"/>
            <a:extLst>
              <a:ext uri="{FF2B5EF4-FFF2-40B4-BE49-F238E27FC236}">
                <a16:creationId xmlns:a16="http://schemas.microsoft.com/office/drawing/2014/main" id="{65C35F31-01F1-7FB4-3C74-14D0820A5AE3}"/>
              </a:ext>
            </a:extLst>
          </p:cNvPr>
          <p:cNvSpPr>
            <a:spLocks/>
          </p:cNvSpPr>
          <p:nvPr>
            <p:custDataLst>
              <p:tags r:id="rId9"/>
            </p:custDataLst>
          </p:nvPr>
        </p:nvSpPr>
        <p:spPr bwMode="auto">
          <a:xfrm>
            <a:off x="1752600" y="449580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20" action="ppaction://hlinksldjump"/>
            <a:extLst>
              <a:ext uri="{FF2B5EF4-FFF2-40B4-BE49-F238E27FC236}">
                <a16:creationId xmlns:a16="http://schemas.microsoft.com/office/drawing/2014/main" id="{1FA2106E-CBD2-5E66-E4EE-35AB913132CC}"/>
              </a:ext>
            </a:extLst>
          </p:cNvPr>
          <p:cNvSpPr>
            <a:spLocks/>
          </p:cNvSpPr>
          <p:nvPr>
            <p:custDataLst>
              <p:tags r:id="rId10"/>
            </p:custDataLst>
          </p:nvPr>
        </p:nvSpPr>
        <p:spPr bwMode="auto">
          <a:xfrm>
            <a:off x="1752600" y="477953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3" name="正方形/長方形 12">
            <a:extLst>
              <a:ext uri="{FF2B5EF4-FFF2-40B4-BE49-F238E27FC236}">
                <a16:creationId xmlns:a16="http://schemas.microsoft.com/office/drawing/2014/main" id="{A7A0EF46-9DC6-B4BF-1FC6-0BCD145B1B99}"/>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312030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CCDA2-F899-5EF9-17A2-99F4BB2547BF}"/>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A95EC3AC-F1BD-72F7-71D6-5D9908CCC9A1}"/>
              </a:ext>
            </a:extLst>
          </p:cNvPr>
          <p:cNvGraphicFramePr>
            <a:graphicFrameLocks/>
          </p:cNvGraphicFramePr>
          <p:nvPr>
            <p:custDataLst>
              <p:tags r:id="rId1"/>
            </p:custDataLst>
            <p:extLst>
              <p:ext uri="{D42A27DB-BD31-4B8C-83A1-F6EECF244321}">
                <p14:modId xmlns:p14="http://schemas.microsoft.com/office/powerpoint/2010/main" val="13894819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A95EC3AC-F1BD-72F7-71D6-5D9908CCC9A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DE2671AD-7134-F98C-1DD0-CA760F382A9A}"/>
              </a:ext>
            </a:extLst>
          </p:cNvPr>
          <p:cNvSpPr>
            <a:spLocks noGrp="1"/>
          </p:cNvSpPr>
          <p:nvPr>
            <p:ph type="title"/>
          </p:nvPr>
        </p:nvSpPr>
        <p:spPr/>
        <p:txBody>
          <a:bodyPr vert="horz"/>
          <a:lstStyle/>
          <a:p>
            <a:endParaRPr lang="ja-JP" altLang="en-US"/>
          </a:p>
        </p:txBody>
      </p:sp>
      <p:sp>
        <p:nvSpPr>
          <p:cNvPr id="44" name="Text Placeholder 43">
            <a:extLst>
              <a:ext uri="{FF2B5EF4-FFF2-40B4-BE49-F238E27FC236}">
                <a16:creationId xmlns:a16="http://schemas.microsoft.com/office/drawing/2014/main" id="{828C53D5-97C0-4976-95EC-5E09C5AC3CEC}"/>
              </a:ext>
            </a:extLst>
          </p:cNvPr>
          <p:cNvSpPr>
            <a:spLocks noGrp="1"/>
          </p:cNvSpPr>
          <p:nvPr>
            <p:ph type="body" sz="quarter" idx="12"/>
          </p:nvPr>
        </p:nvSpPr>
        <p:spPr/>
        <p:txBody>
          <a:bodyPr/>
          <a:lstStyle/>
          <a:p>
            <a:r>
              <a:rPr lang="ja-JP" altLang="en-US"/>
              <a:t>④大規模投資・費用対効果（イ）費用対効果</a:t>
            </a:r>
          </a:p>
        </p:txBody>
      </p:sp>
      <p:grpSp>
        <p:nvGrpSpPr>
          <p:cNvPr id="2" name="RectangleWithLineGroup">
            <a:extLst>
              <a:ext uri="{FF2B5EF4-FFF2-40B4-BE49-F238E27FC236}">
                <a16:creationId xmlns:a16="http://schemas.microsoft.com/office/drawing/2014/main" id="{D44F0A25-22EF-6FC6-FB06-51D0D72C6C2F}"/>
              </a:ext>
            </a:extLst>
          </p:cNvPr>
          <p:cNvGrpSpPr/>
          <p:nvPr/>
        </p:nvGrpSpPr>
        <p:grpSpPr>
          <a:xfrm>
            <a:off x="381000" y="914400"/>
            <a:ext cx="9144000" cy="380480"/>
            <a:chOff x="2073603" y="1702803"/>
            <a:chExt cx="2160003" cy="360000"/>
          </a:xfrm>
          <a:noFill/>
        </p:grpSpPr>
        <p:sp>
          <p:nvSpPr>
            <p:cNvPr id="3" name="Rectangle 2">
              <a:extLst>
                <a:ext uri="{FF2B5EF4-FFF2-40B4-BE49-F238E27FC236}">
                  <a16:creationId xmlns:a16="http://schemas.microsoft.com/office/drawing/2014/main" id="{B276E4E9-A9BA-8C05-26AB-8DF87F6B43C4}"/>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補助金の費用対効果</a:t>
              </a:r>
            </a:p>
          </p:txBody>
        </p:sp>
        <p:cxnSp>
          <p:nvCxnSpPr>
            <p:cNvPr id="6" name="Straight Connector 5">
              <a:extLst>
                <a:ext uri="{FF2B5EF4-FFF2-40B4-BE49-F238E27FC236}">
                  <a16:creationId xmlns:a16="http://schemas.microsoft.com/office/drawing/2014/main" id="{53C22555-4260-702A-28A3-A7BB8F1C25AE}"/>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45" name="Rectangle: Folded Corner 44">
            <a:extLst>
              <a:ext uri="{FF2B5EF4-FFF2-40B4-BE49-F238E27FC236}">
                <a16:creationId xmlns:a16="http://schemas.microsoft.com/office/drawing/2014/main" id="{293F749E-D10E-9041-027C-9547BD9D89A8}"/>
              </a:ext>
            </a:extLst>
          </p:cNvPr>
          <p:cNvSpPr/>
          <p:nvPr/>
        </p:nvSpPr>
        <p:spPr>
          <a:xfrm>
            <a:off x="381000" y="4278807"/>
            <a:ext cx="9144000" cy="2199549"/>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補助金申請内容において、過度な経費がないこと、価格の妥当性について十分な根拠があること、</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補助事業の目的や成長投資計画に対して適当であることを記載してください。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四角形: メモ 1">
            <a:extLst>
              <a:ext uri="{FF2B5EF4-FFF2-40B4-BE49-F238E27FC236}">
                <a16:creationId xmlns:a16="http://schemas.microsoft.com/office/drawing/2014/main" id="{B6F2E76A-B191-FD5A-F6DD-68202A1ACEC7}"/>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pic>
        <p:nvPicPr>
          <p:cNvPr id="7" name="Picture 6">
            <a:extLst>
              <a:ext uri="{FF2B5EF4-FFF2-40B4-BE49-F238E27FC236}">
                <a16:creationId xmlns:a16="http://schemas.microsoft.com/office/drawing/2014/main" id="{6D244F61-190C-CA11-B9E1-7F7AF68D2447}"/>
              </a:ext>
            </a:extLst>
          </p:cNvPr>
          <p:cNvPicPr>
            <a:picLocks noChangeAspect="1"/>
          </p:cNvPicPr>
          <p:nvPr/>
        </p:nvPicPr>
        <p:blipFill>
          <a:blip r:embed="rId6"/>
          <a:stretch>
            <a:fillRect/>
          </a:stretch>
        </p:blipFill>
        <p:spPr>
          <a:xfrm>
            <a:off x="594360" y="1605228"/>
            <a:ext cx="8717280" cy="1889760"/>
          </a:xfrm>
          <a:prstGeom prst="rect">
            <a:avLst/>
          </a:prstGeom>
        </p:spPr>
      </p:pic>
      <p:sp>
        <p:nvSpPr>
          <p:cNvPr id="14" name="四角形: メモ 1">
            <a:extLst>
              <a:ext uri="{FF2B5EF4-FFF2-40B4-BE49-F238E27FC236}">
                <a16:creationId xmlns:a16="http://schemas.microsoft.com/office/drawing/2014/main" id="{B446F044-A886-C2C7-0FB0-289C5AFBCBD0}"/>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2" name="正方形/長方形 11">
            <a:extLst>
              <a:ext uri="{FF2B5EF4-FFF2-40B4-BE49-F238E27FC236}">
                <a16:creationId xmlns:a16="http://schemas.microsoft.com/office/drawing/2014/main" id="{E398CE8A-0A11-81FD-1F12-B3AE2AEDF109}"/>
              </a:ext>
            </a:extLst>
          </p:cNvPr>
          <p:cNvSpPr/>
          <p:nvPr/>
        </p:nvSpPr>
        <p:spPr>
          <a:xfrm>
            <a:off x="0" y="0"/>
            <a:ext cx="9906000" cy="6871072"/>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5" name="Callout: Line with Border and Accent Bar 14">
            <a:extLst>
              <a:ext uri="{FF2B5EF4-FFF2-40B4-BE49-F238E27FC236}">
                <a16:creationId xmlns:a16="http://schemas.microsoft.com/office/drawing/2014/main" id="{1DAAAD13-F060-0576-32BB-B76367AE00AD}"/>
              </a:ext>
            </a:extLst>
          </p:cNvPr>
          <p:cNvSpPr/>
          <p:nvPr/>
        </p:nvSpPr>
        <p:spPr>
          <a:xfrm>
            <a:off x="4080946" y="1602557"/>
            <a:ext cx="5444054" cy="1538481"/>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buFont typeface="Arial" panose="020B0604020202020204" pitchFamily="34" charset="0"/>
              <a:buChar char="•"/>
            </a:pPr>
            <a:r>
              <a:rPr kumimoji="1" lang="ja-JP" altLang="en-US" sz="1200" b="1" dirty="0">
                <a:solidFill>
                  <a:schemeClr val="accent4">
                    <a:lumMod val="75000"/>
                  </a:schemeClr>
                </a:solidFill>
              </a:rPr>
              <a:t>様式２</a:t>
            </a:r>
            <a:r>
              <a:rPr lang="ja-JP" altLang="en-US" sz="1200" b="1" dirty="0">
                <a:solidFill>
                  <a:schemeClr val="accent4">
                    <a:lumMod val="75000"/>
                  </a:schemeClr>
                </a:solidFill>
              </a:rPr>
              <a:t>「</a:t>
            </a:r>
            <a:r>
              <a:rPr kumimoji="1" lang="ja-JP" altLang="en-US" sz="1200" b="1" dirty="0">
                <a:solidFill>
                  <a:schemeClr val="accent4">
                    <a:lumMod val="75000"/>
                  </a:schemeClr>
                </a:solidFill>
              </a:rPr>
              <a:t>⓪貼り付け用</a:t>
            </a:r>
            <a:r>
              <a:rPr kumimoji="1" lang="en-US" altLang="ja-JP" sz="1200" b="1" dirty="0">
                <a:solidFill>
                  <a:schemeClr val="accent4">
                    <a:lumMod val="75000"/>
                  </a:schemeClr>
                </a:solidFill>
              </a:rPr>
              <a:t>_</a:t>
            </a:r>
            <a:r>
              <a:rPr kumimoji="1" lang="ja-JP" altLang="en-US" sz="1200" b="1" dirty="0">
                <a:solidFill>
                  <a:schemeClr val="accent4">
                    <a:lumMod val="75000"/>
                  </a:schemeClr>
                </a:solidFill>
              </a:rPr>
              <a:t>補助事業情報</a:t>
            </a:r>
            <a:r>
              <a:rPr lang="ja-JP" altLang="en-US" sz="1200" b="1" dirty="0">
                <a:solidFill>
                  <a:schemeClr val="accent4">
                    <a:lumMod val="75000"/>
                  </a:schemeClr>
                </a:solidFill>
              </a:rPr>
              <a:t>シート</a:t>
            </a:r>
            <a:r>
              <a:rPr kumimoji="1" lang="ja-JP" altLang="en-US" sz="1200" b="1" dirty="0">
                <a:solidFill>
                  <a:schemeClr val="accent4">
                    <a:lumMod val="75000"/>
                  </a:schemeClr>
                </a:solidFill>
              </a:rPr>
              <a:t>」</a:t>
            </a:r>
            <a:r>
              <a:rPr lang="ja-JP" altLang="en-US" sz="1200" b="1" dirty="0">
                <a:solidFill>
                  <a:schemeClr val="accent4">
                    <a:lumMod val="75000"/>
                  </a:schemeClr>
                </a:solidFill>
              </a:rPr>
              <a:t>の「</a:t>
            </a:r>
            <a:r>
              <a:rPr lang="ja-JP" sz="1200" b="1" dirty="0">
                <a:solidFill>
                  <a:schemeClr val="accent4">
                    <a:lumMod val="75000"/>
                  </a:schemeClr>
                </a:solidFill>
                <a:ea typeface="+mn-lt"/>
                <a:cs typeface="+mn-lt"/>
              </a:rPr>
              <a:t>■④大規模投資・費用対効果（イ）費用対効果｜補助金の費用対効果</a:t>
            </a:r>
            <a:r>
              <a:rPr lang="ja-JP" altLang="en-US" sz="1200" b="1" dirty="0">
                <a:solidFill>
                  <a:schemeClr val="accent4">
                    <a:lumMod val="75000"/>
                  </a:schemeClr>
                </a:solidFill>
              </a:rPr>
              <a:t>」</a:t>
            </a:r>
            <a:r>
              <a:rPr kumimoji="1" lang="ja-JP" altLang="en-US" sz="1200" b="1" dirty="0">
                <a:solidFill>
                  <a:schemeClr val="accent4">
                    <a:lumMod val="75000"/>
                  </a:schemeClr>
                </a:solidFill>
              </a:rPr>
              <a:t>を</a:t>
            </a:r>
            <a:r>
              <a:rPr lang="ja-JP" altLang="en-US" sz="1200" b="1" dirty="0">
                <a:solidFill>
                  <a:schemeClr val="accent4">
                    <a:lumMod val="75000"/>
                  </a:schemeClr>
                </a:solidFill>
              </a:rPr>
              <a:t>画像</a:t>
            </a:r>
            <a:r>
              <a:rPr kumimoji="1" lang="ja-JP" altLang="en-US" sz="1200" b="1" dirty="0">
                <a:solidFill>
                  <a:schemeClr val="accent4">
                    <a:lumMod val="75000"/>
                  </a:schemeClr>
                </a:solidFill>
              </a:rPr>
              <a:t>形式で貼り付けてください</a:t>
            </a:r>
            <a:endParaRPr kumimoji="1"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コンソーシアム形式の場合は、</a:t>
            </a:r>
            <a:br>
              <a:rPr lang="en-US" altLang="ja-JP" sz="1200" b="1" dirty="0"/>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br>
              <a:rPr lang="en-US" altLang="ja-JP" sz="1200" b="1" dirty="0"/>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r>
              <a:rPr lang="en-US" altLang="ja-JP" sz="1200" b="1" dirty="0">
                <a:solidFill>
                  <a:schemeClr val="accent4">
                    <a:lumMod val="75000"/>
                  </a:schemeClr>
                </a:solidFill>
              </a:rPr>
              <a:t>(</a:t>
            </a:r>
            <a:r>
              <a:rPr lang="ja-JP" altLang="en-US" sz="1200" b="1" dirty="0">
                <a:solidFill>
                  <a:schemeClr val="accent4">
                    <a:lumMod val="75000"/>
                  </a:schemeClr>
                </a:solidFill>
              </a:rPr>
              <a:t>事業者</a:t>
            </a:r>
            <a:r>
              <a:rPr lang="en-US" altLang="ja-JP" sz="1200" b="1" dirty="0">
                <a:solidFill>
                  <a:schemeClr val="accent4">
                    <a:lumMod val="75000"/>
                  </a:schemeClr>
                </a:solidFill>
              </a:rPr>
              <a:t>２</a:t>
            </a:r>
            <a:r>
              <a:rPr lang="ja-JP" altLang="en-US" sz="1200" b="1" dirty="0">
                <a:solidFill>
                  <a:schemeClr val="accent4">
                    <a:lumMod val="75000"/>
                  </a:schemeClr>
                </a:solidFill>
              </a:rPr>
              <a:t>、３、</a:t>
            </a:r>
            <a:r>
              <a:rPr lang="en-US" altLang="ja-JP" sz="1200" b="1" dirty="0">
                <a:solidFill>
                  <a:schemeClr val="accent4">
                    <a:lumMod val="75000"/>
                  </a:schemeClr>
                </a:solidFill>
              </a:rPr>
              <a:t>…)</a:t>
            </a:r>
            <a:br>
              <a:rPr lang="en-US" altLang="ja-JP" sz="1200" b="1" dirty="0"/>
            </a:br>
            <a:r>
              <a:rPr lang="ja-JP" altLang="en-US" sz="1200" b="1" dirty="0">
                <a:solidFill>
                  <a:schemeClr val="accent4">
                    <a:lumMod val="75000"/>
                  </a:schemeClr>
                </a:solidFill>
              </a:rPr>
              <a:t>をスライドを複製し、別々に画像形式で貼り付けてください</a:t>
            </a:r>
            <a:br>
              <a:rPr lang="en-US" altLang="ja-JP" sz="1200" b="1" dirty="0"/>
            </a:br>
            <a:r>
              <a:rPr lang="ja-JP" altLang="en-US" sz="1200" b="1" dirty="0">
                <a:solidFill>
                  <a:schemeClr val="accent4">
                    <a:lumMod val="75000"/>
                  </a:schemeClr>
                </a:solidFill>
              </a:rPr>
              <a:t>（各事業者のスライドを作成ください）</a:t>
            </a:r>
            <a:endParaRPr lang="en-US" altLang="ja-JP" sz="1200" b="1" dirty="0">
              <a:solidFill>
                <a:schemeClr val="accent4">
                  <a:lumMod val="75000"/>
                </a:schemeClr>
              </a:solidFill>
            </a:endParaRPr>
          </a:p>
        </p:txBody>
      </p:sp>
      <p:sp>
        <p:nvSpPr>
          <p:cNvPr id="17" name="Callout: Line with Border and Accent Bar 9">
            <a:extLst>
              <a:ext uri="{FF2B5EF4-FFF2-40B4-BE49-F238E27FC236}">
                <a16:creationId xmlns:a16="http://schemas.microsoft.com/office/drawing/2014/main" id="{59CEFFD9-535F-2A74-1064-65E18B913819}"/>
              </a:ext>
            </a:extLst>
          </p:cNvPr>
          <p:cNvSpPr/>
          <p:nvPr/>
        </p:nvSpPr>
        <p:spPr>
          <a:xfrm>
            <a:off x="4403740" y="5838924"/>
            <a:ext cx="4777838" cy="744750"/>
          </a:xfrm>
          <a:prstGeom prst="accentBorderCallout1">
            <a:avLst>
              <a:gd name="adj1" fmla="val 26818"/>
              <a:gd name="adj2" fmla="val -2413"/>
              <a:gd name="adj3" fmla="val -69787"/>
              <a:gd name="adj4" fmla="val -1668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dirty="0">
                <a:solidFill>
                  <a:schemeClr val="accent4">
                    <a:lumMod val="75000"/>
                  </a:schemeClr>
                </a:solidFill>
              </a:rPr>
              <a:t>他の補助金を併願する場合は、その旨を記載してください</a:t>
            </a:r>
            <a:br>
              <a:rPr kumimoji="1" lang="ja-JP" altLang="en-US" sz="1200" b="1" dirty="0">
                <a:solidFill>
                  <a:schemeClr val="accent4">
                    <a:lumMod val="75000"/>
                  </a:schemeClr>
                </a:solidFill>
              </a:rPr>
            </a:br>
            <a:r>
              <a:rPr kumimoji="1" lang="ja-JP" altLang="en-US" sz="1200" b="1" dirty="0">
                <a:solidFill>
                  <a:schemeClr val="accent4">
                    <a:lumMod val="75000"/>
                  </a:schemeClr>
                </a:solidFill>
              </a:rPr>
              <a:t>（併願を検討している自治体等の補助金・想定額など）</a:t>
            </a:r>
            <a:endParaRPr kumimoji="1" lang="en-US" altLang="ja-JP" sz="1200" b="1" dirty="0">
              <a:solidFill>
                <a:schemeClr val="accent4">
                  <a:lumMod val="75000"/>
                </a:schemeClr>
              </a:solidFill>
            </a:endParaRPr>
          </a:p>
        </p:txBody>
      </p:sp>
    </p:spTree>
    <p:extLst>
      <p:ext uri="{BB962C8B-B14F-4D97-AF65-F5344CB8AC3E}">
        <p14:creationId xmlns:p14="http://schemas.microsoft.com/office/powerpoint/2010/main" val="7574142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277" imgH="277" progId="TCLayout.ActiveDocument.1">
                  <p:embed/>
                </p:oleObj>
              </mc:Choice>
              <mc:Fallback>
                <p:oleObj name="think-cellスライド"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8" name="Text Placeholder 2">
            <a:hlinkClick r:id="rId15" action="ppaction://hlinksldjump"/>
            <a:extLst>
              <a:ext uri="{FF2B5EF4-FFF2-40B4-BE49-F238E27FC236}">
                <a16:creationId xmlns:a16="http://schemas.microsoft.com/office/drawing/2014/main" id="{A00F9F47-9FB4-4E6D-641F-CB96F5DB6566}"/>
              </a:ext>
            </a:extLst>
          </p:cNvPr>
          <p:cNvSpPr>
            <a:spLocks/>
          </p:cNvSpPr>
          <p:nvPr>
            <p:custDataLst>
              <p:tags r:id="rId2"/>
            </p:custDataLst>
          </p:nvPr>
        </p:nvSpPr>
        <p:spPr bwMode="auto">
          <a:xfrm>
            <a:off x="1752600" y="2076450"/>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6" action="ppaction://hlinksldjump"/>
            <a:extLst>
              <a:ext uri="{FF2B5EF4-FFF2-40B4-BE49-F238E27FC236}">
                <a16:creationId xmlns:a16="http://schemas.microsoft.com/office/drawing/2014/main" id="{ECB88229-9166-042A-D94F-8700F0DE7FBC}"/>
              </a:ext>
            </a:extLst>
          </p:cNvPr>
          <p:cNvSpPr>
            <a:spLocks/>
          </p:cNvSpPr>
          <p:nvPr>
            <p:custDataLst>
              <p:tags r:id="rId3"/>
            </p:custDataLst>
          </p:nvPr>
        </p:nvSpPr>
        <p:spPr bwMode="auto">
          <a:xfrm>
            <a:off x="1752600" y="236220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7" action="ppaction://hlinksldjump"/>
            <a:extLst>
              <a:ext uri="{FF2B5EF4-FFF2-40B4-BE49-F238E27FC236}">
                <a16:creationId xmlns:a16="http://schemas.microsoft.com/office/drawing/2014/main" id="{A3FE64DA-AEB8-061F-E191-4F4ECDE1B321}"/>
              </a:ext>
            </a:extLst>
          </p:cNvPr>
          <p:cNvSpPr>
            <a:spLocks/>
          </p:cNvSpPr>
          <p:nvPr>
            <p:custDataLst>
              <p:tags r:id="rId4"/>
            </p:custDataLst>
          </p:nvPr>
        </p:nvSpPr>
        <p:spPr bwMode="auto">
          <a:xfrm>
            <a:off x="1752600" y="2687639"/>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0C107A23-04F7-5DE5-3C2B-1F90A11056F0}"/>
              </a:ext>
            </a:extLst>
          </p:cNvPr>
          <p:cNvSpPr>
            <a:spLocks/>
          </p:cNvSpPr>
          <p:nvPr>
            <p:custDataLst>
              <p:tags r:id="rId5"/>
            </p:custDataLst>
          </p:nvPr>
        </p:nvSpPr>
        <p:spPr bwMode="auto">
          <a:xfrm>
            <a:off x="1752600" y="305435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8" action="ppaction://hlinksldjump"/>
            <a:extLst>
              <a:ext uri="{FF2B5EF4-FFF2-40B4-BE49-F238E27FC236}">
                <a16:creationId xmlns:a16="http://schemas.microsoft.com/office/drawing/2014/main" id="{F5A8BBDC-5D1B-39AC-E37D-6C5C61793015}"/>
              </a:ext>
            </a:extLst>
          </p:cNvPr>
          <p:cNvSpPr>
            <a:spLocks/>
          </p:cNvSpPr>
          <p:nvPr>
            <p:custDataLst>
              <p:tags r:id="rId6"/>
            </p:custDataLst>
          </p:nvPr>
        </p:nvSpPr>
        <p:spPr bwMode="auto">
          <a:xfrm>
            <a:off x="1752600" y="3460750"/>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（ア）リスクを取った投資規模</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hlinkClick r:id="rId19" action="ppaction://hlinksldjump"/>
            <a:extLst>
              <a:ext uri="{FF2B5EF4-FFF2-40B4-BE49-F238E27FC236}">
                <a16:creationId xmlns:a16="http://schemas.microsoft.com/office/drawing/2014/main" id="{999DC925-6995-5A26-CE2A-EEEB5D1ECB39}"/>
              </a:ext>
            </a:extLst>
          </p:cNvPr>
          <p:cNvSpPr>
            <a:spLocks/>
          </p:cNvSpPr>
          <p:nvPr>
            <p:custDataLst>
              <p:tags r:id="rId7"/>
            </p:custDataLst>
          </p:nvPr>
        </p:nvSpPr>
        <p:spPr bwMode="auto">
          <a:xfrm>
            <a:off x="1752600" y="3781425"/>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（イ）費用対効果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extLst>
              <a:ext uri="{FF2B5EF4-FFF2-40B4-BE49-F238E27FC236}">
                <a16:creationId xmlns:a16="http://schemas.microsoft.com/office/drawing/2014/main" id="{7BD70A16-F7EC-92C3-33FE-6DB9980836C2}"/>
              </a:ext>
            </a:extLst>
          </p:cNvPr>
          <p:cNvSpPr>
            <a:spLocks/>
          </p:cNvSpPr>
          <p:nvPr>
            <p:custDataLst>
              <p:tags r:id="rId8"/>
            </p:custDataLst>
          </p:nvPr>
        </p:nvSpPr>
        <p:spPr bwMode="auto">
          <a:xfrm>
            <a:off x="1752600" y="4100513"/>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（ウ）企業の行動変容</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0" action="ppaction://hlinksldjump"/>
            <a:extLst>
              <a:ext uri="{FF2B5EF4-FFF2-40B4-BE49-F238E27FC236}">
                <a16:creationId xmlns:a16="http://schemas.microsoft.com/office/drawing/2014/main" id="{2774B274-0A0B-F5CE-3D96-016B62BD13DD}"/>
              </a:ext>
            </a:extLst>
          </p:cNvPr>
          <p:cNvSpPr>
            <a:spLocks/>
          </p:cNvSpPr>
          <p:nvPr>
            <p:custDataLst>
              <p:tags r:id="rId9"/>
            </p:custDataLst>
          </p:nvPr>
        </p:nvSpPr>
        <p:spPr bwMode="auto">
          <a:xfrm>
            <a:off x="1752600" y="4454526"/>
            <a:ext cx="6477000" cy="327025"/>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2550"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rId20" action="ppaction://hlinksldjump"/>
            <a:extLst>
              <a:ext uri="{FF2B5EF4-FFF2-40B4-BE49-F238E27FC236}">
                <a16:creationId xmlns:a16="http://schemas.microsoft.com/office/drawing/2014/main" id="{0D101407-3CF4-CB98-0D67-6D6A4D245010}"/>
              </a:ext>
            </a:extLst>
          </p:cNvPr>
          <p:cNvSpPr>
            <a:spLocks/>
          </p:cNvSpPr>
          <p:nvPr>
            <p:custDataLst>
              <p:tags r:id="rId10"/>
            </p:custDataLst>
          </p:nvPr>
        </p:nvSpPr>
        <p:spPr bwMode="auto">
          <a:xfrm>
            <a:off x="1752600" y="477953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3" name="正方形/長方形 12">
            <a:extLst>
              <a:ext uri="{FF2B5EF4-FFF2-40B4-BE49-F238E27FC236}">
                <a16:creationId xmlns:a16="http://schemas.microsoft.com/office/drawing/2014/main" id="{8471F562-29BC-81FD-B50E-30F4FF86357D}"/>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508048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ABFF8-5695-1BD5-C0C0-B29BA48B75D4}"/>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3F146000-79DD-80E4-176E-FDCD26C643F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3F146000-79DD-80E4-176E-FDCD26C643F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BE0FEE76-ACA6-23BA-0650-1FFA14626179}"/>
              </a:ext>
            </a:extLst>
          </p:cNvPr>
          <p:cNvSpPr>
            <a:spLocks noGrp="1"/>
          </p:cNvSpPr>
          <p:nvPr>
            <p:ph type="title"/>
          </p:nvPr>
        </p:nvSpPr>
        <p:spPr/>
        <p:txBody>
          <a:bodyPr vert="horz"/>
          <a:lstStyle/>
          <a:p>
            <a:endParaRPr lang="ja-JP" altLang="en-US"/>
          </a:p>
        </p:txBody>
      </p:sp>
      <p:sp>
        <p:nvSpPr>
          <p:cNvPr id="24" name="Text Placeholder 23">
            <a:extLst>
              <a:ext uri="{FF2B5EF4-FFF2-40B4-BE49-F238E27FC236}">
                <a16:creationId xmlns:a16="http://schemas.microsoft.com/office/drawing/2014/main" id="{6BA92D6E-1B5E-4C29-C238-2AF3BE4FD394}"/>
              </a:ext>
            </a:extLst>
          </p:cNvPr>
          <p:cNvSpPr>
            <a:spLocks noGrp="1"/>
          </p:cNvSpPr>
          <p:nvPr>
            <p:ph type="body" sz="quarter" idx="12"/>
          </p:nvPr>
        </p:nvSpPr>
        <p:spPr/>
        <p:txBody>
          <a:bodyPr/>
          <a:lstStyle/>
          <a:p>
            <a:r>
              <a:rPr lang="ja-JP" altLang="en-US"/>
              <a:t>④大規模投資・費用対効果（ウ）企業の行動変容</a:t>
            </a:r>
          </a:p>
        </p:txBody>
      </p:sp>
      <p:grpSp>
        <p:nvGrpSpPr>
          <p:cNvPr id="8" name="RectangleWithLineGroup">
            <a:extLst>
              <a:ext uri="{FF2B5EF4-FFF2-40B4-BE49-F238E27FC236}">
                <a16:creationId xmlns:a16="http://schemas.microsoft.com/office/drawing/2014/main" id="{8403CB1E-28D4-454D-971C-07EE9B988045}"/>
              </a:ext>
            </a:extLst>
          </p:cNvPr>
          <p:cNvGrpSpPr/>
          <p:nvPr/>
        </p:nvGrpSpPr>
        <p:grpSpPr>
          <a:xfrm>
            <a:off x="381000" y="3810001"/>
            <a:ext cx="4114800" cy="380480"/>
            <a:chOff x="2073603" y="1702803"/>
            <a:chExt cx="2160003" cy="360000"/>
          </a:xfrm>
        </p:grpSpPr>
        <p:sp>
          <p:nvSpPr>
            <p:cNvPr id="9" name="Rectangle 8">
              <a:extLst>
                <a:ext uri="{FF2B5EF4-FFF2-40B4-BE49-F238E27FC236}">
                  <a16:creationId xmlns:a16="http://schemas.microsoft.com/office/drawing/2014/main" id="{B5C085DC-4C5D-87ED-4D22-DE0C8A655862}"/>
                </a:ext>
              </a:extLst>
            </p:cNvPr>
            <p:cNvSpPr/>
            <p:nvPr/>
          </p:nvSpPr>
          <p:spPr>
            <a:xfrm>
              <a:off x="2073603" y="1702803"/>
              <a:ext cx="2160003" cy="360000"/>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r>
                <a:rPr lang="ja-JP" altLang="en-US" sz="1400" b="1">
                  <a:solidFill>
                    <a:srgbClr val="000F78"/>
                  </a:solidFill>
                  <a:latin typeface="Yu Gothic UI"/>
                  <a:ea typeface="Yu Gothic UI"/>
                  <a:sym typeface="Yu Gothic UI" panose="020B0500000000000000" pitchFamily="50" charset="-128"/>
                </a:rPr>
                <a:t>投資・成長に向けた</a:t>
              </a:r>
              <a:r>
                <a:rPr kumimoji="1" lang="ja-JP" altLang="en-US" sz="1400" b="1">
                  <a:solidFill>
                    <a:srgbClr val="000F78"/>
                  </a:solidFill>
                  <a:latin typeface="Yu Gothic UI"/>
                  <a:ea typeface="Yu Gothic UI"/>
                  <a:sym typeface="Yu Gothic UI" panose="020B0500000000000000" pitchFamily="50" charset="-128"/>
                </a:rPr>
                <a:t>取組内容</a:t>
              </a:r>
            </a:p>
          </p:txBody>
        </p:sp>
        <p:cxnSp>
          <p:nvCxnSpPr>
            <p:cNvPr id="10" name="Straight Connector 9">
              <a:extLst>
                <a:ext uri="{FF2B5EF4-FFF2-40B4-BE49-F238E27FC236}">
                  <a16:creationId xmlns:a16="http://schemas.microsoft.com/office/drawing/2014/main" id="{D27B2F38-E5BD-38C1-04A3-17E402897DBA}"/>
                </a:ext>
              </a:extLst>
            </p:cNvPr>
            <p:cNvCxnSpPr/>
            <p:nvPr/>
          </p:nvCxnSpPr>
          <p:spPr>
            <a:xfrm>
              <a:off x="2073603" y="2062803"/>
              <a:ext cx="2160003" cy="0"/>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1" name="正方形/長方形 6">
            <a:extLst>
              <a:ext uri="{FF2B5EF4-FFF2-40B4-BE49-F238E27FC236}">
                <a16:creationId xmlns:a16="http://schemas.microsoft.com/office/drawing/2014/main" id="{6931F48F-441B-6B45-0E02-A761C3BDD6BF}"/>
              </a:ext>
            </a:extLst>
          </p:cNvPr>
          <p:cNvSpPr/>
          <p:nvPr/>
        </p:nvSpPr>
        <p:spPr>
          <a:xfrm>
            <a:off x="381000" y="4267200"/>
            <a:ext cx="4114800" cy="2185986"/>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補助事業をきっかけとして、これまでよりも積極的な投資計画や</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成長計画の策定等に繋げるアプローチを記載してください。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endPar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6">
            <a:extLst>
              <a:ext uri="{FF2B5EF4-FFF2-40B4-BE49-F238E27FC236}">
                <a16:creationId xmlns:a16="http://schemas.microsoft.com/office/drawing/2014/main" id="{ABCB777F-05B3-C00B-0246-D9A9CA66D620}"/>
              </a:ext>
            </a:extLst>
          </p:cNvPr>
          <p:cNvSpPr/>
          <p:nvPr/>
        </p:nvSpPr>
        <p:spPr>
          <a:xfrm>
            <a:off x="5410200" y="4267200"/>
            <a:ext cx="4114800" cy="2185986"/>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補助事業をきっかけとして、これまでよりも高い賃上げ率を継続的に実現するために実施する具体的な内容を記載してください。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endPar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15" name="RectangleWithLineGroup">
            <a:extLst>
              <a:ext uri="{FF2B5EF4-FFF2-40B4-BE49-F238E27FC236}">
                <a16:creationId xmlns:a16="http://schemas.microsoft.com/office/drawing/2014/main" id="{3FD01F66-D277-0442-4F60-C888C6C56E05}"/>
              </a:ext>
            </a:extLst>
          </p:cNvPr>
          <p:cNvGrpSpPr/>
          <p:nvPr/>
        </p:nvGrpSpPr>
        <p:grpSpPr>
          <a:xfrm>
            <a:off x="5410200" y="3810001"/>
            <a:ext cx="4114800" cy="380480"/>
            <a:chOff x="2073603" y="1702803"/>
            <a:chExt cx="2160003" cy="360000"/>
          </a:xfrm>
        </p:grpSpPr>
        <p:sp>
          <p:nvSpPr>
            <p:cNvPr id="16" name="Rectangle 15">
              <a:extLst>
                <a:ext uri="{FF2B5EF4-FFF2-40B4-BE49-F238E27FC236}">
                  <a16:creationId xmlns:a16="http://schemas.microsoft.com/office/drawing/2014/main" id="{D4759177-1330-5B25-21FC-4EE93DDEFD72}"/>
                </a:ext>
              </a:extLst>
            </p:cNvPr>
            <p:cNvSpPr/>
            <p:nvPr/>
          </p:nvSpPr>
          <p:spPr>
            <a:xfrm>
              <a:off x="2073603" y="1702803"/>
              <a:ext cx="2160003" cy="360000"/>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r>
                <a:rPr lang="ja-JP" altLang="en-US" sz="1400" b="1">
                  <a:solidFill>
                    <a:srgbClr val="000F78"/>
                  </a:solidFill>
                  <a:latin typeface="Yu Gothic UI"/>
                  <a:ea typeface="Yu Gothic UI"/>
                  <a:sym typeface="Yu Gothic UI" panose="020B0500000000000000" pitchFamily="50" charset="-128"/>
                </a:rPr>
                <a:t>継続的な賃上げに向けた</a:t>
              </a:r>
              <a:r>
                <a:rPr kumimoji="1" lang="ja-JP" altLang="en-US" sz="1400" b="1">
                  <a:solidFill>
                    <a:srgbClr val="000F78"/>
                  </a:solidFill>
                  <a:latin typeface="Yu Gothic UI"/>
                  <a:ea typeface="Yu Gothic UI"/>
                  <a:sym typeface="Yu Gothic UI" panose="020B0500000000000000" pitchFamily="50" charset="-128"/>
                </a:rPr>
                <a:t>取組内容</a:t>
              </a:r>
            </a:p>
          </p:txBody>
        </p:sp>
        <p:cxnSp>
          <p:nvCxnSpPr>
            <p:cNvPr id="17" name="Straight Connector 16">
              <a:extLst>
                <a:ext uri="{FF2B5EF4-FFF2-40B4-BE49-F238E27FC236}">
                  <a16:creationId xmlns:a16="http://schemas.microsoft.com/office/drawing/2014/main" id="{BD01ABCF-62FB-4685-1130-B72FBB4A8A8D}"/>
                </a:ext>
              </a:extLst>
            </p:cNvPr>
            <p:cNvCxnSpPr/>
            <p:nvPr/>
          </p:nvCxnSpPr>
          <p:spPr>
            <a:xfrm>
              <a:off x="2073603" y="2062803"/>
              <a:ext cx="2160003" cy="0"/>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18" name="RectangleWithLineGroup">
            <a:extLst>
              <a:ext uri="{FF2B5EF4-FFF2-40B4-BE49-F238E27FC236}">
                <a16:creationId xmlns:a16="http://schemas.microsoft.com/office/drawing/2014/main" id="{ECD96495-1E38-9EB8-C575-08ACF48BED17}"/>
              </a:ext>
            </a:extLst>
          </p:cNvPr>
          <p:cNvGrpSpPr/>
          <p:nvPr/>
        </p:nvGrpSpPr>
        <p:grpSpPr>
          <a:xfrm>
            <a:off x="381000" y="914400"/>
            <a:ext cx="9144000" cy="380480"/>
            <a:chOff x="2073603" y="1702803"/>
            <a:chExt cx="2160003" cy="360000"/>
          </a:xfrm>
          <a:noFill/>
        </p:grpSpPr>
        <p:sp>
          <p:nvSpPr>
            <p:cNvPr id="19" name="Rectangle 18">
              <a:extLst>
                <a:ext uri="{FF2B5EF4-FFF2-40B4-BE49-F238E27FC236}">
                  <a16:creationId xmlns:a16="http://schemas.microsoft.com/office/drawing/2014/main" id="{ABE265E7-1CC2-CD60-644E-F0D50ACC4C13}"/>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行動変容に係る数値</a:t>
              </a:r>
            </a:p>
          </p:txBody>
        </p:sp>
        <p:cxnSp>
          <p:nvCxnSpPr>
            <p:cNvPr id="20" name="Straight Connector 19">
              <a:extLst>
                <a:ext uri="{FF2B5EF4-FFF2-40B4-BE49-F238E27FC236}">
                  <a16:creationId xmlns:a16="http://schemas.microsoft.com/office/drawing/2014/main" id="{2F3C6B37-E2CC-E513-4128-A2814642928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1" name="Isosceles Triangle 20">
            <a:extLst>
              <a:ext uri="{FF2B5EF4-FFF2-40B4-BE49-F238E27FC236}">
                <a16:creationId xmlns:a16="http://schemas.microsoft.com/office/drawing/2014/main" id="{CC07FCB0-2F07-1664-9A69-B4A97EEC2BB5}"/>
              </a:ext>
            </a:extLst>
          </p:cNvPr>
          <p:cNvSpPr/>
          <p:nvPr/>
        </p:nvSpPr>
        <p:spPr>
          <a:xfrm>
            <a:off x="4012420" y="3552891"/>
            <a:ext cx="1879101" cy="180909"/>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四角形: メモ 1">
            <a:extLst>
              <a:ext uri="{FF2B5EF4-FFF2-40B4-BE49-F238E27FC236}">
                <a16:creationId xmlns:a16="http://schemas.microsoft.com/office/drawing/2014/main" id="{F0B83917-CE67-B0A7-DE6B-2FC60BE2E498}"/>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pic>
        <p:nvPicPr>
          <p:cNvPr id="12" name="Picture 11">
            <a:extLst>
              <a:ext uri="{FF2B5EF4-FFF2-40B4-BE49-F238E27FC236}">
                <a16:creationId xmlns:a16="http://schemas.microsoft.com/office/drawing/2014/main" id="{96D111D0-A493-5B83-EA03-A922659E3210}"/>
              </a:ext>
            </a:extLst>
          </p:cNvPr>
          <p:cNvPicPr>
            <a:picLocks noChangeAspect="1"/>
          </p:cNvPicPr>
          <p:nvPr/>
        </p:nvPicPr>
        <p:blipFill>
          <a:blip r:embed="rId6"/>
          <a:stretch>
            <a:fillRect/>
          </a:stretch>
        </p:blipFill>
        <p:spPr>
          <a:xfrm>
            <a:off x="450273" y="1604706"/>
            <a:ext cx="9005455" cy="1828800"/>
          </a:xfrm>
          <a:prstGeom prst="rect">
            <a:avLst/>
          </a:prstGeom>
        </p:spPr>
      </p:pic>
      <p:sp>
        <p:nvSpPr>
          <p:cNvPr id="7" name="四角形: メモ 1">
            <a:extLst>
              <a:ext uri="{FF2B5EF4-FFF2-40B4-BE49-F238E27FC236}">
                <a16:creationId xmlns:a16="http://schemas.microsoft.com/office/drawing/2014/main" id="{391387BD-1314-9A2E-AFB4-F64B95CFF9E3}"/>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23" name="正方形/長方形 22">
            <a:extLst>
              <a:ext uri="{FF2B5EF4-FFF2-40B4-BE49-F238E27FC236}">
                <a16:creationId xmlns:a16="http://schemas.microsoft.com/office/drawing/2014/main" id="{038497FE-A4EA-5F70-0648-B20835C6CA61}"/>
              </a:ext>
            </a:extLst>
          </p:cNvPr>
          <p:cNvSpPr/>
          <p:nvPr/>
        </p:nvSpPr>
        <p:spPr>
          <a:xfrm>
            <a:off x="0" y="0"/>
            <a:ext cx="9906000" cy="6874899"/>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5" name="Callout: Line with Border and Accent Bar 14">
            <a:extLst>
              <a:ext uri="{FF2B5EF4-FFF2-40B4-BE49-F238E27FC236}">
                <a16:creationId xmlns:a16="http://schemas.microsoft.com/office/drawing/2014/main" id="{E13C4F5F-7AE6-6BF3-871F-56930C8F6640}"/>
              </a:ext>
            </a:extLst>
          </p:cNvPr>
          <p:cNvSpPr/>
          <p:nvPr/>
        </p:nvSpPr>
        <p:spPr>
          <a:xfrm>
            <a:off x="4001059" y="1646146"/>
            <a:ext cx="5025892" cy="1625660"/>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lgn="l">
              <a:buFont typeface="Arial" panose="020B0604020202020204" pitchFamily="34" charset="0"/>
              <a:buChar char="•"/>
            </a:pPr>
            <a:r>
              <a:rPr kumimoji="1" lang="ja-JP" altLang="en-US" sz="1200" b="1" dirty="0">
                <a:solidFill>
                  <a:schemeClr val="accent4">
                    <a:lumMod val="75000"/>
                  </a:schemeClr>
                </a:solidFill>
              </a:rPr>
              <a:t>様式２</a:t>
            </a:r>
            <a:r>
              <a:rPr lang="ja-JP" altLang="en-US" sz="1200" b="1" dirty="0">
                <a:solidFill>
                  <a:schemeClr val="accent4">
                    <a:lumMod val="75000"/>
                  </a:schemeClr>
                </a:solidFill>
              </a:rPr>
              <a:t>「</a:t>
            </a:r>
            <a:r>
              <a:rPr kumimoji="1" lang="ja-JP" altLang="en-US" sz="1200" b="1" dirty="0">
                <a:solidFill>
                  <a:schemeClr val="accent4">
                    <a:lumMod val="75000"/>
                  </a:schemeClr>
                </a:solidFill>
              </a:rPr>
              <a:t>⓪貼り付け用</a:t>
            </a:r>
            <a:r>
              <a:rPr kumimoji="1" lang="en-US" altLang="ja-JP" sz="1200" b="1" dirty="0">
                <a:solidFill>
                  <a:schemeClr val="accent4">
                    <a:lumMod val="75000"/>
                  </a:schemeClr>
                </a:solidFill>
              </a:rPr>
              <a:t>_</a:t>
            </a:r>
            <a:r>
              <a:rPr kumimoji="1" lang="ja-JP" altLang="en-US" sz="1200" b="1" dirty="0">
                <a:solidFill>
                  <a:schemeClr val="accent4">
                    <a:lumMod val="75000"/>
                  </a:schemeClr>
                </a:solidFill>
              </a:rPr>
              <a:t>補助事業情報</a:t>
            </a:r>
            <a:r>
              <a:rPr lang="ja-JP" altLang="en-US" sz="1200" b="1" dirty="0">
                <a:solidFill>
                  <a:schemeClr val="accent4">
                    <a:lumMod val="75000"/>
                  </a:schemeClr>
                </a:solidFill>
              </a:rPr>
              <a:t>シート</a:t>
            </a:r>
            <a:r>
              <a:rPr kumimoji="1" lang="ja-JP" altLang="en-US" sz="1200" b="1" dirty="0">
                <a:solidFill>
                  <a:schemeClr val="accent4">
                    <a:lumMod val="75000"/>
                  </a:schemeClr>
                </a:solidFill>
              </a:rPr>
              <a:t>」</a:t>
            </a:r>
            <a:r>
              <a:rPr lang="ja-JP" altLang="en-US" sz="1200" b="1" dirty="0">
                <a:solidFill>
                  <a:schemeClr val="accent4">
                    <a:lumMod val="75000"/>
                  </a:schemeClr>
                </a:solidFill>
              </a:rPr>
              <a:t>の「</a:t>
            </a:r>
            <a:r>
              <a:rPr lang="ja-JP" sz="1200" b="1" dirty="0">
                <a:solidFill>
                  <a:schemeClr val="accent4">
                    <a:lumMod val="75000"/>
                  </a:schemeClr>
                </a:solidFill>
                <a:ea typeface="+mn-lt"/>
                <a:cs typeface="+mn-lt"/>
              </a:rPr>
              <a:t>■④大規模投資・費用対効果（ウ）補助事業による行動変容｜行動変容に係る数値</a:t>
            </a:r>
            <a:r>
              <a:rPr lang="ja-JP" altLang="en-US" sz="1200" b="1" dirty="0">
                <a:solidFill>
                  <a:schemeClr val="accent4">
                    <a:lumMod val="75000"/>
                  </a:schemeClr>
                </a:solidFill>
              </a:rPr>
              <a:t>」</a:t>
            </a:r>
            <a:r>
              <a:rPr kumimoji="1" lang="ja-JP" altLang="en-US" sz="1200" b="1" dirty="0">
                <a:solidFill>
                  <a:schemeClr val="accent4">
                    <a:lumMod val="75000"/>
                  </a:schemeClr>
                </a:solidFill>
              </a:rPr>
              <a:t>を画像形式で貼り付けてください</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コンソーシアム形式の場合はスライドを複製し、</a:t>
            </a:r>
            <a:br>
              <a:rPr lang="en-US" altLang="ja-JP" sz="1200" b="1" dirty="0"/>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br>
              <a:rPr lang="en-US" altLang="ja-JP" sz="1200" b="1" dirty="0"/>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r>
              <a:rPr lang="en-US" altLang="ja-JP" sz="1200" b="1" dirty="0">
                <a:solidFill>
                  <a:schemeClr val="accent4">
                    <a:lumMod val="75000"/>
                  </a:schemeClr>
                </a:solidFill>
              </a:rPr>
              <a:t>(</a:t>
            </a:r>
            <a:r>
              <a:rPr lang="ja-JP" altLang="en-US" sz="1200" b="1" dirty="0">
                <a:solidFill>
                  <a:schemeClr val="accent4">
                    <a:lumMod val="75000"/>
                  </a:schemeClr>
                </a:solidFill>
              </a:rPr>
              <a:t>事業者２、３、</a:t>
            </a:r>
            <a:r>
              <a:rPr lang="en-US" altLang="ja-JP" sz="1200" b="1" dirty="0">
                <a:solidFill>
                  <a:schemeClr val="accent4">
                    <a:lumMod val="75000"/>
                  </a:schemeClr>
                </a:solidFill>
              </a:rPr>
              <a:t>…)</a:t>
            </a:r>
            <a:br>
              <a:rPr lang="en-US" altLang="ja-JP" sz="1200" b="1" dirty="0"/>
            </a:br>
            <a:r>
              <a:rPr lang="ja-JP" altLang="en-US" sz="1200" b="1" dirty="0">
                <a:solidFill>
                  <a:schemeClr val="accent4">
                    <a:lumMod val="75000"/>
                  </a:schemeClr>
                </a:solidFill>
              </a:rPr>
              <a:t>を別々に画像形式で貼り付けてください</a:t>
            </a:r>
            <a:br>
              <a:rPr lang="en-US" altLang="ja-JP" sz="1200" b="1" dirty="0"/>
            </a:br>
            <a:r>
              <a:rPr lang="ja-JP" altLang="en-US" sz="1200" b="1" dirty="0">
                <a:solidFill>
                  <a:schemeClr val="accent4">
                    <a:lumMod val="75000"/>
                  </a:schemeClr>
                </a:solidFill>
              </a:rPr>
              <a:t>（各事業者のスライドを作成ください）</a:t>
            </a:r>
            <a:endParaRPr lang="en-US" altLang="ja-JP" sz="1200" b="1" dirty="0">
              <a:solidFill>
                <a:schemeClr val="accent4">
                  <a:lumMod val="75000"/>
                </a:schemeClr>
              </a:solidFill>
            </a:endParaRPr>
          </a:p>
        </p:txBody>
      </p:sp>
      <p:sp>
        <p:nvSpPr>
          <p:cNvPr id="27" name="Callout: Line with Border and Accent Bar 5">
            <a:extLst>
              <a:ext uri="{FF2B5EF4-FFF2-40B4-BE49-F238E27FC236}">
                <a16:creationId xmlns:a16="http://schemas.microsoft.com/office/drawing/2014/main" id="{CC915A4C-8799-DB6D-3F52-95AC59303B41}"/>
              </a:ext>
            </a:extLst>
          </p:cNvPr>
          <p:cNvSpPr/>
          <p:nvPr/>
        </p:nvSpPr>
        <p:spPr>
          <a:xfrm>
            <a:off x="4403740" y="5838924"/>
            <a:ext cx="4725020" cy="556955"/>
          </a:xfrm>
          <a:prstGeom prst="accentBorderCallout1">
            <a:avLst>
              <a:gd name="adj1" fmla="val 26818"/>
              <a:gd name="adj2" fmla="val -2413"/>
              <a:gd name="adj3" fmla="val -60297"/>
              <a:gd name="adj4" fmla="val -10509"/>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dirty="0">
                <a:solidFill>
                  <a:schemeClr val="accent4">
                    <a:lumMod val="75000"/>
                  </a:schemeClr>
                </a:solidFill>
              </a:rPr>
              <a:t>補助事業実施により申請者の行動変容に繋がり、全社の将来の</a:t>
            </a:r>
            <a:br>
              <a:rPr kumimoji="1" lang="en-US" altLang="ja-JP" sz="1200" b="1" dirty="0">
                <a:solidFill>
                  <a:schemeClr val="accent4">
                    <a:lumMod val="75000"/>
                  </a:schemeClr>
                </a:solidFill>
              </a:rPr>
            </a:br>
            <a:r>
              <a:rPr kumimoji="1" lang="ja-JP" altLang="en-US" sz="1200" b="1" dirty="0">
                <a:solidFill>
                  <a:schemeClr val="accent4">
                    <a:lumMod val="75000"/>
                  </a:schemeClr>
                </a:solidFill>
              </a:rPr>
              <a:t>投資額・賃上げ率・売上成長率の向上に繋がることを</a:t>
            </a:r>
            <a:r>
              <a:rPr lang="ja-JP" altLang="en-US" sz="1200" b="1" dirty="0">
                <a:solidFill>
                  <a:schemeClr val="accent4">
                    <a:lumMod val="75000"/>
                  </a:schemeClr>
                </a:solidFill>
              </a:rPr>
              <a:t>記載してください</a:t>
            </a:r>
            <a:endParaRPr kumimoji="1" lang="ja-JP" altLang="en-US" sz="1200" b="1" dirty="0">
              <a:solidFill>
                <a:schemeClr val="accent4">
                  <a:lumMod val="75000"/>
                </a:schemeClr>
              </a:solidFill>
            </a:endParaRPr>
          </a:p>
        </p:txBody>
      </p:sp>
    </p:spTree>
    <p:extLst>
      <p:ext uri="{BB962C8B-B14F-4D97-AF65-F5344CB8AC3E}">
        <p14:creationId xmlns:p14="http://schemas.microsoft.com/office/powerpoint/2010/main" val="283737832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3" name="Text Placeholder 2">
            <a:hlinkClick r:id="rId16" action="ppaction://hlinksldjump"/>
            <a:extLst>
              <a:ext uri="{FF2B5EF4-FFF2-40B4-BE49-F238E27FC236}">
                <a16:creationId xmlns:a16="http://schemas.microsoft.com/office/drawing/2014/main" id="{CFF971E8-8564-B8B4-2135-25EDB4E22BF2}"/>
              </a:ext>
            </a:extLst>
          </p:cNvPr>
          <p:cNvSpPr>
            <a:spLocks/>
          </p:cNvSpPr>
          <p:nvPr>
            <p:custDataLst>
              <p:tags r:id="rId2"/>
            </p:custDataLst>
          </p:nvPr>
        </p:nvSpPr>
        <p:spPr bwMode="auto">
          <a:xfrm>
            <a:off x="1752600" y="1863725"/>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7" action="ppaction://hlinksldjump"/>
            <a:extLst>
              <a:ext uri="{FF2B5EF4-FFF2-40B4-BE49-F238E27FC236}">
                <a16:creationId xmlns:a16="http://schemas.microsoft.com/office/drawing/2014/main" id="{7816D74F-971C-A6C5-CFAF-16D1D7CC7255}"/>
              </a:ext>
            </a:extLst>
          </p:cNvPr>
          <p:cNvSpPr>
            <a:spLocks/>
          </p:cNvSpPr>
          <p:nvPr>
            <p:custDataLst>
              <p:tags r:id="rId3"/>
            </p:custDataLst>
          </p:nvPr>
        </p:nvSpPr>
        <p:spPr bwMode="auto">
          <a:xfrm>
            <a:off x="1752600" y="214947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8" action="ppaction://hlinksldjump"/>
            <a:extLst>
              <a:ext uri="{FF2B5EF4-FFF2-40B4-BE49-F238E27FC236}">
                <a16:creationId xmlns:a16="http://schemas.microsoft.com/office/drawing/2014/main" id="{C25E974A-73EF-27D7-230B-14D13440AD44}"/>
              </a:ext>
            </a:extLst>
          </p:cNvPr>
          <p:cNvSpPr>
            <a:spLocks/>
          </p:cNvSpPr>
          <p:nvPr>
            <p:custDataLst>
              <p:tags r:id="rId4"/>
            </p:custDataLst>
          </p:nvPr>
        </p:nvSpPr>
        <p:spPr bwMode="auto">
          <a:xfrm>
            <a:off x="1752600" y="24749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A717AF85-CE30-A6F3-2AE1-ADBCD9AC2685}"/>
              </a:ext>
            </a:extLst>
          </p:cNvPr>
          <p:cNvSpPr>
            <a:spLocks/>
          </p:cNvSpPr>
          <p:nvPr>
            <p:custDataLst>
              <p:tags r:id="rId5"/>
            </p:custDataLst>
          </p:nvPr>
        </p:nvSpPr>
        <p:spPr bwMode="auto">
          <a:xfrm>
            <a:off x="1752600" y="2800351"/>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7" name="Text Placeholder 2">
            <a:extLst>
              <a:ext uri="{FF2B5EF4-FFF2-40B4-BE49-F238E27FC236}">
                <a16:creationId xmlns:a16="http://schemas.microsoft.com/office/drawing/2014/main" id="{84679438-71FA-2867-FE8A-5E150BEE92ED}"/>
              </a:ext>
            </a:extLst>
          </p:cNvPr>
          <p:cNvSpPr>
            <a:spLocks/>
          </p:cNvSpPr>
          <p:nvPr>
            <p:custDataLst>
              <p:tags r:id="rId6"/>
            </p:custDataLst>
          </p:nvPr>
        </p:nvSpPr>
        <p:spPr bwMode="auto">
          <a:xfrm>
            <a:off x="1752600" y="316706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9" action="ppaction://hlinksldjump"/>
            <a:extLst>
              <a:ext uri="{FF2B5EF4-FFF2-40B4-BE49-F238E27FC236}">
                <a16:creationId xmlns:a16="http://schemas.microsoft.com/office/drawing/2014/main" id="{FF8A21D2-9FB2-BA1A-D84D-F6086D7349A7}"/>
              </a:ext>
            </a:extLst>
          </p:cNvPr>
          <p:cNvSpPr>
            <a:spLocks/>
          </p:cNvSpPr>
          <p:nvPr>
            <p:custDataLst>
              <p:tags r:id="rId7"/>
            </p:custDataLst>
          </p:nvPr>
        </p:nvSpPr>
        <p:spPr bwMode="auto">
          <a:xfrm>
            <a:off x="1752600" y="3573463"/>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 action="ppaction://noaction"/>
            <a:extLst>
              <a:ext uri="{FF2B5EF4-FFF2-40B4-BE49-F238E27FC236}">
                <a16:creationId xmlns:a16="http://schemas.microsoft.com/office/drawing/2014/main" id="{C226FC08-E95D-0BD8-4679-A6CDB699D817}"/>
              </a:ext>
            </a:extLst>
          </p:cNvPr>
          <p:cNvSpPr>
            <a:spLocks/>
          </p:cNvSpPr>
          <p:nvPr>
            <p:custDataLst>
              <p:tags r:id="rId8"/>
            </p:custDataLst>
          </p:nvPr>
        </p:nvSpPr>
        <p:spPr bwMode="auto">
          <a:xfrm>
            <a:off x="1752600" y="3929062"/>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20" action="ppaction://hlinksldjump"/>
            <a:extLst>
              <a:ext uri="{FF2B5EF4-FFF2-40B4-BE49-F238E27FC236}">
                <a16:creationId xmlns:a16="http://schemas.microsoft.com/office/drawing/2014/main" id="{2DC8FF0C-C2DB-3FAA-CB4D-034288DEED31}"/>
              </a:ext>
            </a:extLst>
          </p:cNvPr>
          <p:cNvSpPr>
            <a:spLocks/>
          </p:cNvSpPr>
          <p:nvPr>
            <p:custDataLst>
              <p:tags r:id="rId9"/>
            </p:custDataLst>
          </p:nvPr>
        </p:nvSpPr>
        <p:spPr bwMode="auto">
          <a:xfrm>
            <a:off x="1752600" y="4284663"/>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Text Placeholder 2">
            <a:hlinkClick r:id="rId21" action="ppaction://hlinksldjump"/>
            <a:extLst>
              <a:ext uri="{FF2B5EF4-FFF2-40B4-BE49-F238E27FC236}">
                <a16:creationId xmlns:a16="http://schemas.microsoft.com/office/drawing/2014/main" id="{A8CD0235-A444-0BFC-8837-DA447C6E4761}"/>
              </a:ext>
            </a:extLst>
          </p:cNvPr>
          <p:cNvSpPr>
            <a:spLocks/>
          </p:cNvSpPr>
          <p:nvPr>
            <p:custDataLst>
              <p:tags r:id="rId10"/>
            </p:custDataLst>
          </p:nvPr>
        </p:nvSpPr>
        <p:spPr bwMode="auto">
          <a:xfrm>
            <a:off x="1752600" y="4638674"/>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19" action="ppaction://hlinksldjump"/>
            <a:extLst>
              <a:ext uri="{FF2B5EF4-FFF2-40B4-BE49-F238E27FC236}">
                <a16:creationId xmlns:a16="http://schemas.microsoft.com/office/drawing/2014/main" id="{555C85F1-8160-6E63-C1C6-AB97ADA7EE16}"/>
              </a:ext>
            </a:extLst>
          </p:cNvPr>
          <p:cNvSpPr>
            <a:spLocks/>
          </p:cNvSpPr>
          <p:nvPr>
            <p:custDataLst>
              <p:tags r:id="rId11"/>
            </p:custDataLst>
          </p:nvPr>
        </p:nvSpPr>
        <p:spPr bwMode="auto">
          <a:xfrm>
            <a:off x="1752600" y="5056617"/>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3" name="正方形/長方形 12">
            <a:extLst>
              <a:ext uri="{FF2B5EF4-FFF2-40B4-BE49-F238E27FC236}">
                <a16:creationId xmlns:a16="http://schemas.microsoft.com/office/drawing/2014/main" id="{5777E3CC-1875-35CA-0136-592AA0F61677}"/>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7559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0" name="Text Placeholder 2">
            <a:hlinkClick r:id="rId16" action="ppaction://hlinksldjump"/>
            <a:extLst>
              <a:ext uri="{FF2B5EF4-FFF2-40B4-BE49-F238E27FC236}">
                <a16:creationId xmlns:a16="http://schemas.microsoft.com/office/drawing/2014/main" id="{1C87F4DB-5945-23DC-2238-30D1EA6DD025}"/>
              </a:ext>
            </a:extLst>
          </p:cNvPr>
          <p:cNvSpPr>
            <a:spLocks/>
          </p:cNvSpPr>
          <p:nvPr>
            <p:custDataLst>
              <p:tags r:id="rId2"/>
            </p:custDataLst>
          </p:nvPr>
        </p:nvSpPr>
        <p:spPr bwMode="auto">
          <a:xfrm>
            <a:off x="1752600" y="1970088"/>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7" action="ppaction://hlinksldjump"/>
            <a:extLst>
              <a:ext uri="{FF2B5EF4-FFF2-40B4-BE49-F238E27FC236}">
                <a16:creationId xmlns:a16="http://schemas.microsoft.com/office/drawing/2014/main" id="{CD961349-0C81-68BF-9717-3028024E8928}"/>
              </a:ext>
            </a:extLst>
          </p:cNvPr>
          <p:cNvSpPr>
            <a:spLocks/>
          </p:cNvSpPr>
          <p:nvPr>
            <p:custDataLst>
              <p:tags r:id="rId3"/>
            </p:custDataLst>
          </p:nvPr>
        </p:nvSpPr>
        <p:spPr bwMode="auto">
          <a:xfrm>
            <a:off x="1752600" y="2255838"/>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8" action="ppaction://hlinksldjump"/>
            <a:extLst>
              <a:ext uri="{FF2B5EF4-FFF2-40B4-BE49-F238E27FC236}">
                <a16:creationId xmlns:a16="http://schemas.microsoft.com/office/drawing/2014/main" id="{CD9C6BEC-186D-9D75-C1C9-A7B25A397FE3}"/>
              </a:ext>
            </a:extLst>
          </p:cNvPr>
          <p:cNvSpPr>
            <a:spLocks/>
          </p:cNvSpPr>
          <p:nvPr>
            <p:custDataLst>
              <p:tags r:id="rId4"/>
            </p:custDataLst>
          </p:nvPr>
        </p:nvSpPr>
        <p:spPr bwMode="auto">
          <a:xfrm>
            <a:off x="1752600" y="2581275"/>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F9B4FC24-CA06-D9EC-E9E1-B9D4BE07E585}"/>
              </a:ext>
            </a:extLst>
          </p:cNvPr>
          <p:cNvSpPr>
            <a:spLocks/>
          </p:cNvSpPr>
          <p:nvPr>
            <p:custDataLst>
              <p:tags r:id="rId5"/>
            </p:custDataLst>
          </p:nvPr>
        </p:nvSpPr>
        <p:spPr bwMode="auto">
          <a:xfrm>
            <a:off x="1752600" y="2906714"/>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9" action="ppaction://hlinksldjump"/>
            <a:extLst>
              <a:ext uri="{FF2B5EF4-FFF2-40B4-BE49-F238E27FC236}">
                <a16:creationId xmlns:a16="http://schemas.microsoft.com/office/drawing/2014/main" id="{15562763-1B74-1458-0BEE-E9BC0EE15333}"/>
              </a:ext>
            </a:extLst>
          </p:cNvPr>
          <p:cNvSpPr>
            <a:spLocks/>
          </p:cNvSpPr>
          <p:nvPr>
            <p:custDataLst>
              <p:tags r:id="rId6"/>
            </p:custDataLst>
          </p:nvPr>
        </p:nvSpPr>
        <p:spPr bwMode="auto">
          <a:xfrm>
            <a:off x="1752600" y="3273425"/>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extLst>
              <a:ext uri="{FF2B5EF4-FFF2-40B4-BE49-F238E27FC236}">
                <a16:creationId xmlns:a16="http://schemas.microsoft.com/office/drawing/2014/main" id="{FACDD804-1B35-BECA-8DA9-1A93CBBF8D0C}"/>
              </a:ext>
            </a:extLst>
          </p:cNvPr>
          <p:cNvSpPr>
            <a:spLocks/>
          </p:cNvSpPr>
          <p:nvPr>
            <p:custDataLst>
              <p:tags r:id="rId7"/>
            </p:custDataLst>
          </p:nvPr>
        </p:nvSpPr>
        <p:spPr bwMode="auto">
          <a:xfrm>
            <a:off x="1752600" y="3681413"/>
            <a:ext cx="6477000" cy="354013"/>
          </a:xfrm>
          <a:prstGeom prst="rect">
            <a:avLst/>
          </a:prstGeom>
          <a:solidFill>
            <a:schemeClr val="accent1"/>
          </a:solidFill>
          <a:ln w="127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 action="ppaction://noaction"/>
            <a:extLst>
              <a:ext uri="{FF2B5EF4-FFF2-40B4-BE49-F238E27FC236}">
                <a16:creationId xmlns:a16="http://schemas.microsoft.com/office/drawing/2014/main" id="{0DD2D2BD-7B4C-CDDF-E3E8-3D08643163C5}"/>
              </a:ext>
            </a:extLst>
          </p:cNvPr>
          <p:cNvSpPr>
            <a:spLocks/>
          </p:cNvSpPr>
          <p:nvPr>
            <p:custDataLst>
              <p:tags r:id="rId8"/>
            </p:custDataLst>
          </p:nvPr>
        </p:nvSpPr>
        <p:spPr bwMode="auto">
          <a:xfrm>
            <a:off x="1752600" y="4035425"/>
            <a:ext cx="6477000" cy="31908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hlinkClick r:id="rId20" action="ppaction://hlinksldjump"/>
            <a:extLst>
              <a:ext uri="{FF2B5EF4-FFF2-40B4-BE49-F238E27FC236}">
                <a16:creationId xmlns:a16="http://schemas.microsoft.com/office/drawing/2014/main" id="{5565C465-1AD6-3550-95B3-AE24270ABAB9}"/>
              </a:ext>
            </a:extLst>
          </p:cNvPr>
          <p:cNvSpPr>
            <a:spLocks/>
          </p:cNvSpPr>
          <p:nvPr>
            <p:custDataLst>
              <p:tags r:id="rId9"/>
            </p:custDataLst>
          </p:nvPr>
        </p:nvSpPr>
        <p:spPr bwMode="auto">
          <a:xfrm>
            <a:off x="1752600" y="4354514"/>
            <a:ext cx="6477000" cy="284163"/>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Text Placeholder 2">
            <a:hlinkClick r:id="rId21" action="ppaction://hlinksldjump"/>
            <a:extLst>
              <a:ext uri="{FF2B5EF4-FFF2-40B4-BE49-F238E27FC236}">
                <a16:creationId xmlns:a16="http://schemas.microsoft.com/office/drawing/2014/main" id="{B714B1F5-2D1F-EB4B-95A3-787D901BB95A}"/>
              </a:ext>
            </a:extLst>
          </p:cNvPr>
          <p:cNvSpPr>
            <a:spLocks/>
          </p:cNvSpPr>
          <p:nvPr>
            <p:custDataLst>
              <p:tags r:id="rId10"/>
            </p:custDataLst>
          </p:nvPr>
        </p:nvSpPr>
        <p:spPr bwMode="auto">
          <a:xfrm>
            <a:off x="1752600" y="4638675"/>
            <a:ext cx="6477000" cy="24923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Text Placeholder 2">
            <a:hlinkClick r:id="rId19" action="ppaction://hlinksldjump"/>
            <a:extLst>
              <a:ext uri="{FF2B5EF4-FFF2-40B4-BE49-F238E27FC236}">
                <a16:creationId xmlns:a16="http://schemas.microsoft.com/office/drawing/2014/main" id="{57A5ABBA-9509-C84C-8F8B-AE5C05E9E8F1}"/>
              </a:ext>
            </a:extLst>
          </p:cNvPr>
          <p:cNvSpPr>
            <a:spLocks/>
          </p:cNvSpPr>
          <p:nvPr>
            <p:custDataLst>
              <p:tags r:id="rId11"/>
            </p:custDataLst>
          </p:nvPr>
        </p:nvSpPr>
        <p:spPr bwMode="auto">
          <a:xfrm>
            <a:off x="1752600" y="4918077"/>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4" name="正方形/長方形 13">
            <a:extLst>
              <a:ext uri="{FF2B5EF4-FFF2-40B4-BE49-F238E27FC236}">
                <a16:creationId xmlns:a16="http://schemas.microsoft.com/office/drawing/2014/main" id="{2CD940BC-30AD-DA99-0EE0-74436B7A5355}"/>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592624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9098E6-372A-588F-CA8C-20B395A18D59}"/>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2C34A9C8-1387-F07D-1E82-E9DA9274074A}"/>
              </a:ext>
            </a:extLst>
          </p:cNvPr>
          <p:cNvGraphicFramePr>
            <a:graphicFrameLocks/>
          </p:cNvGraphicFramePr>
          <p:nvPr>
            <p:custDataLst>
              <p:tags r:id="rId1"/>
            </p:custDataLst>
            <p:extLst>
              <p:ext uri="{D42A27DB-BD31-4B8C-83A1-F6EECF244321}">
                <p14:modId xmlns:p14="http://schemas.microsoft.com/office/powerpoint/2010/main" val="3327819593"/>
              </p:ext>
            </p:extLst>
          </p:nvPr>
        </p:nvGraphicFramePr>
        <p:xfrm>
          <a:off x="382466" y="265235"/>
          <a:ext cx="1466" cy="1466"/>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2C34A9C8-1387-F07D-1E82-E9DA9274074A}"/>
                          </a:ext>
                        </a:extLst>
                      </p:cNvPr>
                      <p:cNvPicPr/>
                      <p:nvPr/>
                    </p:nvPicPr>
                    <p:blipFill>
                      <a:blip r:embed="rId5"/>
                      <a:stretch>
                        <a:fillRect/>
                      </a:stretch>
                    </p:blipFill>
                    <p:spPr>
                      <a:xfrm>
                        <a:off x="382466" y="265235"/>
                        <a:ext cx="1466" cy="1466"/>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B0D4494F-78A4-6167-7D7B-DE881E1C03C4}"/>
              </a:ext>
            </a:extLst>
          </p:cNvPr>
          <p:cNvSpPr>
            <a:spLocks noGrp="1"/>
          </p:cNvSpPr>
          <p:nvPr>
            <p:ph type="title"/>
          </p:nvPr>
        </p:nvSpPr>
        <p:spPr/>
        <p:txBody>
          <a:bodyPr vert="horz"/>
          <a:lstStyle/>
          <a:p>
            <a:endParaRPr lang="ja-JP" altLang="en-US"/>
          </a:p>
        </p:txBody>
      </p:sp>
      <p:sp>
        <p:nvSpPr>
          <p:cNvPr id="111" name="Text Placeholder 110">
            <a:extLst>
              <a:ext uri="{FF2B5EF4-FFF2-40B4-BE49-F238E27FC236}">
                <a16:creationId xmlns:a16="http://schemas.microsoft.com/office/drawing/2014/main" id="{4738670E-C156-D498-C0D6-5D4907A851B3}"/>
              </a:ext>
            </a:extLst>
          </p:cNvPr>
          <p:cNvSpPr>
            <a:spLocks noGrp="1"/>
          </p:cNvSpPr>
          <p:nvPr>
            <p:ph type="body" sz="quarter" idx="12"/>
          </p:nvPr>
        </p:nvSpPr>
        <p:spPr/>
        <p:txBody>
          <a:bodyPr/>
          <a:lstStyle/>
          <a:p>
            <a:r>
              <a:rPr lang="ja-JP" altLang="en-US" sz="1250" dirty="0">
                <a:latin typeface="Yu Gothic UI"/>
                <a:ea typeface="Yu Gothic UI"/>
              </a:rPr>
              <a:t>⑤実現可能性（ア）実施体制</a:t>
            </a:r>
            <a:endParaRPr lang="ja-JP" altLang="en-US" dirty="0"/>
          </a:p>
        </p:txBody>
      </p:sp>
      <p:sp>
        <p:nvSpPr>
          <p:cNvPr id="12" name="フリーフォーム: 図形 44">
            <a:extLst>
              <a:ext uri="{FF2B5EF4-FFF2-40B4-BE49-F238E27FC236}">
                <a16:creationId xmlns:a16="http://schemas.microsoft.com/office/drawing/2014/main" id="{87E5C5AE-D1E9-4CE8-ABE6-940A2DA093D6}"/>
              </a:ext>
            </a:extLst>
          </p:cNvPr>
          <p:cNvSpPr/>
          <p:nvPr/>
        </p:nvSpPr>
        <p:spPr>
          <a:xfrm>
            <a:off x="1711043" y="1763864"/>
            <a:ext cx="1320923" cy="409718"/>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5275" tIns="5275" rIns="5275" bIns="5275" numCol="1" spcCol="1270" anchor="ctr" anchorCtr="0">
            <a:noAutofit/>
          </a:bodyPr>
          <a:lstStyle/>
          <a:p>
            <a:pPr marL="0" lvl="0" indent="0" algn="ctr" defTabSz="369286">
              <a:lnSpc>
                <a:spcPts val="554"/>
              </a:lnSpc>
              <a:spcBef>
                <a:spcPct val="0"/>
              </a:spcBef>
              <a:spcAft>
                <a:spcPct val="35000"/>
              </a:spcAft>
              <a:buNone/>
            </a:pPr>
            <a:r>
              <a:rPr kumimoji="1" lang="ja-JP" altLang="en-US"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代表取締役</a:t>
            </a:r>
            <a:endPar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369286">
              <a:lnSpc>
                <a:spcPts val="554"/>
              </a:lnSpc>
              <a:spcBef>
                <a:spcPct val="0"/>
              </a:spcBef>
              <a:spcAft>
                <a:spcPct val="35000"/>
              </a:spcAft>
              <a:buNone/>
            </a:pPr>
            <a:r>
              <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フリーフォーム: 図形 45">
            <a:extLst>
              <a:ext uri="{FF2B5EF4-FFF2-40B4-BE49-F238E27FC236}">
                <a16:creationId xmlns:a16="http://schemas.microsoft.com/office/drawing/2014/main" id="{025235E9-9171-0BDB-ED42-0C40DC5BD624}"/>
              </a:ext>
            </a:extLst>
          </p:cNvPr>
          <p:cNvSpPr/>
          <p:nvPr/>
        </p:nvSpPr>
        <p:spPr>
          <a:xfrm>
            <a:off x="4644777" y="1763864"/>
            <a:ext cx="1320923" cy="409718"/>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5275" tIns="5275" rIns="5275" bIns="5275" numCol="1" spcCol="1270" anchor="ctr" anchorCtr="0">
            <a:noAutofit/>
          </a:bodyPr>
          <a:lstStyle/>
          <a:p>
            <a:pPr marL="0" lvl="0" indent="0" algn="ctr" defTabSz="369286">
              <a:lnSpc>
                <a:spcPts val="554"/>
              </a:lnSpc>
              <a:spcBef>
                <a:spcPct val="0"/>
              </a:spcBef>
              <a:spcAft>
                <a:spcPct val="35000"/>
              </a:spcAft>
              <a:buNone/>
            </a:pPr>
            <a:r>
              <a:rPr kumimoji="1" lang="ja-JP" altLang="en-US"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取締役</a:t>
            </a:r>
            <a:endPar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369286">
              <a:lnSpc>
                <a:spcPts val="554"/>
              </a:lnSpc>
              <a:spcBef>
                <a:spcPct val="0"/>
              </a:spcBef>
              <a:spcAft>
                <a:spcPct val="35000"/>
              </a:spcAft>
              <a:buNone/>
            </a:pPr>
            <a:r>
              <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フリーフォーム: 図形 46">
            <a:extLst>
              <a:ext uri="{FF2B5EF4-FFF2-40B4-BE49-F238E27FC236}">
                <a16:creationId xmlns:a16="http://schemas.microsoft.com/office/drawing/2014/main" id="{4CD20457-F5A0-B702-E712-647C904CF7A3}"/>
              </a:ext>
            </a:extLst>
          </p:cNvPr>
          <p:cNvSpPr/>
          <p:nvPr/>
        </p:nvSpPr>
        <p:spPr>
          <a:xfrm>
            <a:off x="6422110" y="1764294"/>
            <a:ext cx="1320455" cy="408861"/>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13482" tIns="13482" rIns="13482" bIns="13482" numCol="1" spcCol="1270" anchor="ctr" anchorCtr="0">
            <a:noAutofit/>
          </a:bodyPr>
          <a:lstStyle/>
          <a:p>
            <a:pPr marL="0" lvl="0" indent="0" algn="ctr" defTabSz="943731">
              <a:lnSpc>
                <a:spcPts val="554"/>
              </a:lnSpc>
              <a:spcBef>
                <a:spcPct val="0"/>
              </a:spcBef>
              <a:spcAft>
                <a:spcPct val="35000"/>
              </a:spcAft>
              <a:buNone/>
            </a:pPr>
            <a:r>
              <a:rPr kumimoji="1" lang="ja-JP" altLang="en-US" sz="83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主任</a:t>
            </a:r>
            <a:endParaRPr kumimoji="1" lang="en-US" altLang="ja-JP" sz="83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943731">
              <a:lnSpc>
                <a:spcPts val="554"/>
              </a:lnSpc>
              <a:spcBef>
                <a:spcPct val="0"/>
              </a:spcBef>
              <a:spcAft>
                <a:spcPct val="35000"/>
              </a:spcAft>
              <a:buNone/>
            </a:pPr>
            <a:r>
              <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5" name="フリーフォーム: 図形 47">
            <a:extLst>
              <a:ext uri="{FF2B5EF4-FFF2-40B4-BE49-F238E27FC236}">
                <a16:creationId xmlns:a16="http://schemas.microsoft.com/office/drawing/2014/main" id="{10D70362-7C36-45DD-FCAA-1E914A97BDC3}"/>
              </a:ext>
            </a:extLst>
          </p:cNvPr>
          <p:cNvSpPr/>
          <p:nvPr/>
        </p:nvSpPr>
        <p:spPr>
          <a:xfrm>
            <a:off x="4644777" y="2466835"/>
            <a:ext cx="1320923" cy="409718"/>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5275" tIns="5275" rIns="5275" bIns="5275" numCol="1" spcCol="1270" anchor="ctr" anchorCtr="0">
            <a:noAutofit/>
          </a:bodyPr>
          <a:lstStyle/>
          <a:p>
            <a:pPr marL="0" lvl="0" indent="0" algn="ctr" defTabSz="369286">
              <a:lnSpc>
                <a:spcPts val="554"/>
              </a:lnSpc>
              <a:spcBef>
                <a:spcPct val="0"/>
              </a:spcBef>
              <a:spcAft>
                <a:spcPct val="35000"/>
              </a:spcAft>
              <a:buNone/>
            </a:pPr>
            <a:r>
              <a:rPr kumimoji="1" lang="ja-JP" altLang="en-US"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取締役</a:t>
            </a:r>
            <a:endPar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369286">
              <a:lnSpc>
                <a:spcPts val="554"/>
              </a:lnSpc>
              <a:spcBef>
                <a:spcPct val="0"/>
              </a:spcBef>
              <a:spcAft>
                <a:spcPct val="35000"/>
              </a:spcAft>
              <a:buNone/>
            </a:pPr>
            <a:r>
              <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フリーフォーム: 図形 48">
            <a:extLst>
              <a:ext uri="{FF2B5EF4-FFF2-40B4-BE49-F238E27FC236}">
                <a16:creationId xmlns:a16="http://schemas.microsoft.com/office/drawing/2014/main" id="{3E174AF5-2C37-5D53-C405-E876A64BB49F}"/>
              </a:ext>
            </a:extLst>
          </p:cNvPr>
          <p:cNvSpPr/>
          <p:nvPr/>
        </p:nvSpPr>
        <p:spPr>
          <a:xfrm>
            <a:off x="6422110" y="2467085"/>
            <a:ext cx="1320455" cy="408861"/>
          </a:xfrm>
          <a:prstGeom prst="rect">
            <a:avLst/>
          </a:prstGeom>
          <a:noFill/>
          <a:ln w="6350" cap="flat" cmpd="sng" algn="ctr">
            <a:solidFill>
              <a:schemeClr val="accent1"/>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none" lIns="11137" tIns="11137" rIns="11137" bIns="11137" numCol="1" spcCol="1270" anchor="ctr" anchorCtr="0">
            <a:noAutofit/>
          </a:bodyPr>
          <a:lstStyle/>
          <a:p>
            <a:pPr marL="0" lvl="0" indent="0" algn="ctr" defTabSz="943731">
              <a:lnSpc>
                <a:spcPts val="554"/>
              </a:lnSpc>
              <a:spcBef>
                <a:spcPct val="0"/>
              </a:spcBef>
              <a:spcAft>
                <a:spcPct val="35000"/>
              </a:spcAft>
              <a:buNone/>
            </a:pPr>
            <a:r>
              <a:rPr kumimoji="1" lang="ja-JP" altLang="en-US" sz="83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リーダー</a:t>
            </a:r>
            <a:endParaRPr kumimoji="1" lang="en-US" altLang="ja-JP" sz="83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943731">
              <a:lnSpc>
                <a:spcPts val="554"/>
              </a:lnSpc>
              <a:spcBef>
                <a:spcPct val="0"/>
              </a:spcBef>
              <a:spcAft>
                <a:spcPct val="35000"/>
              </a:spcAft>
              <a:buNone/>
            </a:pPr>
            <a:r>
              <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7" name="フリーフォーム: 図形 49">
            <a:extLst>
              <a:ext uri="{FF2B5EF4-FFF2-40B4-BE49-F238E27FC236}">
                <a16:creationId xmlns:a16="http://schemas.microsoft.com/office/drawing/2014/main" id="{FD7E2121-25C1-57A5-00A8-20DAC6247FB9}"/>
              </a:ext>
            </a:extLst>
          </p:cNvPr>
          <p:cNvSpPr/>
          <p:nvPr/>
        </p:nvSpPr>
        <p:spPr>
          <a:xfrm>
            <a:off x="4644777" y="3162805"/>
            <a:ext cx="1320923" cy="409718"/>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5275" tIns="5275" rIns="5275" bIns="5275" numCol="1" spcCol="1270" anchor="ctr" anchorCtr="0">
            <a:noAutofit/>
          </a:bodyPr>
          <a:lstStyle/>
          <a:p>
            <a:pPr marL="0" lvl="0" indent="0" algn="ctr" defTabSz="369286">
              <a:lnSpc>
                <a:spcPts val="554"/>
              </a:lnSpc>
              <a:spcBef>
                <a:spcPct val="0"/>
              </a:spcBef>
              <a:spcAft>
                <a:spcPct val="35000"/>
              </a:spcAft>
              <a:buNone/>
            </a:pPr>
            <a:r>
              <a:rPr kumimoji="1" lang="ja-JP" altLang="en-US"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取締役</a:t>
            </a:r>
            <a:endPar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369286">
              <a:lnSpc>
                <a:spcPts val="554"/>
              </a:lnSpc>
              <a:spcBef>
                <a:spcPct val="0"/>
              </a:spcBef>
              <a:spcAft>
                <a:spcPct val="35000"/>
              </a:spcAft>
              <a:buNone/>
            </a:pPr>
            <a:r>
              <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フリーフォーム: 図形 50">
            <a:extLst>
              <a:ext uri="{FF2B5EF4-FFF2-40B4-BE49-F238E27FC236}">
                <a16:creationId xmlns:a16="http://schemas.microsoft.com/office/drawing/2014/main" id="{BC9F340A-B5C3-3F7B-5B63-8EC60F258EDA}"/>
              </a:ext>
            </a:extLst>
          </p:cNvPr>
          <p:cNvSpPr/>
          <p:nvPr/>
        </p:nvSpPr>
        <p:spPr>
          <a:xfrm>
            <a:off x="6422110" y="3164771"/>
            <a:ext cx="1320455" cy="408861"/>
          </a:xfrm>
          <a:prstGeom prst="rect">
            <a:avLst/>
          </a:prstGeom>
          <a:noFill/>
          <a:ln w="6350" cap="flat" cmpd="sng" algn="ctr">
            <a:solidFill>
              <a:schemeClr val="accent1"/>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none" lIns="11137" tIns="11137" rIns="11137" bIns="11137" numCol="1" spcCol="1270" anchor="ctr" anchorCtr="0">
            <a:noAutofit/>
          </a:bodyPr>
          <a:lstStyle/>
          <a:p>
            <a:pPr marL="0" lvl="0" indent="0" algn="ctr" defTabSz="943731">
              <a:lnSpc>
                <a:spcPts val="554"/>
              </a:lnSpc>
              <a:spcBef>
                <a:spcPct val="0"/>
              </a:spcBef>
              <a:spcAft>
                <a:spcPct val="35000"/>
              </a:spcAft>
              <a:buNone/>
            </a:pPr>
            <a:r>
              <a:rPr kumimoji="1" lang="ja-JP" altLang="en-US" sz="83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主任</a:t>
            </a:r>
            <a:endParaRPr kumimoji="1" lang="en-US" altLang="ja-JP" sz="83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943731">
              <a:lnSpc>
                <a:spcPts val="554"/>
              </a:lnSpc>
              <a:spcBef>
                <a:spcPct val="0"/>
              </a:spcBef>
              <a:spcAft>
                <a:spcPct val="35000"/>
              </a:spcAft>
              <a:buNone/>
            </a:pPr>
            <a:r>
              <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9" name="正方形/長方形 58">
            <a:extLst>
              <a:ext uri="{FF2B5EF4-FFF2-40B4-BE49-F238E27FC236}">
                <a16:creationId xmlns:a16="http://schemas.microsoft.com/office/drawing/2014/main" id="{D7D9F595-CF11-9E1E-F692-4C99CCC3BEAD}"/>
              </a:ext>
            </a:extLst>
          </p:cNvPr>
          <p:cNvSpPr/>
          <p:nvPr/>
        </p:nvSpPr>
        <p:spPr>
          <a:xfrm>
            <a:off x="4643987" y="1582237"/>
            <a:ext cx="1321573" cy="188847"/>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923">
                <a:latin typeface="Yu Gothic UI" panose="020B0500000000000000" pitchFamily="50" charset="-128"/>
                <a:ea typeface="Yu Gothic UI" panose="020B0500000000000000" pitchFamily="50" charset="-128"/>
                <a:sym typeface="Yu Gothic UI" panose="020B0500000000000000" pitchFamily="50" charset="-128"/>
              </a:rPr>
              <a:t>事業責任者</a:t>
            </a:r>
          </a:p>
        </p:txBody>
      </p:sp>
      <p:sp>
        <p:nvSpPr>
          <p:cNvPr id="20" name="正方形/長方形 61">
            <a:extLst>
              <a:ext uri="{FF2B5EF4-FFF2-40B4-BE49-F238E27FC236}">
                <a16:creationId xmlns:a16="http://schemas.microsoft.com/office/drawing/2014/main" id="{E2158F72-D02B-8DB6-94B9-76F3D5F81A30}"/>
              </a:ext>
            </a:extLst>
          </p:cNvPr>
          <p:cNvSpPr/>
          <p:nvPr/>
        </p:nvSpPr>
        <p:spPr>
          <a:xfrm>
            <a:off x="6420668" y="1582237"/>
            <a:ext cx="1321573" cy="188847"/>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923"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営業部門</a:t>
            </a:r>
            <a:endParaRPr lang="ja-JP" altLang="ja-JP" sz="923"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1" name="正方形/長方形 62">
            <a:extLst>
              <a:ext uri="{FF2B5EF4-FFF2-40B4-BE49-F238E27FC236}">
                <a16:creationId xmlns:a16="http://schemas.microsoft.com/office/drawing/2014/main" id="{F5FA5091-D12E-6702-DCB7-D9E83F105D26}"/>
              </a:ext>
            </a:extLst>
          </p:cNvPr>
          <p:cNvSpPr/>
          <p:nvPr/>
        </p:nvSpPr>
        <p:spPr>
          <a:xfrm>
            <a:off x="6420667" y="2288505"/>
            <a:ext cx="1321573" cy="188847"/>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923" kern="100">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製造・管理部門</a:t>
            </a:r>
            <a:endParaRPr lang="ja-JP" altLang="ja-JP" sz="923"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2" name="正方形/長方形 63">
            <a:extLst>
              <a:ext uri="{FF2B5EF4-FFF2-40B4-BE49-F238E27FC236}">
                <a16:creationId xmlns:a16="http://schemas.microsoft.com/office/drawing/2014/main" id="{5AB70D2E-ABC2-E57D-2BAF-2DF7FAB52271}"/>
              </a:ext>
            </a:extLst>
          </p:cNvPr>
          <p:cNvSpPr/>
          <p:nvPr/>
        </p:nvSpPr>
        <p:spPr>
          <a:xfrm>
            <a:off x="6420668" y="2995330"/>
            <a:ext cx="1321573" cy="188847"/>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923" kern="100">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経理・総務部門</a:t>
            </a:r>
            <a:endParaRPr lang="ja-JP" altLang="ja-JP" sz="923"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3" name="正方形/長方形 66">
            <a:extLst>
              <a:ext uri="{FF2B5EF4-FFF2-40B4-BE49-F238E27FC236}">
                <a16:creationId xmlns:a16="http://schemas.microsoft.com/office/drawing/2014/main" id="{D67FE7CD-1090-3BC5-FF64-CFA1D64751C1}"/>
              </a:ext>
            </a:extLst>
          </p:cNvPr>
          <p:cNvSpPr/>
          <p:nvPr/>
        </p:nvSpPr>
        <p:spPr>
          <a:xfrm>
            <a:off x="4644452" y="2299468"/>
            <a:ext cx="1321573" cy="188847"/>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923">
                <a:latin typeface="Yu Gothic UI" panose="020B0500000000000000" pitchFamily="50" charset="-128"/>
                <a:ea typeface="Yu Gothic UI" panose="020B0500000000000000" pitchFamily="50" charset="-128"/>
                <a:sym typeface="Yu Gothic UI" panose="020B0500000000000000" pitchFamily="50" charset="-128"/>
              </a:rPr>
              <a:t>製造責任者</a:t>
            </a:r>
          </a:p>
        </p:txBody>
      </p:sp>
      <p:sp>
        <p:nvSpPr>
          <p:cNvPr id="24" name="正方形/長方形 67">
            <a:extLst>
              <a:ext uri="{FF2B5EF4-FFF2-40B4-BE49-F238E27FC236}">
                <a16:creationId xmlns:a16="http://schemas.microsoft.com/office/drawing/2014/main" id="{EE82A82B-B699-F025-7436-3B865C509E7A}"/>
              </a:ext>
            </a:extLst>
          </p:cNvPr>
          <p:cNvSpPr/>
          <p:nvPr/>
        </p:nvSpPr>
        <p:spPr>
          <a:xfrm>
            <a:off x="1710320" y="1586796"/>
            <a:ext cx="1321573" cy="188847"/>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923">
                <a:latin typeface="Yu Gothic UI" panose="020B0500000000000000" pitchFamily="50" charset="-128"/>
                <a:ea typeface="Yu Gothic UI" panose="020B0500000000000000" pitchFamily="50" charset="-128"/>
                <a:sym typeface="Yu Gothic UI" panose="020B0500000000000000" pitchFamily="50" charset="-128"/>
              </a:rPr>
              <a:t>経営者</a:t>
            </a:r>
          </a:p>
        </p:txBody>
      </p:sp>
      <p:sp>
        <p:nvSpPr>
          <p:cNvPr id="25" name="正方形/長方形 7">
            <a:extLst>
              <a:ext uri="{FF2B5EF4-FFF2-40B4-BE49-F238E27FC236}">
                <a16:creationId xmlns:a16="http://schemas.microsoft.com/office/drawing/2014/main" id="{7D412C34-CE6B-1F63-BA3B-2376AF21DB5F}"/>
              </a:ext>
            </a:extLst>
          </p:cNvPr>
          <p:cNvSpPr/>
          <p:nvPr/>
        </p:nvSpPr>
        <p:spPr>
          <a:xfrm>
            <a:off x="4644452" y="2995330"/>
            <a:ext cx="1321573" cy="188847"/>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923">
                <a:latin typeface="Yu Gothic UI" panose="020B0500000000000000" pitchFamily="50" charset="-128"/>
                <a:ea typeface="Yu Gothic UI" panose="020B0500000000000000" pitchFamily="50" charset="-128"/>
                <a:sym typeface="Yu Gothic UI" panose="020B0500000000000000" pitchFamily="50" charset="-128"/>
              </a:rPr>
              <a:t>管理責任者</a:t>
            </a:r>
          </a:p>
        </p:txBody>
      </p:sp>
      <p:graphicFrame>
        <p:nvGraphicFramePr>
          <p:cNvPr id="27" name="表 1">
            <a:extLst>
              <a:ext uri="{FF2B5EF4-FFF2-40B4-BE49-F238E27FC236}">
                <a16:creationId xmlns:a16="http://schemas.microsoft.com/office/drawing/2014/main" id="{A32BA013-95DF-E200-A94F-9B5C990C87E9}"/>
              </a:ext>
            </a:extLst>
          </p:cNvPr>
          <p:cNvGraphicFramePr>
            <a:graphicFrameLocks noGrp="1"/>
          </p:cNvGraphicFramePr>
          <p:nvPr/>
        </p:nvGraphicFramePr>
        <p:xfrm>
          <a:off x="1028277" y="3951962"/>
          <a:ext cx="7990154" cy="2441427"/>
        </p:xfrm>
        <a:graphic>
          <a:graphicData uri="http://schemas.openxmlformats.org/drawingml/2006/table">
            <a:tbl>
              <a:tblPr/>
              <a:tblGrid>
                <a:gridCol w="1598031">
                  <a:extLst>
                    <a:ext uri="{9D8B030D-6E8A-4147-A177-3AD203B41FA5}">
                      <a16:colId xmlns:a16="http://schemas.microsoft.com/office/drawing/2014/main" val="20001"/>
                    </a:ext>
                  </a:extLst>
                </a:gridCol>
                <a:gridCol w="1198522">
                  <a:extLst>
                    <a:ext uri="{9D8B030D-6E8A-4147-A177-3AD203B41FA5}">
                      <a16:colId xmlns:a16="http://schemas.microsoft.com/office/drawing/2014/main" val="20002"/>
                    </a:ext>
                  </a:extLst>
                </a:gridCol>
                <a:gridCol w="1731200">
                  <a:extLst>
                    <a:ext uri="{9D8B030D-6E8A-4147-A177-3AD203B41FA5}">
                      <a16:colId xmlns:a16="http://schemas.microsoft.com/office/drawing/2014/main" val="2159797835"/>
                    </a:ext>
                  </a:extLst>
                </a:gridCol>
                <a:gridCol w="3462401">
                  <a:extLst>
                    <a:ext uri="{9D8B030D-6E8A-4147-A177-3AD203B41FA5}">
                      <a16:colId xmlns:a16="http://schemas.microsoft.com/office/drawing/2014/main" val="93772259"/>
                    </a:ext>
                  </a:extLst>
                </a:gridCol>
              </a:tblGrid>
              <a:tr h="212501">
                <a:tc gridSpan="2">
                  <a:txBody>
                    <a:bodyPr/>
                    <a:lstStyle/>
                    <a:p>
                      <a:pPr marR="44450" indent="127000" algn="ctr">
                        <a:spcAft>
                          <a:spcPts val="0"/>
                        </a:spcAft>
                        <a:tabLst>
                          <a:tab pos="2700020" algn="ctr"/>
                          <a:tab pos="5400040" algn="r"/>
                        </a:tabLst>
                      </a:pPr>
                      <a:r>
                        <a:rPr lang="ja-JP" altLang="en-US" sz="900" b="1" kern="100">
                          <a:effectLst/>
                          <a:latin typeface="Yu Gothic UI" panose="020B0500000000000000" pitchFamily="50" charset="-128"/>
                          <a:ea typeface="Yu Gothic UI" panose="020B0500000000000000" pitchFamily="50" charset="-128"/>
                          <a:sym typeface="Yu Gothic UI" panose="020B0500000000000000" pitchFamily="50" charset="-128"/>
                        </a:rPr>
                        <a:t>担当者</a:t>
                      </a:r>
                      <a:endParaRPr lang="en-US" altLang="ja-JP" sz="900" b="1" kern="100">
                        <a:effectLst/>
                        <a:latin typeface="Yu Gothic UI" panose="020B0500000000000000" pitchFamily="50" charset="-128"/>
                        <a:ea typeface="Yu Gothic UI" panose="020B0500000000000000" pitchFamily="50" charset="-128"/>
                        <a:sym typeface="Yu Gothic UI" panose="020B0500000000000000" pitchFamily="50" charset="-128"/>
                      </a:endParaRPr>
                    </a:p>
                  </a:txBody>
                  <a:tcPr marL="16412" marR="16412"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hMerge="1">
                  <a:txBody>
                    <a:bodyPr/>
                    <a:lstStyle/>
                    <a:p>
                      <a:pPr marR="44450" indent="127000" algn="ctr">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担当者</a:t>
                      </a:r>
                      <a:endParaRPr lang="en-US" alt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900" b="1" kern="100">
                          <a:effectLst/>
                          <a:latin typeface="Yu Gothic UI"/>
                          <a:ea typeface="Yu Gothic UI"/>
                          <a:cs typeface="Meiryo UI" panose="020B0604030504040204" pitchFamily="50" charset="-128"/>
                        </a:rPr>
                        <a:t>担当する業務</a:t>
                      </a:r>
                      <a:endParaRPr lang="ja-JP" altLang="en-US" sz="900" b="1" kern="100">
                        <a:effectLst/>
                        <a:latin typeface="Yu Gothic UI"/>
                        <a:ea typeface="Yu Gothic UI"/>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L="0" marR="44450" indent="0" algn="ctr">
                        <a:spcAft>
                          <a:spcPts val="0"/>
                        </a:spcAft>
                        <a:tabLst>
                          <a:tab pos="2700020" algn="ctr"/>
                          <a:tab pos="5400040" algn="r"/>
                        </a:tabLst>
                      </a:pPr>
                      <a:r>
                        <a:rPr lang="ja-JP" altLang="en-US" sz="900" b="1" kern="100">
                          <a:effectLst/>
                          <a:latin typeface="Yu Gothic UI"/>
                          <a:ea typeface="Yu Gothic UI"/>
                          <a:cs typeface="Meiryo UI" panose="020B0604030504040204" pitchFamily="50" charset="-128"/>
                        </a:rPr>
                        <a:t>ケイパビリティ</a:t>
                      </a:r>
                      <a:endParaRPr lang="ja-JP" altLang="en-US" sz="900" b="1" kern="100">
                        <a:effectLst/>
                        <a:latin typeface="Yu Gothic UI"/>
                        <a:ea typeface="Yu Gothic UI"/>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18418">
                <a:tc>
                  <a:txBody>
                    <a:bodyPr/>
                    <a:lstStyle/>
                    <a:p>
                      <a:pPr marL="0" marR="44450" indent="0">
                        <a:spcAft>
                          <a:spcPts val="0"/>
                        </a:spcAft>
                        <a:tabLst>
                          <a:tab pos="2700020" algn="ctr"/>
                          <a:tab pos="5400040" algn="r"/>
                        </a:tabLst>
                      </a:pPr>
                      <a:r>
                        <a:rPr lang="ja-JP" altLang="en-US"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経営者</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900" kern="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18418">
                <a:tc>
                  <a:txBody>
                    <a:bodyPr/>
                    <a:lstStyle/>
                    <a:p>
                      <a:pPr marL="0" marR="44450" indent="0">
                        <a:spcAft>
                          <a:spcPts val="0"/>
                        </a:spcAft>
                        <a:tabLst>
                          <a:tab pos="2700020" algn="ctr"/>
                          <a:tab pos="5400040" algn="r"/>
                        </a:tabLst>
                      </a:pPr>
                      <a:r>
                        <a:rPr lang="ja-JP" altLang="en-US"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事業責任者</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900" kern="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18418">
                <a:tc>
                  <a:txBody>
                    <a:bodyPr/>
                    <a:lstStyle/>
                    <a:p>
                      <a:pPr marL="0" marR="44450" indent="0">
                        <a:spcAft>
                          <a:spcPts val="0"/>
                        </a:spcAft>
                        <a:tabLst>
                          <a:tab pos="2700020" algn="ctr"/>
                          <a:tab pos="5400040" algn="r"/>
                        </a:tabLst>
                      </a:pPr>
                      <a:r>
                        <a:rPr lang="ja-JP" altLang="en-US"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製造責任者</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900" kern="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18418">
                <a:tc>
                  <a:txBody>
                    <a:bodyPr/>
                    <a:lstStyle/>
                    <a:p>
                      <a:pPr marL="0" marR="44450" indent="0">
                        <a:spcAft>
                          <a:spcPts val="0"/>
                        </a:spcAft>
                        <a:tabLst>
                          <a:tab pos="2700020" algn="ctr"/>
                          <a:tab pos="5400040" algn="r"/>
                        </a:tabLst>
                      </a:pPr>
                      <a:r>
                        <a:rPr lang="ja-JP" altLang="en-US"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管理責任者</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900" kern="0">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xxx</a:t>
                      </a: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318418">
                <a:tc>
                  <a:txBody>
                    <a:bodyPr/>
                    <a:lstStyle/>
                    <a:p>
                      <a:pPr marL="0" marR="44450" indent="0">
                        <a:spcAft>
                          <a:spcPts val="0"/>
                        </a:spcAft>
                        <a:tabLst>
                          <a:tab pos="2700020" algn="ctr"/>
                          <a:tab pos="5400040" algn="r"/>
                        </a:tabLst>
                      </a:pPr>
                      <a:r>
                        <a:rPr lang="ja-JP" altLang="en-US"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営業部門</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xxx</a:t>
                      </a: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016652104"/>
                  </a:ext>
                </a:extLst>
              </a:tr>
              <a:tr h="318418">
                <a:tc>
                  <a:txBody>
                    <a:bodyPr/>
                    <a:lstStyle/>
                    <a:p>
                      <a:pPr marL="0" marR="44450" lvl="0" indent="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製造・管理部門</a:t>
                      </a:r>
                      <a:endParaRPr lang="ja-JP" alt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xxx</a:t>
                      </a: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01101466"/>
                  </a:ext>
                </a:extLst>
              </a:tr>
              <a:tr h="318418">
                <a:tc>
                  <a:txBody>
                    <a:bodyPr/>
                    <a:lstStyle/>
                    <a:p>
                      <a:pPr marL="0" marR="44450" indent="0">
                        <a:spcAft>
                          <a:spcPts val="0"/>
                        </a:spcAft>
                        <a:tabLst>
                          <a:tab pos="2700020" algn="ctr"/>
                          <a:tab pos="5400040" algn="r"/>
                        </a:tabLst>
                      </a:pPr>
                      <a:r>
                        <a:rPr lang="ja-JP" altLang="en-US"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経理・総務部門</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xxx</a:t>
                      </a: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11215643"/>
                  </a:ext>
                </a:extLst>
              </a:tr>
            </a:tbl>
          </a:graphicData>
        </a:graphic>
      </p:graphicFrame>
      <p:grpSp>
        <p:nvGrpSpPr>
          <p:cNvPr id="28" name="RectangleWithLineGroup">
            <a:extLst>
              <a:ext uri="{FF2B5EF4-FFF2-40B4-BE49-F238E27FC236}">
                <a16:creationId xmlns:a16="http://schemas.microsoft.com/office/drawing/2014/main" id="{0D8BBCE1-432F-2E0F-72A9-2B4EEF4F5814}"/>
              </a:ext>
            </a:extLst>
          </p:cNvPr>
          <p:cNvGrpSpPr/>
          <p:nvPr/>
        </p:nvGrpSpPr>
        <p:grpSpPr>
          <a:xfrm>
            <a:off x="732694" y="1107831"/>
            <a:ext cx="8440615" cy="351212"/>
            <a:chOff x="2073603" y="1702803"/>
            <a:chExt cx="2160003" cy="360000"/>
          </a:xfrm>
          <a:noFill/>
        </p:grpSpPr>
        <p:sp>
          <p:nvSpPr>
            <p:cNvPr id="29" name="Rectangle 28">
              <a:extLst>
                <a:ext uri="{FF2B5EF4-FFF2-40B4-BE49-F238E27FC236}">
                  <a16:creationId xmlns:a16="http://schemas.microsoft.com/office/drawing/2014/main" id="{E3CE318A-4CC1-CAD2-424D-2687D891B653}"/>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292"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当社内の体制</a:t>
              </a:r>
              <a:endParaRPr kumimoji="1" lang="ja-JP" altLang="en-US" sz="1292"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30" name="Straight Connector 29">
              <a:extLst>
                <a:ext uri="{FF2B5EF4-FFF2-40B4-BE49-F238E27FC236}">
                  <a16:creationId xmlns:a16="http://schemas.microsoft.com/office/drawing/2014/main" id="{67C951BB-9926-4E6F-F909-2D43F2DFA0F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cxnSp>
        <p:nvCxnSpPr>
          <p:cNvPr id="81" name="Straight Connector 80">
            <a:extLst>
              <a:ext uri="{FF2B5EF4-FFF2-40B4-BE49-F238E27FC236}">
                <a16:creationId xmlns:a16="http://schemas.microsoft.com/office/drawing/2014/main" id="{5C4BF941-761B-39F5-07A6-0C0593984DF9}"/>
              </a:ext>
            </a:extLst>
          </p:cNvPr>
          <p:cNvCxnSpPr>
            <a:cxnSpLocks/>
          </p:cNvCxnSpPr>
          <p:nvPr/>
        </p:nvCxnSpPr>
        <p:spPr>
          <a:xfrm>
            <a:off x="3031966" y="1968723"/>
            <a:ext cx="161281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1F78E6CE-5519-D50A-F6B4-ED8C129A4324}"/>
              </a:ext>
            </a:extLst>
          </p:cNvPr>
          <p:cNvCxnSpPr>
            <a:cxnSpLocks/>
          </p:cNvCxnSpPr>
          <p:nvPr/>
        </p:nvCxnSpPr>
        <p:spPr>
          <a:xfrm>
            <a:off x="5965699" y="1968724"/>
            <a:ext cx="456410"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DE2B2A89-F9A0-C944-EBBC-526158767C67}"/>
              </a:ext>
            </a:extLst>
          </p:cNvPr>
          <p:cNvCxnSpPr>
            <a:cxnSpLocks/>
          </p:cNvCxnSpPr>
          <p:nvPr/>
        </p:nvCxnSpPr>
        <p:spPr>
          <a:xfrm flipV="1">
            <a:off x="5965699" y="2671516"/>
            <a:ext cx="456410" cy="179"/>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8539745D-85C9-BDE5-F51F-2C9290BE3C16}"/>
              </a:ext>
            </a:extLst>
          </p:cNvPr>
          <p:cNvCxnSpPr>
            <a:cxnSpLocks/>
          </p:cNvCxnSpPr>
          <p:nvPr/>
        </p:nvCxnSpPr>
        <p:spPr>
          <a:xfrm>
            <a:off x="5965699" y="3367665"/>
            <a:ext cx="456410" cy="1537"/>
          </a:xfrm>
          <a:prstGeom prst="line">
            <a:avLst/>
          </a:prstGeom>
        </p:spPr>
        <p:style>
          <a:lnRef idx="1">
            <a:schemeClr val="accent1"/>
          </a:lnRef>
          <a:fillRef idx="0">
            <a:schemeClr val="accent1"/>
          </a:fillRef>
          <a:effectRef idx="0">
            <a:schemeClr val="accent1"/>
          </a:effectRef>
          <a:fontRef idx="minor">
            <a:schemeClr val="tx1"/>
          </a:fontRef>
        </p:style>
      </p:cxnSp>
      <p:cxnSp>
        <p:nvCxnSpPr>
          <p:cNvPr id="97" name="Connector: Elbow 96">
            <a:extLst>
              <a:ext uri="{FF2B5EF4-FFF2-40B4-BE49-F238E27FC236}">
                <a16:creationId xmlns:a16="http://schemas.microsoft.com/office/drawing/2014/main" id="{F8D457A1-01C5-BC47-2D8E-4FC663C4552E}"/>
              </a:ext>
            </a:extLst>
          </p:cNvPr>
          <p:cNvCxnSpPr>
            <a:cxnSpLocks/>
          </p:cNvCxnSpPr>
          <p:nvPr/>
        </p:nvCxnSpPr>
        <p:spPr>
          <a:xfrm>
            <a:off x="3031966" y="1968724"/>
            <a:ext cx="1612811" cy="70297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00" name="Connector: Elbow 99">
            <a:extLst>
              <a:ext uri="{FF2B5EF4-FFF2-40B4-BE49-F238E27FC236}">
                <a16:creationId xmlns:a16="http://schemas.microsoft.com/office/drawing/2014/main" id="{A9F7CFD7-3F3C-8525-027F-11E6FEF79042}"/>
              </a:ext>
            </a:extLst>
          </p:cNvPr>
          <p:cNvCxnSpPr>
            <a:cxnSpLocks/>
          </p:cNvCxnSpPr>
          <p:nvPr/>
        </p:nvCxnSpPr>
        <p:spPr>
          <a:xfrm>
            <a:off x="3031966" y="1968724"/>
            <a:ext cx="1612811" cy="139894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 name="四角形: メモ 1">
            <a:extLst>
              <a:ext uri="{FF2B5EF4-FFF2-40B4-BE49-F238E27FC236}">
                <a16:creationId xmlns:a16="http://schemas.microsoft.com/office/drawing/2014/main" id="{6E527727-5C2E-730E-323E-4DB84B1B994A}"/>
              </a:ext>
            </a:extLst>
          </p:cNvPr>
          <p:cNvSpPr/>
          <p:nvPr/>
        </p:nvSpPr>
        <p:spPr>
          <a:xfrm>
            <a:off x="-1374022" y="503032"/>
            <a:ext cx="1303684" cy="493265"/>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6462" tIns="34290" rIns="66462" bIns="34290" numCol="1" spcCol="0" rtlCol="0" fromWordArt="0" anchor="t" anchorCtr="0" forceAA="0" compatLnSpc="1">
            <a:prstTxWarp prst="textNoShape">
              <a:avLst/>
            </a:prstTxWarp>
            <a:noAutofit/>
          </a:bodyPr>
          <a:lstStyle/>
          <a:p>
            <a:pPr algn="ctr" defTabSz="685817"/>
            <a:r>
              <a:rPr kumimoji="1" lang="ja-JP" altLang="en-US" sz="969"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8" name="四角形: メモ 1">
            <a:extLst>
              <a:ext uri="{FF2B5EF4-FFF2-40B4-BE49-F238E27FC236}">
                <a16:creationId xmlns:a16="http://schemas.microsoft.com/office/drawing/2014/main" id="{852C1071-B5CF-9384-BA32-D74AE0CE8769}"/>
              </a:ext>
            </a:extLst>
          </p:cNvPr>
          <p:cNvSpPr/>
          <p:nvPr/>
        </p:nvSpPr>
        <p:spPr>
          <a:xfrm>
            <a:off x="8231629" y="226806"/>
            <a:ext cx="1524585" cy="490122"/>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6462" tIns="34290" rIns="66462" bIns="34290" numCol="1" spcCol="0" rtlCol="0" fromWordArt="0" anchor="t"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defTabSz="685817"/>
            <a:r>
              <a:rPr kumimoji="1" lang="ja-JP" altLang="en-US" sz="969" b="1">
                <a:solidFill>
                  <a:srgbClr val="575757"/>
                </a:solidFill>
                <a:latin typeface="Yu Gothic UI"/>
                <a:ea typeface="Yu Gothic UI"/>
                <a:sym typeface="Yu Gothic UI" panose="020B0500000000000000" pitchFamily="50" charset="-128"/>
              </a:rPr>
              <a:t>コンソーシアム</a:t>
            </a:r>
            <a:r>
              <a:rPr lang="ja-JP" altLang="en-US" sz="969" b="1">
                <a:solidFill>
                  <a:srgbClr val="575757"/>
                </a:solidFill>
                <a:latin typeface="Yu Gothic UI"/>
                <a:ea typeface="Yu Gothic UI"/>
                <a:sym typeface="Yu Gothic UI" panose="020B0500000000000000" pitchFamily="50" charset="-128"/>
              </a:rPr>
              <a:t>形式</a:t>
            </a:r>
            <a:r>
              <a:rPr kumimoji="1" lang="ja-JP" altLang="en-US" sz="969" b="1">
                <a:solidFill>
                  <a:srgbClr val="575757"/>
                </a:solidFill>
                <a:latin typeface="Yu Gothic UI"/>
                <a:ea typeface="Yu Gothic UI"/>
                <a:sym typeface="Yu Gothic UI" panose="020B0500000000000000" pitchFamily="50" charset="-128"/>
              </a:rPr>
              <a:t>の場合、事業者ごとにスライド作成</a:t>
            </a:r>
            <a:endParaRPr kumimoji="1" lang="en-US" altLang="ja-JP" sz="969" b="1">
              <a:solidFill>
                <a:srgbClr val="575757"/>
              </a:solidFill>
              <a:latin typeface="Yu Gothic UI"/>
              <a:ea typeface="Yu Gothic UI"/>
              <a:sym typeface="Yu Gothic UI" panose="020B0500000000000000" pitchFamily="50" charset="-128"/>
            </a:endParaRPr>
          </a:p>
          <a:p>
            <a:pPr algn="ctr" defTabSz="685817"/>
            <a:r>
              <a:rPr kumimoji="1" lang="ja-JP" altLang="en-US" sz="969"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969"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969"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2" name="正方形/長方形 4">
            <a:extLst>
              <a:ext uri="{FF2B5EF4-FFF2-40B4-BE49-F238E27FC236}">
                <a16:creationId xmlns:a16="http://schemas.microsoft.com/office/drawing/2014/main" id="{4F37A9C6-4DCF-7090-F095-1209B36D000E}"/>
              </a:ext>
            </a:extLst>
          </p:cNvPr>
          <p:cNvSpPr/>
          <p:nvPr/>
        </p:nvSpPr>
        <p:spPr>
          <a:xfrm>
            <a:off x="0" y="-4254"/>
            <a:ext cx="9906000" cy="6852629"/>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37148" rIns="72000" bIns="37148"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9" name="Callout: Line with Border and Accent Bar 8">
            <a:extLst>
              <a:ext uri="{FF2B5EF4-FFF2-40B4-BE49-F238E27FC236}">
                <a16:creationId xmlns:a16="http://schemas.microsoft.com/office/drawing/2014/main" id="{589BECAE-E516-B01A-1977-8EA1D40AE344}"/>
              </a:ext>
            </a:extLst>
          </p:cNvPr>
          <p:cNvSpPr/>
          <p:nvPr/>
        </p:nvSpPr>
        <p:spPr>
          <a:xfrm>
            <a:off x="4004121" y="718530"/>
            <a:ext cx="3819677" cy="776093"/>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a:buFont typeface="Arial" panose="020B0604020202020204" pitchFamily="34" charset="0"/>
              <a:buChar char="•"/>
            </a:pPr>
            <a:r>
              <a:rPr lang="ja-JP" altLang="en-US" sz="1200" b="1" dirty="0">
                <a:solidFill>
                  <a:schemeClr val="accent4">
                    <a:lumMod val="75000"/>
                  </a:schemeClr>
                </a:solidFill>
              </a:rPr>
              <a:t>生産・調達や保有技術等の情報を適切に管理するための体制が構築されていることを明記してください</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コンソーシアム形式の場合は、当社内の体制について、事業者ごとにスライドを複製し記入してください</a:t>
            </a:r>
          </a:p>
        </p:txBody>
      </p:sp>
    </p:spTree>
    <p:extLst>
      <p:ext uri="{BB962C8B-B14F-4D97-AF65-F5344CB8AC3E}">
        <p14:creationId xmlns:p14="http://schemas.microsoft.com/office/powerpoint/2010/main" val="10684251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72679D-C53D-AF39-123D-8817E550B33C}"/>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9D8067CB-6284-C4FC-079B-0E4A92072157}"/>
              </a:ext>
            </a:extLst>
          </p:cNvPr>
          <p:cNvGraphicFramePr>
            <a:graphicFrameLocks/>
          </p:cNvGraphicFramePr>
          <p:nvPr>
            <p:custDataLst>
              <p:tags r:id="rId1"/>
            </p:custDataLst>
            <p:extLst>
              <p:ext uri="{D42A27DB-BD31-4B8C-83A1-F6EECF244321}">
                <p14:modId xmlns:p14="http://schemas.microsoft.com/office/powerpoint/2010/main" val="312652529"/>
              </p:ext>
            </p:extLst>
          </p:nvPr>
        </p:nvGraphicFramePr>
        <p:xfrm>
          <a:off x="382466" y="265235"/>
          <a:ext cx="1466" cy="1466"/>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9D8067CB-6284-C4FC-079B-0E4A92072157}"/>
                          </a:ext>
                        </a:extLst>
                      </p:cNvPr>
                      <p:cNvPicPr/>
                      <p:nvPr/>
                    </p:nvPicPr>
                    <p:blipFill>
                      <a:blip r:embed="rId5"/>
                      <a:stretch>
                        <a:fillRect/>
                      </a:stretch>
                    </p:blipFill>
                    <p:spPr>
                      <a:xfrm>
                        <a:off x="382466" y="265235"/>
                        <a:ext cx="1466" cy="1466"/>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C5D158D1-CD37-8DC1-60D1-D3CDBDAC689B}"/>
              </a:ext>
            </a:extLst>
          </p:cNvPr>
          <p:cNvSpPr>
            <a:spLocks noGrp="1"/>
          </p:cNvSpPr>
          <p:nvPr>
            <p:ph type="title"/>
          </p:nvPr>
        </p:nvSpPr>
        <p:spPr/>
        <p:txBody>
          <a:bodyPr vert="horz"/>
          <a:lstStyle/>
          <a:p>
            <a:endParaRPr lang="ja-JP" altLang="en-US" dirty="0"/>
          </a:p>
        </p:txBody>
      </p:sp>
      <p:sp>
        <p:nvSpPr>
          <p:cNvPr id="111" name="Text Placeholder 110">
            <a:extLst>
              <a:ext uri="{FF2B5EF4-FFF2-40B4-BE49-F238E27FC236}">
                <a16:creationId xmlns:a16="http://schemas.microsoft.com/office/drawing/2014/main" id="{36E17450-AD3C-4051-CF14-9CD8FB0AF84C}"/>
              </a:ext>
            </a:extLst>
          </p:cNvPr>
          <p:cNvSpPr>
            <a:spLocks noGrp="1"/>
          </p:cNvSpPr>
          <p:nvPr>
            <p:ph type="body" sz="quarter" idx="12"/>
          </p:nvPr>
        </p:nvSpPr>
        <p:spPr/>
        <p:txBody>
          <a:bodyPr/>
          <a:lstStyle/>
          <a:p>
            <a:r>
              <a:rPr lang="ja-JP" altLang="en-US" sz="1250" dirty="0">
                <a:latin typeface="Yu Gothic UI"/>
                <a:ea typeface="Yu Gothic UI"/>
              </a:rPr>
              <a:t>⑤実現可能性（ア）実施体制</a:t>
            </a:r>
            <a:endParaRPr lang="ja-JP" altLang="en-US" dirty="0"/>
          </a:p>
        </p:txBody>
      </p:sp>
      <p:grpSp>
        <p:nvGrpSpPr>
          <p:cNvPr id="31" name="RectangleWithLineGroup">
            <a:extLst>
              <a:ext uri="{FF2B5EF4-FFF2-40B4-BE49-F238E27FC236}">
                <a16:creationId xmlns:a16="http://schemas.microsoft.com/office/drawing/2014/main" id="{F4C6388F-4A40-43F5-A33E-599AAEFCC4A7}"/>
              </a:ext>
            </a:extLst>
          </p:cNvPr>
          <p:cNvGrpSpPr/>
          <p:nvPr/>
        </p:nvGrpSpPr>
        <p:grpSpPr>
          <a:xfrm>
            <a:off x="732694" y="1119479"/>
            <a:ext cx="8440615" cy="518127"/>
            <a:chOff x="2073603" y="1725119"/>
            <a:chExt cx="2160003" cy="531091"/>
          </a:xfrm>
          <a:noFill/>
        </p:grpSpPr>
        <p:sp>
          <p:nvSpPr>
            <p:cNvPr id="32" name="Rectangle 31">
              <a:extLst>
                <a:ext uri="{FF2B5EF4-FFF2-40B4-BE49-F238E27FC236}">
                  <a16:creationId xmlns:a16="http://schemas.microsoft.com/office/drawing/2014/main" id="{D44F0727-3D53-3BF7-1077-5DF88A96F16D}"/>
                </a:ext>
              </a:extLst>
            </p:cNvPr>
            <p:cNvSpPr/>
            <p:nvPr/>
          </p:nvSpPr>
          <p:spPr>
            <a:xfrm>
              <a:off x="2073603" y="1725119"/>
              <a:ext cx="2154432" cy="374877"/>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292"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関連事業者の体制</a:t>
              </a:r>
            </a:p>
          </p:txBody>
        </p:sp>
        <p:cxnSp>
          <p:nvCxnSpPr>
            <p:cNvPr id="33" name="Straight Connector 32">
              <a:extLst>
                <a:ext uri="{FF2B5EF4-FFF2-40B4-BE49-F238E27FC236}">
                  <a16:creationId xmlns:a16="http://schemas.microsoft.com/office/drawing/2014/main" id="{AD78F2DD-CE03-03A5-7A47-61A99AA506DE}"/>
                </a:ext>
              </a:extLst>
            </p:cNvPr>
            <p:cNvCxnSpPr/>
            <p:nvPr/>
          </p:nvCxnSpPr>
          <p:spPr>
            <a:xfrm>
              <a:off x="2073603" y="2256210"/>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37" name="正方形/長方形 6">
            <a:extLst>
              <a:ext uri="{FF2B5EF4-FFF2-40B4-BE49-F238E27FC236}">
                <a16:creationId xmlns:a16="http://schemas.microsoft.com/office/drawing/2014/main" id="{C0E00F97-6979-C47B-BC96-AB343D9CC21F}"/>
              </a:ext>
            </a:extLst>
          </p:cNvPr>
          <p:cNvSpPr/>
          <p:nvPr/>
        </p:nvSpPr>
        <p:spPr>
          <a:xfrm>
            <a:off x="2213840" y="1119445"/>
            <a:ext cx="2598869" cy="488741"/>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6462" tIns="34290" rIns="66462" bIns="34290" numCol="1" spcCol="0" rtlCol="0" fromWordArt="0" anchor="t" anchorCtr="0" forceAA="0" compatLnSpc="1">
            <a:prstTxWarp prst="textNoShape">
              <a:avLst/>
            </a:prstTxWarp>
            <a:noAutofit/>
          </a:bodyPr>
          <a:lstStyle/>
          <a:p>
            <a:pPr defTabSz="685817"/>
            <a:r>
              <a:rPr kumimoji="1" lang="ja-JP" altLang="en-US" sz="646">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事業者との</a:t>
            </a:r>
            <a:br>
              <a:rPr lang="en-US" altLang="ja-JP" sz="646">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646">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調整ステータス</a:t>
            </a:r>
            <a:endParaRPr lang="ja-JP" altLang="en-US" sz="646">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四角形: 角を丸くする 7">
            <a:extLst>
              <a:ext uri="{FF2B5EF4-FFF2-40B4-BE49-F238E27FC236}">
                <a16:creationId xmlns:a16="http://schemas.microsoft.com/office/drawing/2014/main" id="{5818928B-3F2F-5A0B-8CDC-F7AD35544C9E}"/>
              </a:ext>
            </a:extLst>
          </p:cNvPr>
          <p:cNvSpPr/>
          <p:nvPr/>
        </p:nvSpPr>
        <p:spPr>
          <a:xfrm>
            <a:off x="2757793" y="1187778"/>
            <a:ext cx="546792" cy="288453"/>
          </a:xfrm>
          <a:prstGeom prst="roundRect">
            <a:avLst>
              <a:gd name="adj" fmla="val 40234"/>
            </a:avLst>
          </a:prstGeom>
          <a:solidFill>
            <a:schemeClr val="accent1"/>
          </a:solidFill>
          <a:ln>
            <a:noFill/>
          </a:ln>
        </p:spPr>
        <p:txBody>
          <a:bodyPr wrap="square" lIns="33231" rIns="33231" anchor="ctr">
            <a:spAutoFit/>
          </a:bodyPr>
          <a:lstStyle/>
          <a:p>
            <a:pPr algn="ctr" defTabSz="844083">
              <a:lnSpc>
                <a:spcPct val="110000"/>
              </a:lnSpc>
            </a:pPr>
            <a:r>
              <a:rPr lang="ja-JP" altLang="en-US" sz="83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参画済</a:t>
            </a:r>
            <a:endParaRPr kumimoji="1" lang="en-US" altLang="ja-JP" sz="646">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四角形: 角を丸くする 8">
            <a:extLst>
              <a:ext uri="{FF2B5EF4-FFF2-40B4-BE49-F238E27FC236}">
                <a16:creationId xmlns:a16="http://schemas.microsoft.com/office/drawing/2014/main" id="{4D686F92-2153-EE8B-0B8B-F28675099E65}"/>
              </a:ext>
            </a:extLst>
          </p:cNvPr>
          <p:cNvSpPr/>
          <p:nvPr/>
        </p:nvSpPr>
        <p:spPr>
          <a:xfrm>
            <a:off x="3432652" y="1187778"/>
            <a:ext cx="546792" cy="288453"/>
          </a:xfrm>
          <a:prstGeom prst="roundRect">
            <a:avLst>
              <a:gd name="adj" fmla="val 40234"/>
            </a:avLst>
          </a:prstGeom>
          <a:solidFill>
            <a:schemeClr val="accent3">
              <a:lumMod val="20000"/>
              <a:lumOff val="80000"/>
            </a:schemeClr>
          </a:solidFill>
          <a:ln>
            <a:noFill/>
          </a:ln>
        </p:spPr>
        <p:txBody>
          <a:bodyPr wrap="square" lIns="33231" rIns="33231" anchor="ctr">
            <a:spAutoFit/>
          </a:bodyPr>
          <a:lstStyle/>
          <a:p>
            <a:pPr algn="ctr" defTabSz="844083">
              <a:lnSpc>
                <a:spcPct val="110000"/>
              </a:lnSpc>
            </a:pPr>
            <a:r>
              <a:rPr lang="ja-JP" altLang="en-US" sz="831">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内諾済</a:t>
            </a:r>
            <a:endParaRPr kumimoji="1" lang="en-US" altLang="ja-JP" sz="646">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四角形: 角を丸くする 9">
            <a:extLst>
              <a:ext uri="{FF2B5EF4-FFF2-40B4-BE49-F238E27FC236}">
                <a16:creationId xmlns:a16="http://schemas.microsoft.com/office/drawing/2014/main" id="{0D758733-9D32-E6DC-E9BB-AD7FDD131D02}"/>
              </a:ext>
            </a:extLst>
          </p:cNvPr>
          <p:cNvSpPr/>
          <p:nvPr/>
        </p:nvSpPr>
        <p:spPr>
          <a:xfrm>
            <a:off x="4105648" y="1187778"/>
            <a:ext cx="555279" cy="288453"/>
          </a:xfrm>
          <a:prstGeom prst="roundRect">
            <a:avLst>
              <a:gd name="adj" fmla="val 40234"/>
            </a:avLst>
          </a:prstGeom>
          <a:solidFill>
            <a:schemeClr val="bg1">
              <a:lumMod val="75000"/>
            </a:schemeClr>
          </a:solidFill>
          <a:ln>
            <a:noFill/>
          </a:ln>
        </p:spPr>
        <p:txBody>
          <a:bodyPr wrap="square" lIns="33231" rIns="33231" anchor="ctr">
            <a:spAutoFit/>
          </a:bodyPr>
          <a:lstStyle/>
          <a:p>
            <a:pPr algn="ctr" defTabSz="844083">
              <a:lnSpc>
                <a:spcPct val="110000"/>
              </a:lnSpc>
            </a:pPr>
            <a:r>
              <a:rPr lang="ja-JP" altLang="en-US" sz="831">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検討段階</a:t>
            </a:r>
            <a:endParaRPr kumimoji="1" lang="en-US" altLang="ja-JP" sz="646">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正方形/長方形 82">
            <a:extLst>
              <a:ext uri="{FF2B5EF4-FFF2-40B4-BE49-F238E27FC236}">
                <a16:creationId xmlns:a16="http://schemas.microsoft.com/office/drawing/2014/main" id="{0E0B223D-26F2-1945-34DF-B87D57DFAB18}"/>
              </a:ext>
            </a:extLst>
          </p:cNvPr>
          <p:cNvSpPr/>
          <p:nvPr/>
        </p:nvSpPr>
        <p:spPr>
          <a:xfrm>
            <a:off x="801423" y="2272172"/>
            <a:ext cx="5915407" cy="1867472"/>
          </a:xfrm>
          <a:prstGeom prst="rect">
            <a:avLst/>
          </a:prstGeom>
          <a:solidFill>
            <a:schemeClr val="accent3">
              <a:lumMod val="20000"/>
              <a:lumOff val="80000"/>
            </a:schemeClr>
          </a:solidFill>
          <a:ln>
            <a:noFill/>
          </a:ln>
          <a:effectLst>
            <a:reflection endPos="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62">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正方形/長方形 12">
            <a:extLst>
              <a:ext uri="{FF2B5EF4-FFF2-40B4-BE49-F238E27FC236}">
                <a16:creationId xmlns:a16="http://schemas.microsoft.com/office/drawing/2014/main" id="{014DF8EE-08BC-953E-B601-C78A88A014EB}"/>
              </a:ext>
            </a:extLst>
          </p:cNvPr>
          <p:cNvSpPr/>
          <p:nvPr/>
        </p:nvSpPr>
        <p:spPr>
          <a:xfrm>
            <a:off x="5947051" y="4374060"/>
            <a:ext cx="1205729" cy="144591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2204" indent="118172" algn="ctr" fontAlgn="ctr">
              <a:tabLst>
                <a:tab pos="2492388" algn="ctr"/>
                <a:tab pos="4984777" algn="r"/>
              </a:tabLst>
            </a:pPr>
            <a:r>
              <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2204" indent="118172"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kumimoji="1" lang="ja-JP" altLang="en-US" sz="1108"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43" name="角丸四角形 9">
            <a:extLst>
              <a:ext uri="{FF2B5EF4-FFF2-40B4-BE49-F238E27FC236}">
                <a16:creationId xmlns:a16="http://schemas.microsoft.com/office/drawing/2014/main" id="{C81A7172-51AC-6560-3A89-FC8D129A473C}"/>
              </a:ext>
            </a:extLst>
          </p:cNvPr>
          <p:cNvSpPr/>
          <p:nvPr/>
        </p:nvSpPr>
        <p:spPr>
          <a:xfrm>
            <a:off x="3106797" y="2013715"/>
            <a:ext cx="4077580" cy="4083473"/>
          </a:xfrm>
          <a:prstGeom prst="roundRect">
            <a:avLst>
              <a:gd name="adj" fmla="val 2347"/>
            </a:avLst>
          </a:prstGeom>
          <a:noFill/>
          <a:ln w="19050">
            <a:solidFill>
              <a:srgbClr val="3C64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0" fontAlgn="base" latinLnBrk="0" hangingPunct="0">
              <a:lnSpc>
                <a:spcPct val="100000"/>
              </a:lnSpc>
              <a:spcBef>
                <a:spcPct val="0"/>
              </a:spcBef>
              <a:spcAft>
                <a:spcPct val="0"/>
              </a:spcAft>
              <a:buClrTx/>
              <a:buSzTx/>
              <a:buFontTx/>
              <a:buNone/>
              <a:tabLst/>
              <a:defRPr/>
            </a:pPr>
            <a:endParaRPr kumimoji="1" lang="ja-JP" altLang="en-US" sz="1662"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4" name="正方形/長方形 16">
            <a:extLst>
              <a:ext uri="{FF2B5EF4-FFF2-40B4-BE49-F238E27FC236}">
                <a16:creationId xmlns:a16="http://schemas.microsoft.com/office/drawing/2014/main" id="{842D66EA-F672-FE0B-AACD-456ED4763191}"/>
              </a:ext>
            </a:extLst>
          </p:cNvPr>
          <p:cNvSpPr/>
          <p:nvPr/>
        </p:nvSpPr>
        <p:spPr>
          <a:xfrm>
            <a:off x="3157126" y="4374060"/>
            <a:ext cx="1205728" cy="144591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2204" indent="118172" algn="ctr" fontAlgn="ctr">
              <a:tabLst>
                <a:tab pos="2492388" algn="ctr"/>
                <a:tab pos="4984777" algn="r"/>
              </a:tabLst>
            </a:pPr>
            <a:r>
              <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2204" indent="118172"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kumimoji="1" lang="ja-JP" altLang="en-US" sz="1108"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45" name="正方形/長方形 19">
            <a:extLst>
              <a:ext uri="{FF2B5EF4-FFF2-40B4-BE49-F238E27FC236}">
                <a16:creationId xmlns:a16="http://schemas.microsoft.com/office/drawing/2014/main" id="{E1CA70FE-D595-1AF4-F233-3236BE1A26FC}"/>
              </a:ext>
            </a:extLst>
          </p:cNvPr>
          <p:cNvSpPr/>
          <p:nvPr/>
        </p:nvSpPr>
        <p:spPr>
          <a:xfrm>
            <a:off x="4519431" y="4374060"/>
            <a:ext cx="1278300" cy="144591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2204" indent="118172" algn="ctr" fontAlgn="ctr">
              <a:tabLst>
                <a:tab pos="2492388" algn="ctr"/>
                <a:tab pos="4984777" algn="r"/>
              </a:tabLst>
            </a:pPr>
            <a:r>
              <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2204" indent="118172"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2215" b="0" i="0" u="none" strike="noStrike">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7" name="正方形/長方形 21">
            <a:extLst>
              <a:ext uri="{FF2B5EF4-FFF2-40B4-BE49-F238E27FC236}">
                <a16:creationId xmlns:a16="http://schemas.microsoft.com/office/drawing/2014/main" id="{9F3397F3-4E34-2DAA-D3E1-A4A46129095D}"/>
              </a:ext>
            </a:extLst>
          </p:cNvPr>
          <p:cNvSpPr/>
          <p:nvPr/>
        </p:nvSpPr>
        <p:spPr>
          <a:xfrm>
            <a:off x="7583112" y="2469432"/>
            <a:ext cx="1587807" cy="146042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2204" indent="118172" algn="ctr" fontAlgn="ctr">
              <a:tabLst>
                <a:tab pos="2492388" algn="ctr"/>
                <a:tab pos="4984777" algn="r"/>
              </a:tabLst>
            </a:pPr>
            <a:r>
              <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2204" indent="118172"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kumimoji="1" lang="ja-JP" altLang="en-US" sz="1108"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48" name="正方形/長方形 22">
            <a:extLst>
              <a:ext uri="{FF2B5EF4-FFF2-40B4-BE49-F238E27FC236}">
                <a16:creationId xmlns:a16="http://schemas.microsoft.com/office/drawing/2014/main" id="{34E39854-1375-2AB0-89F2-6D2556BDD021}"/>
              </a:ext>
            </a:extLst>
          </p:cNvPr>
          <p:cNvSpPr/>
          <p:nvPr/>
        </p:nvSpPr>
        <p:spPr>
          <a:xfrm>
            <a:off x="7546827" y="4374060"/>
            <a:ext cx="1595063" cy="144591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2204" indent="118172" algn="ctr" fontAlgn="ctr">
              <a:tabLst>
                <a:tab pos="2492388" algn="ctr"/>
                <a:tab pos="4984777" algn="r"/>
              </a:tabLst>
            </a:pPr>
            <a:r>
              <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2204" indent="118172"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kumimoji="1" lang="ja-JP" altLang="en-US" sz="1108"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52" name="正方形/長方形 29">
            <a:extLst>
              <a:ext uri="{FF2B5EF4-FFF2-40B4-BE49-F238E27FC236}">
                <a16:creationId xmlns:a16="http://schemas.microsoft.com/office/drawing/2014/main" id="{60416EE5-4659-064D-5B95-8A2ED1C1F75C}"/>
              </a:ext>
            </a:extLst>
          </p:cNvPr>
          <p:cNvSpPr/>
          <p:nvPr/>
        </p:nvSpPr>
        <p:spPr>
          <a:xfrm>
            <a:off x="7016594" y="5205107"/>
            <a:ext cx="357637" cy="335931"/>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R="42204" algn="ctr" rtl="0" eaLnBrk="1" fontAlgn="ctr" latinLnBrk="0" hangingPunct="1">
              <a:spcBef>
                <a:spcPts val="0"/>
              </a:spcBef>
              <a:spcAft>
                <a:spcPts val="0"/>
              </a:spcAft>
              <a:tabLst>
                <a:tab pos="2492388" algn="ctr"/>
                <a:tab pos="4984777" algn="r"/>
              </a:tabLst>
            </a:pPr>
            <a:r>
              <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kumimoji="1" lang="ja-JP" altLang="en-US" sz="1108"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53" name="正方形/長方形 30">
            <a:extLst>
              <a:ext uri="{FF2B5EF4-FFF2-40B4-BE49-F238E27FC236}">
                <a16:creationId xmlns:a16="http://schemas.microsoft.com/office/drawing/2014/main" id="{7B270A2E-A287-C23D-B067-215711685055}"/>
              </a:ext>
            </a:extLst>
          </p:cNvPr>
          <p:cNvSpPr/>
          <p:nvPr/>
        </p:nvSpPr>
        <p:spPr>
          <a:xfrm>
            <a:off x="7016594" y="2718388"/>
            <a:ext cx="372151" cy="335931"/>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R="42204" algn="ctr" rtl="0" eaLnBrk="1" fontAlgn="ctr" latinLnBrk="0" hangingPunct="1">
              <a:spcBef>
                <a:spcPts val="0"/>
              </a:spcBef>
              <a:spcAft>
                <a:spcPts val="0"/>
              </a:spcAft>
              <a:tabLst>
                <a:tab pos="2492388" algn="ctr"/>
                <a:tab pos="4984777" algn="r"/>
              </a:tabLst>
            </a:pPr>
            <a:r>
              <a:rPr kumimoji="1" lang="en-US" altLang="ja-JP" sz="1108"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kumimoji="1" lang="ja-JP" altLang="en-US" sz="1108"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54" name="角丸四角形 9">
            <a:extLst>
              <a:ext uri="{FF2B5EF4-FFF2-40B4-BE49-F238E27FC236}">
                <a16:creationId xmlns:a16="http://schemas.microsoft.com/office/drawing/2014/main" id="{9160C716-0E9A-230D-9891-4B1E53098023}"/>
              </a:ext>
            </a:extLst>
          </p:cNvPr>
          <p:cNvSpPr/>
          <p:nvPr/>
        </p:nvSpPr>
        <p:spPr>
          <a:xfrm>
            <a:off x="7423266" y="2037635"/>
            <a:ext cx="1822613" cy="4064928"/>
          </a:xfrm>
          <a:prstGeom prst="roundRect">
            <a:avLst>
              <a:gd name="adj" fmla="val 2347"/>
            </a:avLst>
          </a:prstGeom>
          <a:noFill/>
          <a:ln w="19050">
            <a:solidFill>
              <a:srgbClr val="3C64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0" fontAlgn="base" latinLnBrk="0" hangingPunct="0">
              <a:lnSpc>
                <a:spcPct val="100000"/>
              </a:lnSpc>
              <a:spcBef>
                <a:spcPct val="0"/>
              </a:spcBef>
              <a:spcAft>
                <a:spcPct val="0"/>
              </a:spcAft>
              <a:buClrTx/>
              <a:buSzTx/>
              <a:buFontTx/>
              <a:buNone/>
              <a:tabLst/>
              <a:defRPr/>
            </a:pPr>
            <a:endParaRPr kumimoji="1" lang="ja-JP" altLang="en-US" sz="1662"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5" name="正方形/長方形 32">
            <a:extLst>
              <a:ext uri="{FF2B5EF4-FFF2-40B4-BE49-F238E27FC236}">
                <a16:creationId xmlns:a16="http://schemas.microsoft.com/office/drawing/2014/main" id="{CC82C042-39DB-E12B-0DB4-F5BF16AE5B15}"/>
              </a:ext>
            </a:extLst>
          </p:cNvPr>
          <p:cNvSpPr/>
          <p:nvPr/>
        </p:nvSpPr>
        <p:spPr>
          <a:xfrm>
            <a:off x="7702383" y="1715081"/>
            <a:ext cx="1278892" cy="60756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2204" indent="118172" algn="ctr" rtl="0" eaLnBrk="1" fontAlgn="ctr" latinLnBrk="0" hangingPunct="1">
              <a:spcBef>
                <a:spcPts val="0"/>
              </a:spcBef>
              <a:spcAft>
                <a:spcPts val="0"/>
              </a:spcAft>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外注先・アドバイザー</a:t>
            </a:r>
            <a:endParaRPr kumimoji="1" lang="ja-JP" altLang="en-US" sz="1108"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58" name="正方形/長方形 17">
            <a:extLst>
              <a:ext uri="{FF2B5EF4-FFF2-40B4-BE49-F238E27FC236}">
                <a16:creationId xmlns:a16="http://schemas.microsoft.com/office/drawing/2014/main" id="{9916EC70-AE3D-4D83-D2EE-BDFF4C81819C}"/>
              </a:ext>
            </a:extLst>
          </p:cNvPr>
          <p:cNvSpPr/>
          <p:nvPr/>
        </p:nvSpPr>
        <p:spPr>
          <a:xfrm>
            <a:off x="1193132" y="2603144"/>
            <a:ext cx="1302891" cy="144591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3231" rIns="33231" rtlCol="0" anchor="ctr"/>
          <a:lstStyle/>
          <a:p>
            <a:pPr marL="0" marR="42204" indent="118172" algn="ctr" rtl="0" eaLnBrk="1" fontAlgn="ctr" latinLnBrk="0" hangingPunct="1">
              <a:spcBef>
                <a:spcPts val="0"/>
              </a:spcBef>
              <a:spcAft>
                <a:spcPts val="0"/>
              </a:spcAft>
              <a:tabLst>
                <a:tab pos="2492388" algn="ctr"/>
                <a:tab pos="4984777" algn="r"/>
              </a:tabLst>
            </a:pPr>
            <a:r>
              <a:rPr kumimoji="1"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kumimoji="1"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L="0" marR="42204" indent="118172" algn="ctr" rtl="0" eaLnBrk="1" fontAlgn="ctr" latinLnBrk="0" hangingPunct="1">
              <a:spcBef>
                <a:spcPts val="0"/>
              </a:spcBef>
              <a:spcAft>
                <a:spcPts val="0"/>
              </a:spcAft>
              <a:tabLst>
                <a:tab pos="2492388" algn="ctr"/>
                <a:tab pos="4984777" algn="r"/>
              </a:tabLst>
            </a:pPr>
            <a:r>
              <a:rPr lang="ja-JP" altLang="en-US" sz="1108" b="0" i="0" u="none" strike="noStrike" kern="100">
                <a:solidFill>
                  <a:srgbClr val="000000"/>
                </a:solidFill>
                <a:effectLst/>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1108" b="0" i="0" u="none" strike="noStrike">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9" name="四角形: 角を丸くする 45">
            <a:extLst>
              <a:ext uri="{FF2B5EF4-FFF2-40B4-BE49-F238E27FC236}">
                <a16:creationId xmlns:a16="http://schemas.microsoft.com/office/drawing/2014/main" id="{A8C68B61-2304-1729-CA52-114D70447424}"/>
              </a:ext>
            </a:extLst>
          </p:cNvPr>
          <p:cNvSpPr/>
          <p:nvPr/>
        </p:nvSpPr>
        <p:spPr>
          <a:xfrm>
            <a:off x="1474584" y="2466959"/>
            <a:ext cx="637114" cy="294936"/>
          </a:xfrm>
          <a:prstGeom prst="roundRect">
            <a:avLst>
              <a:gd name="adj" fmla="val 40234"/>
            </a:avLst>
          </a:prstGeom>
          <a:solidFill>
            <a:schemeClr val="accent1"/>
          </a:solidFill>
          <a:ln>
            <a:noFill/>
          </a:ln>
        </p:spPr>
        <p:txBody>
          <a:bodyPr wrap="square" lIns="33231" rIns="33231" anchor="ctr">
            <a:noAutofit/>
          </a:bodyPr>
          <a:lstStyle/>
          <a:p>
            <a:pPr algn="ctr" defTabSz="844083">
              <a:lnSpc>
                <a:spcPct val="110000"/>
              </a:lnSpc>
            </a:pPr>
            <a:r>
              <a:rPr lang="ja-JP" altLang="en-US" sz="831"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参加企業</a:t>
            </a:r>
            <a:endParaRPr kumimoji="1" lang="en-US" altLang="ja-JP" sz="646"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1" name="正方形/長方形 48">
            <a:extLst>
              <a:ext uri="{FF2B5EF4-FFF2-40B4-BE49-F238E27FC236}">
                <a16:creationId xmlns:a16="http://schemas.microsoft.com/office/drawing/2014/main" id="{D787DD8B-4B54-E1CC-9189-1040EA8BF59A}"/>
              </a:ext>
            </a:extLst>
          </p:cNvPr>
          <p:cNvSpPr/>
          <p:nvPr/>
        </p:nvSpPr>
        <p:spPr>
          <a:xfrm>
            <a:off x="4180987" y="2647288"/>
            <a:ext cx="1962442" cy="144591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3231" rIns="33231" rtlCol="0" anchor="ctr"/>
          <a:lstStyle/>
          <a:p>
            <a:pPr marL="0" marR="42204" indent="118172" algn="ctr" rtl="0" eaLnBrk="1" fontAlgn="ctr" latinLnBrk="0" hangingPunct="1">
              <a:spcBef>
                <a:spcPts val="0"/>
              </a:spcBef>
              <a:spcAft>
                <a:spcPts val="0"/>
              </a:spcAft>
              <a:tabLst>
                <a:tab pos="2492388" algn="ctr"/>
                <a:tab pos="4984777" algn="r"/>
              </a:tabLst>
            </a:pPr>
            <a:r>
              <a:rPr kumimoji="1"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kumimoji="1"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L="0" marR="42204" indent="118172" algn="ctr" rtl="0" eaLnBrk="1" fontAlgn="ctr" latinLnBrk="0" hangingPunct="1">
              <a:spcBef>
                <a:spcPts val="0"/>
              </a:spcBef>
              <a:spcAft>
                <a:spcPts val="0"/>
              </a:spcAft>
              <a:tabLst>
                <a:tab pos="2492388" algn="ctr"/>
                <a:tab pos="4984777" algn="r"/>
              </a:tabLst>
            </a:pPr>
            <a:r>
              <a:rPr lang="ja-JP" altLang="en-US" sz="1108" b="0" i="0" u="none" strike="noStrike" kern="100">
                <a:solidFill>
                  <a:srgbClr val="000000"/>
                </a:solidFill>
                <a:effectLst/>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1108" b="0" i="0" u="none" strike="noStrike">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2" name="四角形: 角を丸くする 44">
            <a:extLst>
              <a:ext uri="{FF2B5EF4-FFF2-40B4-BE49-F238E27FC236}">
                <a16:creationId xmlns:a16="http://schemas.microsoft.com/office/drawing/2014/main" id="{D2DB3A54-ED42-653B-D9AF-10370A6DBADB}"/>
              </a:ext>
            </a:extLst>
          </p:cNvPr>
          <p:cNvSpPr/>
          <p:nvPr/>
        </p:nvSpPr>
        <p:spPr>
          <a:xfrm rot="10800000" flipV="1">
            <a:off x="4857310" y="2452979"/>
            <a:ext cx="609187" cy="294636"/>
          </a:xfrm>
          <a:prstGeom prst="roundRect">
            <a:avLst>
              <a:gd name="adj" fmla="val 40234"/>
            </a:avLst>
          </a:prstGeom>
          <a:solidFill>
            <a:schemeClr val="accent1"/>
          </a:solidFill>
          <a:ln>
            <a:noFill/>
          </a:ln>
        </p:spPr>
        <p:txBody>
          <a:bodyPr wrap="square" lIns="33231" rIns="33231" anchor="ctr">
            <a:noAutofit/>
          </a:bodyPr>
          <a:lstStyle/>
          <a:p>
            <a:pPr algn="ctr" defTabSz="844083">
              <a:lnSpc>
                <a:spcPct val="110000"/>
              </a:lnSpc>
            </a:pPr>
            <a:r>
              <a:rPr lang="ja-JP" altLang="en-US" sz="831" b="1" dirty="0">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幹事企業</a:t>
            </a:r>
            <a:endParaRPr kumimoji="1" lang="en-US" altLang="ja-JP" sz="646" b="1" dirty="0">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5" name="四角形: 角を丸くする 52">
            <a:extLst>
              <a:ext uri="{FF2B5EF4-FFF2-40B4-BE49-F238E27FC236}">
                <a16:creationId xmlns:a16="http://schemas.microsoft.com/office/drawing/2014/main" id="{1FC1E066-05F9-5510-4208-AB0E97C5E7A0}"/>
              </a:ext>
            </a:extLst>
          </p:cNvPr>
          <p:cNvSpPr/>
          <p:nvPr/>
        </p:nvSpPr>
        <p:spPr>
          <a:xfrm flipH="1">
            <a:off x="8020104" y="2348289"/>
            <a:ext cx="637019" cy="288453"/>
          </a:xfrm>
          <a:prstGeom prst="roundRect">
            <a:avLst>
              <a:gd name="adj" fmla="val 40234"/>
            </a:avLst>
          </a:prstGeom>
          <a:solidFill>
            <a:schemeClr val="bg1">
              <a:lumMod val="75000"/>
            </a:schemeClr>
          </a:solidFill>
          <a:ln>
            <a:noFill/>
          </a:ln>
        </p:spPr>
        <p:txBody>
          <a:bodyPr wrap="square" lIns="33231" rIns="33231" anchor="ctr">
            <a:spAutoFit/>
          </a:bodyPr>
          <a:lstStyle/>
          <a:p>
            <a:pPr algn="ctr" defTabSz="844083">
              <a:lnSpc>
                <a:spcPct val="110000"/>
              </a:lnSpc>
            </a:pPr>
            <a:r>
              <a:rPr lang="ja-JP" altLang="en-US" sz="831">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検討段階</a:t>
            </a:r>
            <a:endParaRPr kumimoji="1" lang="en-US" altLang="ja-JP" sz="646">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8" name="角丸四角形 9">
            <a:extLst>
              <a:ext uri="{FF2B5EF4-FFF2-40B4-BE49-F238E27FC236}">
                <a16:creationId xmlns:a16="http://schemas.microsoft.com/office/drawing/2014/main" id="{3345C196-34D2-126B-0291-32F53B9E5334}"/>
              </a:ext>
            </a:extLst>
          </p:cNvPr>
          <p:cNvSpPr/>
          <p:nvPr/>
        </p:nvSpPr>
        <p:spPr>
          <a:xfrm>
            <a:off x="732691" y="2035485"/>
            <a:ext cx="2281830" cy="4061702"/>
          </a:xfrm>
          <a:prstGeom prst="roundRect">
            <a:avLst>
              <a:gd name="adj" fmla="val 2347"/>
            </a:avLst>
          </a:prstGeom>
          <a:noFill/>
          <a:ln w="19050">
            <a:solidFill>
              <a:srgbClr val="3C64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0" fontAlgn="base" latinLnBrk="0" hangingPunct="0">
              <a:lnSpc>
                <a:spcPct val="100000"/>
              </a:lnSpc>
              <a:spcBef>
                <a:spcPct val="0"/>
              </a:spcBef>
              <a:spcAft>
                <a:spcPct val="0"/>
              </a:spcAft>
              <a:buClrTx/>
              <a:buSzTx/>
              <a:buFontTx/>
              <a:buNone/>
              <a:tabLst/>
              <a:defRPr/>
            </a:pPr>
            <a:endParaRPr kumimoji="1" lang="ja-JP" altLang="en-US" sz="1662"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9" name="正方形/長方形 58">
            <a:extLst>
              <a:ext uri="{FF2B5EF4-FFF2-40B4-BE49-F238E27FC236}">
                <a16:creationId xmlns:a16="http://schemas.microsoft.com/office/drawing/2014/main" id="{864145E2-CE5E-EC81-B299-686A07DEF504}"/>
              </a:ext>
            </a:extLst>
          </p:cNvPr>
          <p:cNvSpPr/>
          <p:nvPr/>
        </p:nvSpPr>
        <p:spPr>
          <a:xfrm>
            <a:off x="1252241" y="1814415"/>
            <a:ext cx="1271760" cy="423412"/>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R="42204"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事業推進体制</a:t>
            </a:r>
          </a:p>
        </p:txBody>
      </p:sp>
      <p:sp>
        <p:nvSpPr>
          <p:cNvPr id="71" name="正方形/長方形 60">
            <a:extLst>
              <a:ext uri="{FF2B5EF4-FFF2-40B4-BE49-F238E27FC236}">
                <a16:creationId xmlns:a16="http://schemas.microsoft.com/office/drawing/2014/main" id="{DFAD133E-D430-CA26-85D2-21D50893BA11}"/>
              </a:ext>
            </a:extLst>
          </p:cNvPr>
          <p:cNvSpPr/>
          <p:nvPr/>
        </p:nvSpPr>
        <p:spPr>
          <a:xfrm>
            <a:off x="1920780" y="4374060"/>
            <a:ext cx="1043802" cy="144591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3231" rIns="33231" rtlCol="0" anchor="ctr"/>
          <a:lstStyle/>
          <a:p>
            <a:pPr marR="42204" indent="118172" algn="ctr" fontAlgn="ctr">
              <a:tabLst>
                <a:tab pos="2492388" algn="ctr"/>
                <a:tab pos="4984777" algn="r"/>
              </a:tabLst>
            </a:pPr>
            <a:r>
              <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2204" indent="118172"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1108">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2" name="正方形/長方形 61">
            <a:extLst>
              <a:ext uri="{FF2B5EF4-FFF2-40B4-BE49-F238E27FC236}">
                <a16:creationId xmlns:a16="http://schemas.microsoft.com/office/drawing/2014/main" id="{8428DBB2-D697-90DF-B2F8-D576FA123045}"/>
              </a:ext>
            </a:extLst>
          </p:cNvPr>
          <p:cNvSpPr/>
          <p:nvPr/>
        </p:nvSpPr>
        <p:spPr>
          <a:xfrm>
            <a:off x="808680" y="4374060"/>
            <a:ext cx="1043802" cy="144591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3231" rIns="33231" rtlCol="0" anchor="ctr"/>
          <a:lstStyle/>
          <a:p>
            <a:pPr marR="42204" indent="118172" algn="ctr" fontAlgn="ctr">
              <a:tabLst>
                <a:tab pos="2492388" algn="ctr"/>
                <a:tab pos="4984777" algn="r"/>
              </a:tabLst>
            </a:pPr>
            <a:r>
              <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2204" indent="118172"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1108">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8" name="テキスト ボックス 84">
            <a:extLst>
              <a:ext uri="{FF2B5EF4-FFF2-40B4-BE49-F238E27FC236}">
                <a16:creationId xmlns:a16="http://schemas.microsoft.com/office/drawing/2014/main" id="{15B917BE-B39C-2649-6339-F999F2958578}"/>
              </a:ext>
            </a:extLst>
          </p:cNvPr>
          <p:cNvSpPr txBox="1"/>
          <p:nvPr/>
        </p:nvSpPr>
        <p:spPr>
          <a:xfrm>
            <a:off x="2554574" y="2710132"/>
            <a:ext cx="1437036" cy="69917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a:r>
              <a:rPr kumimoji="1" lang="ja-JP" altLang="en-US" sz="1108">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a:t>
            </a:r>
          </a:p>
        </p:txBody>
      </p:sp>
      <p:sp>
        <p:nvSpPr>
          <p:cNvPr id="3" name="四角形: メモ 1">
            <a:extLst>
              <a:ext uri="{FF2B5EF4-FFF2-40B4-BE49-F238E27FC236}">
                <a16:creationId xmlns:a16="http://schemas.microsoft.com/office/drawing/2014/main" id="{EA7F23AE-3071-9CDF-5F02-AE349B761768}"/>
              </a:ext>
            </a:extLst>
          </p:cNvPr>
          <p:cNvSpPr/>
          <p:nvPr/>
        </p:nvSpPr>
        <p:spPr>
          <a:xfrm>
            <a:off x="-1374022" y="503032"/>
            <a:ext cx="1303684" cy="493265"/>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6462" tIns="34290" rIns="66462" bIns="34290" numCol="1" spcCol="0" rtlCol="0" fromWordArt="0" anchor="t" anchorCtr="0" forceAA="0" compatLnSpc="1">
            <a:prstTxWarp prst="textNoShape">
              <a:avLst/>
            </a:prstTxWarp>
            <a:noAutofit/>
          </a:bodyPr>
          <a:lstStyle/>
          <a:p>
            <a:pPr algn="ctr" defTabSz="685817"/>
            <a:r>
              <a:rPr kumimoji="1" lang="ja-JP" altLang="en-US" sz="969"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 name="正方形/長方形 58">
            <a:extLst>
              <a:ext uri="{FF2B5EF4-FFF2-40B4-BE49-F238E27FC236}">
                <a16:creationId xmlns:a16="http://schemas.microsoft.com/office/drawing/2014/main" id="{FF941A81-3EB2-A383-6A3B-02737FE4046A}"/>
              </a:ext>
            </a:extLst>
          </p:cNvPr>
          <p:cNvSpPr/>
          <p:nvPr/>
        </p:nvSpPr>
        <p:spPr>
          <a:xfrm>
            <a:off x="4706640" y="1857958"/>
            <a:ext cx="1271760" cy="423412"/>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R="42204"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事業推進体制</a:t>
            </a:r>
          </a:p>
        </p:txBody>
      </p:sp>
      <p:cxnSp>
        <p:nvCxnSpPr>
          <p:cNvPr id="41" name="直線矢印コネクタ 116">
            <a:extLst>
              <a:ext uri="{FF2B5EF4-FFF2-40B4-BE49-F238E27FC236}">
                <a16:creationId xmlns:a16="http://schemas.microsoft.com/office/drawing/2014/main" id="{E2A6FF54-1BD6-C749-7B0F-737D2A2C014F}"/>
              </a:ext>
            </a:extLst>
          </p:cNvPr>
          <p:cNvCxnSpPr>
            <a:cxnSpLocks/>
          </p:cNvCxnSpPr>
          <p:nvPr/>
        </p:nvCxnSpPr>
        <p:spPr bwMode="gray">
          <a:xfrm rot="16200000" flipH="1">
            <a:off x="5641248" y="3537964"/>
            <a:ext cx="288117" cy="1355047"/>
          </a:xfrm>
          <a:prstGeom prst="bentConnector3">
            <a:avLst>
              <a:gd name="adj1" fmla="val 50000"/>
            </a:avLst>
          </a:prstGeom>
          <a:noFill/>
          <a:ln w="12700" cap="flat" cmpd="sng" algn="ctr">
            <a:solidFill>
              <a:schemeClr val="accent1"/>
            </a:solidFill>
            <a:prstDash val="solid"/>
            <a:tailEnd type="triangle"/>
          </a:ln>
          <a:effectLst/>
        </p:spPr>
      </p:cxnSp>
      <p:cxnSp>
        <p:nvCxnSpPr>
          <p:cNvPr id="60" name="直線矢印コネクタ 116">
            <a:extLst>
              <a:ext uri="{FF2B5EF4-FFF2-40B4-BE49-F238E27FC236}">
                <a16:creationId xmlns:a16="http://schemas.microsoft.com/office/drawing/2014/main" id="{DDD98099-D0D5-3809-AFD0-A0E481298EB4}"/>
              </a:ext>
            </a:extLst>
          </p:cNvPr>
          <p:cNvCxnSpPr>
            <a:cxnSpLocks/>
          </p:cNvCxnSpPr>
          <p:nvPr/>
        </p:nvCxnSpPr>
        <p:spPr bwMode="gray">
          <a:xfrm rot="5400000">
            <a:off x="4286199" y="3537964"/>
            <a:ext cx="288117" cy="1355047"/>
          </a:xfrm>
          <a:prstGeom prst="bentConnector3">
            <a:avLst>
              <a:gd name="adj1" fmla="val 50000"/>
            </a:avLst>
          </a:prstGeom>
          <a:noFill/>
          <a:ln w="12700" cap="flat" cmpd="sng" algn="ctr">
            <a:solidFill>
              <a:schemeClr val="accent1"/>
            </a:solidFill>
            <a:prstDash val="solid"/>
            <a:tailEnd type="triangle"/>
          </a:ln>
          <a:effectLst/>
        </p:spPr>
      </p:cxnSp>
      <p:cxnSp>
        <p:nvCxnSpPr>
          <p:cNvPr id="70" name="直線矢印コネクタ 116">
            <a:extLst>
              <a:ext uri="{FF2B5EF4-FFF2-40B4-BE49-F238E27FC236}">
                <a16:creationId xmlns:a16="http://schemas.microsoft.com/office/drawing/2014/main" id="{72ACE47D-6D1F-79C9-3582-18971064815A}"/>
              </a:ext>
            </a:extLst>
          </p:cNvPr>
          <p:cNvCxnSpPr>
            <a:cxnSpLocks/>
          </p:cNvCxnSpPr>
          <p:nvPr/>
        </p:nvCxnSpPr>
        <p:spPr bwMode="gray">
          <a:xfrm flipH="1">
            <a:off x="7162607" y="3036361"/>
            <a:ext cx="427762" cy="717919"/>
          </a:xfrm>
          <a:prstGeom prst="bentConnector3">
            <a:avLst>
              <a:gd name="adj1" fmla="val 50000"/>
            </a:avLst>
          </a:prstGeom>
          <a:noFill/>
          <a:ln w="12700" cap="flat" cmpd="sng" algn="ctr">
            <a:solidFill>
              <a:schemeClr val="accent1"/>
            </a:solidFill>
            <a:prstDash val="solid"/>
            <a:headEnd type="triangle"/>
            <a:tailEnd type="none"/>
          </a:ln>
          <a:effectLst/>
        </p:spPr>
      </p:cxnSp>
      <p:cxnSp>
        <p:nvCxnSpPr>
          <p:cNvPr id="77" name="直線矢印コネクタ 116">
            <a:extLst>
              <a:ext uri="{FF2B5EF4-FFF2-40B4-BE49-F238E27FC236}">
                <a16:creationId xmlns:a16="http://schemas.microsoft.com/office/drawing/2014/main" id="{E20C6C45-1A36-D337-1001-7F01676703CD}"/>
              </a:ext>
            </a:extLst>
          </p:cNvPr>
          <p:cNvCxnSpPr>
            <a:cxnSpLocks/>
          </p:cNvCxnSpPr>
          <p:nvPr/>
        </p:nvCxnSpPr>
        <p:spPr bwMode="gray">
          <a:xfrm flipH="1" flipV="1">
            <a:off x="7148092" y="3754280"/>
            <a:ext cx="435020" cy="1585852"/>
          </a:xfrm>
          <a:prstGeom prst="bentConnector3">
            <a:avLst>
              <a:gd name="adj1" fmla="val 50000"/>
            </a:avLst>
          </a:prstGeom>
          <a:noFill/>
          <a:ln w="12700" cap="flat" cmpd="sng" algn="ctr">
            <a:solidFill>
              <a:schemeClr val="accent1"/>
            </a:solidFill>
            <a:prstDash val="solid"/>
            <a:headEnd type="triangle"/>
            <a:tailEnd type="none"/>
          </a:ln>
          <a:effectLst/>
        </p:spPr>
      </p:cxnSp>
      <p:cxnSp>
        <p:nvCxnSpPr>
          <p:cNvPr id="79" name="直線矢印コネクタ 116">
            <a:extLst>
              <a:ext uri="{FF2B5EF4-FFF2-40B4-BE49-F238E27FC236}">
                <a16:creationId xmlns:a16="http://schemas.microsoft.com/office/drawing/2014/main" id="{81818AE5-25CA-7B9C-DD25-6C9F4C9015CD}"/>
              </a:ext>
            </a:extLst>
          </p:cNvPr>
          <p:cNvCxnSpPr>
            <a:cxnSpLocks/>
          </p:cNvCxnSpPr>
          <p:nvPr/>
        </p:nvCxnSpPr>
        <p:spPr bwMode="gray">
          <a:xfrm>
            <a:off x="5107781" y="4100458"/>
            <a:ext cx="0" cy="288117"/>
          </a:xfrm>
          <a:prstGeom prst="straightConnector1">
            <a:avLst/>
          </a:prstGeom>
          <a:noFill/>
          <a:ln w="12700" cap="flat" cmpd="sng" algn="ctr">
            <a:solidFill>
              <a:schemeClr val="accent1"/>
            </a:solidFill>
            <a:prstDash val="solid"/>
            <a:tailEnd type="triangle"/>
          </a:ln>
          <a:effectLst/>
        </p:spPr>
      </p:cxnSp>
      <p:cxnSp>
        <p:nvCxnSpPr>
          <p:cNvPr id="80" name="直線矢印コネクタ 116">
            <a:extLst>
              <a:ext uri="{FF2B5EF4-FFF2-40B4-BE49-F238E27FC236}">
                <a16:creationId xmlns:a16="http://schemas.microsoft.com/office/drawing/2014/main" id="{90069E01-4537-B28F-DA5B-1037AC38765E}"/>
              </a:ext>
            </a:extLst>
          </p:cNvPr>
          <p:cNvCxnSpPr>
            <a:cxnSpLocks/>
          </p:cNvCxnSpPr>
          <p:nvPr/>
        </p:nvCxnSpPr>
        <p:spPr bwMode="gray">
          <a:xfrm rot="5400000">
            <a:off x="1452292" y="3916460"/>
            <a:ext cx="274204" cy="524883"/>
          </a:xfrm>
          <a:prstGeom prst="bentConnector3">
            <a:avLst>
              <a:gd name="adj1" fmla="val 50000"/>
            </a:avLst>
          </a:prstGeom>
          <a:noFill/>
          <a:ln w="12700" cap="flat" cmpd="sng" algn="ctr">
            <a:solidFill>
              <a:schemeClr val="accent1"/>
            </a:solidFill>
            <a:prstDash val="solid"/>
            <a:tailEnd type="triangle"/>
          </a:ln>
          <a:effectLst/>
        </p:spPr>
      </p:cxnSp>
      <p:cxnSp>
        <p:nvCxnSpPr>
          <p:cNvPr id="82" name="直線矢印コネクタ 116">
            <a:extLst>
              <a:ext uri="{FF2B5EF4-FFF2-40B4-BE49-F238E27FC236}">
                <a16:creationId xmlns:a16="http://schemas.microsoft.com/office/drawing/2014/main" id="{B473EB35-4AC6-11FE-BC14-248AC9A37E8D}"/>
              </a:ext>
            </a:extLst>
          </p:cNvPr>
          <p:cNvCxnSpPr>
            <a:cxnSpLocks/>
          </p:cNvCxnSpPr>
          <p:nvPr/>
        </p:nvCxnSpPr>
        <p:spPr bwMode="gray">
          <a:xfrm rot="16200000" flipH="1">
            <a:off x="2001084" y="3892548"/>
            <a:ext cx="274204" cy="572702"/>
          </a:xfrm>
          <a:prstGeom prst="bentConnector3">
            <a:avLst>
              <a:gd name="adj1" fmla="val 50000"/>
            </a:avLst>
          </a:prstGeom>
          <a:noFill/>
          <a:ln w="12700" cap="flat" cmpd="sng" algn="ctr">
            <a:solidFill>
              <a:schemeClr val="accent1"/>
            </a:solidFill>
            <a:prstDash val="solid"/>
            <a:tailEnd type="triangle"/>
          </a:ln>
          <a:effectLst/>
        </p:spPr>
      </p:cxnSp>
      <p:sp>
        <p:nvSpPr>
          <p:cNvPr id="9" name="四角形: 角を丸くする 52">
            <a:extLst>
              <a:ext uri="{FF2B5EF4-FFF2-40B4-BE49-F238E27FC236}">
                <a16:creationId xmlns:a16="http://schemas.microsoft.com/office/drawing/2014/main" id="{1C11813A-9B5C-2886-1B17-2EF2E8C98494}"/>
              </a:ext>
            </a:extLst>
          </p:cNvPr>
          <p:cNvSpPr/>
          <p:nvPr/>
        </p:nvSpPr>
        <p:spPr>
          <a:xfrm flipH="1">
            <a:off x="8027360" y="4314974"/>
            <a:ext cx="637019" cy="288453"/>
          </a:xfrm>
          <a:prstGeom prst="roundRect">
            <a:avLst>
              <a:gd name="adj" fmla="val 40234"/>
            </a:avLst>
          </a:prstGeom>
          <a:solidFill>
            <a:schemeClr val="bg1">
              <a:lumMod val="75000"/>
            </a:schemeClr>
          </a:solidFill>
          <a:ln>
            <a:noFill/>
          </a:ln>
        </p:spPr>
        <p:txBody>
          <a:bodyPr wrap="square" lIns="33231" rIns="33231" anchor="ctr">
            <a:spAutoFit/>
          </a:bodyPr>
          <a:lstStyle/>
          <a:p>
            <a:pPr algn="ctr" defTabSz="844083">
              <a:lnSpc>
                <a:spcPct val="110000"/>
              </a:lnSpc>
            </a:pPr>
            <a:r>
              <a:rPr lang="ja-JP" altLang="en-US" sz="831">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検討段階</a:t>
            </a:r>
            <a:endParaRPr kumimoji="1" lang="en-US" altLang="ja-JP" sz="646">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7" name="四角形: 角を丸くする 55">
            <a:extLst>
              <a:ext uri="{FF2B5EF4-FFF2-40B4-BE49-F238E27FC236}">
                <a16:creationId xmlns:a16="http://schemas.microsoft.com/office/drawing/2014/main" id="{C8373FF9-3969-A3BD-8087-9F55DE870EC6}"/>
              </a:ext>
            </a:extLst>
          </p:cNvPr>
          <p:cNvSpPr/>
          <p:nvPr/>
        </p:nvSpPr>
        <p:spPr>
          <a:xfrm>
            <a:off x="3458750" y="4242472"/>
            <a:ext cx="636601" cy="288453"/>
          </a:xfrm>
          <a:prstGeom prst="roundRect">
            <a:avLst>
              <a:gd name="adj" fmla="val 40234"/>
            </a:avLst>
          </a:prstGeom>
          <a:solidFill>
            <a:schemeClr val="accent1"/>
          </a:solidFill>
          <a:ln>
            <a:noFill/>
          </a:ln>
        </p:spPr>
        <p:txBody>
          <a:bodyPr wrap="square" lIns="33231" rIns="33231" anchor="ctr">
            <a:spAutoFit/>
          </a:bodyPr>
          <a:lstStyle/>
          <a:p>
            <a:pPr algn="ctr">
              <a:lnSpc>
                <a:spcPct val="110000"/>
              </a:lnSpc>
            </a:pPr>
            <a:r>
              <a:rPr lang="ja-JP" altLang="en-US" sz="83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参画済</a:t>
            </a:r>
            <a:endParaRPr lang="en-US" altLang="ja-JP" sz="83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6" name="四角形: 角を丸くする 53">
            <a:extLst>
              <a:ext uri="{FF2B5EF4-FFF2-40B4-BE49-F238E27FC236}">
                <a16:creationId xmlns:a16="http://schemas.microsoft.com/office/drawing/2014/main" id="{78FF3362-FE6D-2B05-0793-B76CAC7BF631}"/>
              </a:ext>
            </a:extLst>
          </p:cNvPr>
          <p:cNvSpPr/>
          <p:nvPr/>
        </p:nvSpPr>
        <p:spPr>
          <a:xfrm>
            <a:off x="6270445" y="4242472"/>
            <a:ext cx="636601" cy="288453"/>
          </a:xfrm>
          <a:prstGeom prst="roundRect">
            <a:avLst>
              <a:gd name="adj" fmla="val 40234"/>
            </a:avLst>
          </a:prstGeom>
          <a:solidFill>
            <a:schemeClr val="accent3">
              <a:lumMod val="20000"/>
              <a:lumOff val="80000"/>
            </a:schemeClr>
          </a:solidFill>
          <a:ln>
            <a:noFill/>
          </a:ln>
        </p:spPr>
        <p:txBody>
          <a:bodyPr wrap="square" lIns="33231" rIns="33231" anchor="ctr">
            <a:spAutoFit/>
          </a:bodyPr>
          <a:lstStyle/>
          <a:p>
            <a:pPr algn="ctr" defTabSz="844083">
              <a:lnSpc>
                <a:spcPct val="110000"/>
              </a:lnSpc>
            </a:pPr>
            <a:r>
              <a:rPr lang="ja-JP" altLang="en-US" sz="831">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内諾済</a:t>
            </a:r>
            <a:endParaRPr kumimoji="1" lang="en-US" altLang="ja-JP" sz="646">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4" name="四角形: 角を丸くする 51">
            <a:extLst>
              <a:ext uri="{FF2B5EF4-FFF2-40B4-BE49-F238E27FC236}">
                <a16:creationId xmlns:a16="http://schemas.microsoft.com/office/drawing/2014/main" id="{FC9287A8-1339-D4CB-C498-D57EE5C57363}"/>
              </a:ext>
            </a:extLst>
          </p:cNvPr>
          <p:cNvSpPr/>
          <p:nvPr/>
        </p:nvSpPr>
        <p:spPr>
          <a:xfrm>
            <a:off x="4844655" y="4242472"/>
            <a:ext cx="636320" cy="288453"/>
          </a:xfrm>
          <a:prstGeom prst="roundRect">
            <a:avLst>
              <a:gd name="adj" fmla="val 40234"/>
            </a:avLst>
          </a:prstGeom>
          <a:solidFill>
            <a:schemeClr val="bg1">
              <a:lumMod val="75000"/>
            </a:schemeClr>
          </a:solidFill>
          <a:ln>
            <a:noFill/>
          </a:ln>
        </p:spPr>
        <p:txBody>
          <a:bodyPr wrap="square" lIns="33231" rIns="33231" anchor="ctr">
            <a:spAutoFit/>
          </a:bodyPr>
          <a:lstStyle/>
          <a:p>
            <a:pPr algn="ctr" defTabSz="844083">
              <a:lnSpc>
                <a:spcPct val="110000"/>
              </a:lnSpc>
            </a:pPr>
            <a:r>
              <a:rPr lang="ja-JP" altLang="en-US" sz="831">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検討段階</a:t>
            </a:r>
            <a:endParaRPr kumimoji="1" lang="en-US" altLang="ja-JP" sz="646">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5" name="四角形: 角を丸くする 79">
            <a:extLst>
              <a:ext uri="{FF2B5EF4-FFF2-40B4-BE49-F238E27FC236}">
                <a16:creationId xmlns:a16="http://schemas.microsoft.com/office/drawing/2014/main" id="{3C12C667-F924-36AB-479C-1A488A738565}"/>
              </a:ext>
            </a:extLst>
          </p:cNvPr>
          <p:cNvSpPr/>
          <p:nvPr/>
        </p:nvSpPr>
        <p:spPr>
          <a:xfrm>
            <a:off x="1018454" y="4242472"/>
            <a:ext cx="636601" cy="288453"/>
          </a:xfrm>
          <a:prstGeom prst="roundRect">
            <a:avLst>
              <a:gd name="adj" fmla="val 40234"/>
            </a:avLst>
          </a:prstGeom>
          <a:solidFill>
            <a:schemeClr val="accent3">
              <a:lumMod val="20000"/>
              <a:lumOff val="80000"/>
            </a:schemeClr>
          </a:solidFill>
          <a:ln>
            <a:noFill/>
          </a:ln>
        </p:spPr>
        <p:txBody>
          <a:bodyPr wrap="square" lIns="33231" rIns="33231" anchor="ctr">
            <a:spAutoFit/>
          </a:bodyPr>
          <a:lstStyle/>
          <a:p>
            <a:pPr algn="ctr" defTabSz="844083">
              <a:lnSpc>
                <a:spcPct val="110000"/>
              </a:lnSpc>
            </a:pPr>
            <a:r>
              <a:rPr lang="ja-JP" altLang="en-US" sz="831">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内諾済</a:t>
            </a:r>
            <a:endParaRPr kumimoji="1" lang="en-US" altLang="ja-JP" sz="646">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6" name="四角形: 角を丸くする 81">
            <a:extLst>
              <a:ext uri="{FF2B5EF4-FFF2-40B4-BE49-F238E27FC236}">
                <a16:creationId xmlns:a16="http://schemas.microsoft.com/office/drawing/2014/main" id="{4E865104-02A8-21BE-C643-54EE80C3CC61}"/>
              </a:ext>
            </a:extLst>
          </p:cNvPr>
          <p:cNvSpPr/>
          <p:nvPr/>
        </p:nvSpPr>
        <p:spPr>
          <a:xfrm>
            <a:off x="2159582" y="4242472"/>
            <a:ext cx="636601" cy="288453"/>
          </a:xfrm>
          <a:prstGeom prst="roundRect">
            <a:avLst>
              <a:gd name="adj" fmla="val 40234"/>
            </a:avLst>
          </a:prstGeom>
          <a:solidFill>
            <a:schemeClr val="accent1"/>
          </a:solidFill>
          <a:ln>
            <a:noFill/>
          </a:ln>
        </p:spPr>
        <p:txBody>
          <a:bodyPr wrap="square" lIns="33231" rIns="33231" anchor="ctr">
            <a:spAutoFit/>
          </a:bodyPr>
          <a:lstStyle/>
          <a:p>
            <a:pPr algn="ctr">
              <a:lnSpc>
                <a:spcPct val="110000"/>
              </a:lnSpc>
            </a:pPr>
            <a:r>
              <a:rPr lang="ja-JP" altLang="en-US" sz="83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参画済</a:t>
            </a:r>
            <a:endParaRPr lang="en-US" altLang="ja-JP" sz="83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正方形/長方形 13">
            <a:extLst>
              <a:ext uri="{FF2B5EF4-FFF2-40B4-BE49-F238E27FC236}">
                <a16:creationId xmlns:a16="http://schemas.microsoft.com/office/drawing/2014/main" id="{0BFA70D9-48D4-FAA8-F393-2475721D28E6}"/>
              </a:ext>
            </a:extLst>
          </p:cNvPr>
          <p:cNvSpPr/>
          <p:nvPr/>
        </p:nvSpPr>
        <p:spPr>
          <a:xfrm>
            <a:off x="0" y="0"/>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 name="Callout: Line with Border and Accent Bar 5">
            <a:extLst>
              <a:ext uri="{FF2B5EF4-FFF2-40B4-BE49-F238E27FC236}">
                <a16:creationId xmlns:a16="http://schemas.microsoft.com/office/drawing/2014/main" id="{697A7A91-D1C9-887D-EA62-F02F3FB63EED}"/>
              </a:ext>
            </a:extLst>
          </p:cNvPr>
          <p:cNvSpPr/>
          <p:nvPr/>
        </p:nvSpPr>
        <p:spPr>
          <a:xfrm>
            <a:off x="5369543" y="825427"/>
            <a:ext cx="3156758" cy="986681"/>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dirty="0">
                <a:solidFill>
                  <a:schemeClr val="accent4">
                    <a:lumMod val="75000"/>
                  </a:schemeClr>
                </a:solidFill>
              </a:rPr>
              <a:t>取引先が多数あり全て記載しきれないなどの場合、「装置メーカー」といった集合として</a:t>
            </a:r>
            <a:br>
              <a:rPr lang="en-US" altLang="ja-JP" sz="1200" b="1" dirty="0">
                <a:solidFill>
                  <a:schemeClr val="accent4">
                    <a:lumMod val="75000"/>
                  </a:schemeClr>
                </a:solidFill>
              </a:rPr>
            </a:br>
            <a:r>
              <a:rPr lang="ja-JP" altLang="en-US" sz="1200" b="1" dirty="0">
                <a:solidFill>
                  <a:schemeClr val="accent4">
                    <a:lumMod val="75000"/>
                  </a:schemeClr>
                </a:solidFill>
              </a:rPr>
              <a:t>記載いただくか、代表企業名 他〇〇社（〇〇には数字が入る）などで記載を</a:t>
            </a:r>
            <a:br>
              <a:rPr lang="en-US" altLang="ja-JP" sz="1200" b="1" dirty="0">
                <a:solidFill>
                  <a:schemeClr val="accent4">
                    <a:lumMod val="75000"/>
                  </a:schemeClr>
                </a:solidFill>
              </a:rPr>
            </a:br>
            <a:r>
              <a:rPr lang="ja-JP" altLang="en-US" sz="1200" b="1" dirty="0">
                <a:solidFill>
                  <a:schemeClr val="accent4">
                    <a:lumMod val="75000"/>
                  </a:schemeClr>
                </a:solidFill>
              </a:rPr>
              <a:t>工夫いただいても構いません</a:t>
            </a:r>
          </a:p>
        </p:txBody>
      </p:sp>
    </p:spTree>
    <p:extLst>
      <p:ext uri="{BB962C8B-B14F-4D97-AF65-F5344CB8AC3E}">
        <p14:creationId xmlns:p14="http://schemas.microsoft.com/office/powerpoint/2010/main" val="246750957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1" name="Text Placeholder 2">
            <a:hlinkClick r:id="rId16" action="ppaction://hlinksldjump"/>
            <a:extLst>
              <a:ext uri="{FF2B5EF4-FFF2-40B4-BE49-F238E27FC236}">
                <a16:creationId xmlns:a16="http://schemas.microsoft.com/office/drawing/2014/main" id="{FAF56936-241B-9304-7FCE-0F45C2A5FFE3}"/>
              </a:ext>
            </a:extLst>
          </p:cNvPr>
          <p:cNvSpPr>
            <a:spLocks/>
          </p:cNvSpPr>
          <p:nvPr>
            <p:custDataLst>
              <p:tags r:id="rId2"/>
            </p:custDataLst>
          </p:nvPr>
        </p:nvSpPr>
        <p:spPr bwMode="auto">
          <a:xfrm>
            <a:off x="1752600" y="1935163"/>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7" action="ppaction://hlinksldjump"/>
            <a:extLst>
              <a:ext uri="{FF2B5EF4-FFF2-40B4-BE49-F238E27FC236}">
                <a16:creationId xmlns:a16="http://schemas.microsoft.com/office/drawing/2014/main" id="{053DF495-47E4-9C3D-C2B9-9F002E4F12C6}"/>
              </a:ext>
            </a:extLst>
          </p:cNvPr>
          <p:cNvSpPr>
            <a:spLocks/>
          </p:cNvSpPr>
          <p:nvPr>
            <p:custDataLst>
              <p:tags r:id="rId3"/>
            </p:custDataLst>
          </p:nvPr>
        </p:nvSpPr>
        <p:spPr bwMode="auto">
          <a:xfrm>
            <a:off x="1752600" y="222091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8" action="ppaction://hlinksldjump"/>
            <a:extLst>
              <a:ext uri="{FF2B5EF4-FFF2-40B4-BE49-F238E27FC236}">
                <a16:creationId xmlns:a16="http://schemas.microsoft.com/office/drawing/2014/main" id="{9633B7E9-0300-C674-7062-E06B5F729024}"/>
              </a:ext>
            </a:extLst>
          </p:cNvPr>
          <p:cNvSpPr>
            <a:spLocks/>
          </p:cNvSpPr>
          <p:nvPr>
            <p:custDataLst>
              <p:tags r:id="rId4"/>
            </p:custDataLst>
          </p:nvPr>
        </p:nvSpPr>
        <p:spPr bwMode="auto">
          <a:xfrm>
            <a:off x="1752600" y="25463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8DB62EC5-1A1D-54C2-1196-8EFB50DA948F}"/>
              </a:ext>
            </a:extLst>
          </p:cNvPr>
          <p:cNvSpPr>
            <a:spLocks/>
          </p:cNvSpPr>
          <p:nvPr>
            <p:custDataLst>
              <p:tags r:id="rId5"/>
            </p:custDataLst>
          </p:nvPr>
        </p:nvSpPr>
        <p:spPr bwMode="auto">
          <a:xfrm>
            <a:off x="1752600" y="28717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9" action="ppaction://hlinksldjump"/>
            <a:extLst>
              <a:ext uri="{FF2B5EF4-FFF2-40B4-BE49-F238E27FC236}">
                <a16:creationId xmlns:a16="http://schemas.microsoft.com/office/drawing/2014/main" id="{18308773-6D82-CBF4-C0EB-91544D3F2851}"/>
              </a:ext>
            </a:extLst>
          </p:cNvPr>
          <p:cNvSpPr>
            <a:spLocks/>
          </p:cNvSpPr>
          <p:nvPr>
            <p:custDataLst>
              <p:tags r:id="rId6"/>
            </p:custDataLst>
          </p:nvPr>
        </p:nvSpPr>
        <p:spPr bwMode="auto">
          <a:xfrm>
            <a:off x="1752600" y="323850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20" action="ppaction://hlinksldjump"/>
            <a:extLst>
              <a:ext uri="{FF2B5EF4-FFF2-40B4-BE49-F238E27FC236}">
                <a16:creationId xmlns:a16="http://schemas.microsoft.com/office/drawing/2014/main" id="{16031F25-36A5-FF76-4C05-DEEA2CA0605C}"/>
              </a:ext>
            </a:extLst>
          </p:cNvPr>
          <p:cNvSpPr>
            <a:spLocks/>
          </p:cNvSpPr>
          <p:nvPr>
            <p:custDataLst>
              <p:tags r:id="rId7"/>
            </p:custDataLst>
          </p:nvPr>
        </p:nvSpPr>
        <p:spPr bwMode="auto">
          <a:xfrm>
            <a:off x="1752600" y="3644900"/>
            <a:ext cx="6477000" cy="355600"/>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extLst>
              <a:ext uri="{FF2B5EF4-FFF2-40B4-BE49-F238E27FC236}">
                <a16:creationId xmlns:a16="http://schemas.microsoft.com/office/drawing/2014/main" id="{EF08FD62-9A96-7358-797B-DD94A15574ED}"/>
              </a:ext>
            </a:extLst>
          </p:cNvPr>
          <p:cNvSpPr>
            <a:spLocks/>
          </p:cNvSpPr>
          <p:nvPr>
            <p:custDataLst>
              <p:tags r:id="rId8"/>
            </p:custDataLst>
          </p:nvPr>
        </p:nvSpPr>
        <p:spPr bwMode="auto">
          <a:xfrm>
            <a:off x="1752600" y="4000500"/>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1" action="ppaction://hlinksldjump"/>
            <a:extLst>
              <a:ext uri="{FF2B5EF4-FFF2-40B4-BE49-F238E27FC236}">
                <a16:creationId xmlns:a16="http://schemas.microsoft.com/office/drawing/2014/main" id="{FD3BB16F-405C-D462-F97E-D9163BBF19F5}"/>
              </a:ext>
            </a:extLst>
          </p:cNvPr>
          <p:cNvSpPr>
            <a:spLocks/>
          </p:cNvSpPr>
          <p:nvPr>
            <p:custDataLst>
              <p:tags r:id="rId9"/>
            </p:custDataLst>
          </p:nvPr>
        </p:nvSpPr>
        <p:spPr bwMode="auto">
          <a:xfrm>
            <a:off x="1752600" y="4354513"/>
            <a:ext cx="6477000" cy="320675"/>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3" name="Text Placeholder 2">
            <a:hlinkClick r:id="rId22" action="ppaction://hlinksldjump"/>
            <a:extLst>
              <a:ext uri="{FF2B5EF4-FFF2-40B4-BE49-F238E27FC236}">
                <a16:creationId xmlns:a16="http://schemas.microsoft.com/office/drawing/2014/main" id="{DEB2678F-8B68-AC99-DB87-659F389FD79F}"/>
              </a:ext>
            </a:extLst>
          </p:cNvPr>
          <p:cNvSpPr>
            <a:spLocks/>
          </p:cNvSpPr>
          <p:nvPr>
            <p:custDataLst>
              <p:tags r:id="rId10"/>
            </p:custDataLst>
          </p:nvPr>
        </p:nvSpPr>
        <p:spPr bwMode="auto">
          <a:xfrm>
            <a:off x="1752600" y="4675188"/>
            <a:ext cx="6477000" cy="247650"/>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492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rId19" action="ppaction://hlinksldjump"/>
            <a:extLst>
              <a:ext uri="{FF2B5EF4-FFF2-40B4-BE49-F238E27FC236}">
                <a16:creationId xmlns:a16="http://schemas.microsoft.com/office/drawing/2014/main" id="{F5D675F8-8199-898B-F39D-9EE9CAB0FB99}"/>
              </a:ext>
            </a:extLst>
          </p:cNvPr>
          <p:cNvSpPr>
            <a:spLocks/>
          </p:cNvSpPr>
          <p:nvPr>
            <p:custDataLst>
              <p:tags r:id="rId11"/>
            </p:custDataLst>
          </p:nvPr>
        </p:nvSpPr>
        <p:spPr bwMode="auto">
          <a:xfrm>
            <a:off x="1752600" y="5010436"/>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4" name="正方形/長方形 13">
            <a:extLst>
              <a:ext uri="{FF2B5EF4-FFF2-40B4-BE49-F238E27FC236}">
                <a16:creationId xmlns:a16="http://schemas.microsoft.com/office/drawing/2014/main" id="{F6763D5E-13A2-0C72-E3E4-4FC82C1504BB}"/>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34907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4C7515FF-0921-BBE0-6C32-B0AB973B1CA9}"/>
              </a:ext>
            </a:extLst>
          </p:cNvPr>
          <p:cNvGraphicFramePr>
            <a:graphicFrameLocks/>
          </p:cNvGraphicFramePr>
          <p:nvPr>
            <p:custDataLst>
              <p:tags r:id="rId1"/>
            </p:custDataLst>
            <p:extLst>
              <p:ext uri="{D42A27DB-BD31-4B8C-83A1-F6EECF244321}">
                <p14:modId xmlns:p14="http://schemas.microsoft.com/office/powerpoint/2010/main" val="1701877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6" name="think-cell data - do not delete" hidden="1">
                        <a:extLst>
                          <a:ext uri="{FF2B5EF4-FFF2-40B4-BE49-F238E27FC236}">
                            <a16:creationId xmlns:a16="http://schemas.microsoft.com/office/drawing/2014/main" id="{4C7515FF-0921-BBE0-6C32-B0AB973B1CA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F286F9E1-C314-5F1C-0920-E2420764B2F0}"/>
              </a:ext>
            </a:extLst>
          </p:cNvPr>
          <p:cNvSpPr>
            <a:spLocks noGrp="1"/>
          </p:cNvSpPr>
          <p:nvPr>
            <p:ph type="title"/>
          </p:nvPr>
        </p:nvSpPr>
        <p:spPr/>
        <p:txBody>
          <a:bodyPr vert="horz"/>
          <a:lstStyle/>
          <a:p>
            <a:endParaRPr lang="ja-JP" altLang="en-US"/>
          </a:p>
        </p:txBody>
      </p:sp>
      <p:sp>
        <p:nvSpPr>
          <p:cNvPr id="3" name="Text Placeholder 2">
            <a:extLst>
              <a:ext uri="{FF2B5EF4-FFF2-40B4-BE49-F238E27FC236}">
                <a16:creationId xmlns:a16="http://schemas.microsoft.com/office/drawing/2014/main" id="{5ED5F270-9B6B-9768-BBB0-2C49D2B62F31}"/>
              </a:ext>
            </a:extLst>
          </p:cNvPr>
          <p:cNvSpPr>
            <a:spLocks noGrp="1"/>
          </p:cNvSpPr>
          <p:nvPr>
            <p:ph type="body" sz="quarter" idx="12"/>
          </p:nvPr>
        </p:nvSpPr>
        <p:spPr/>
        <p:txBody>
          <a:bodyPr/>
          <a:lstStyle/>
          <a:p>
            <a:r>
              <a:rPr lang="ja-JP" altLang="en-US"/>
              <a:t>①経営力（ア）長期成長ビジョン</a:t>
            </a:r>
          </a:p>
        </p:txBody>
      </p:sp>
      <p:sp>
        <p:nvSpPr>
          <p:cNvPr id="23" name="Rectangle 22">
            <a:extLst>
              <a:ext uri="{FF2B5EF4-FFF2-40B4-BE49-F238E27FC236}">
                <a16:creationId xmlns:a16="http://schemas.microsoft.com/office/drawing/2014/main" id="{4E58FB8B-A493-87AE-8357-E773BD720E86}"/>
              </a:ext>
            </a:extLst>
          </p:cNvPr>
          <p:cNvSpPr/>
          <p:nvPr/>
        </p:nvSpPr>
        <p:spPr>
          <a:xfrm>
            <a:off x="381000" y="1158939"/>
            <a:ext cx="9109074" cy="717998"/>
          </a:xfrm>
          <a:prstGeom prst="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100</a:t>
            </a: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億宣言のＵＲＬを添付してください。</a:t>
            </a:r>
            <a:endParaRPr lang="en-US" altLang="ja-JP" sz="11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四角形: メモ 1">
            <a:extLst>
              <a:ext uri="{FF2B5EF4-FFF2-40B4-BE49-F238E27FC236}">
                <a16:creationId xmlns:a16="http://schemas.microsoft.com/office/drawing/2014/main" id="{005F2B0E-0FDF-47B4-933C-052083A770E8}"/>
              </a:ext>
            </a:extLst>
          </p:cNvPr>
          <p:cNvSpPr/>
          <p:nvPr/>
        </p:nvSpPr>
        <p:spPr>
          <a:xfrm>
            <a:off x="-1695796" y="259200"/>
            <a:ext cx="1619596" cy="104133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100</a:t>
            </a: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億宣言企業向け要件を希望の場合は必須）</a:t>
            </a:r>
            <a:endPar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22" name="グループ化 21">
            <a:extLst>
              <a:ext uri="{FF2B5EF4-FFF2-40B4-BE49-F238E27FC236}">
                <a16:creationId xmlns:a16="http://schemas.microsoft.com/office/drawing/2014/main" id="{4AB6FFA7-9ABF-CE96-F6C2-8804614BF357}"/>
              </a:ext>
            </a:extLst>
          </p:cNvPr>
          <p:cNvGrpSpPr/>
          <p:nvPr/>
        </p:nvGrpSpPr>
        <p:grpSpPr>
          <a:xfrm>
            <a:off x="838630" y="1886720"/>
            <a:ext cx="8058346" cy="4562336"/>
            <a:chOff x="838630" y="1886720"/>
            <a:chExt cx="8058346" cy="4562336"/>
          </a:xfrm>
        </p:grpSpPr>
        <p:pic>
          <p:nvPicPr>
            <p:cNvPr id="13" name="図 12">
              <a:extLst>
                <a:ext uri="{FF2B5EF4-FFF2-40B4-BE49-F238E27FC236}">
                  <a16:creationId xmlns:a16="http://schemas.microsoft.com/office/drawing/2014/main" id="{F3811E76-C8CA-F52A-262D-3A07C75F2B4D}"/>
                </a:ext>
              </a:extLst>
            </p:cNvPr>
            <p:cNvPicPr>
              <a:picLocks noChangeAspect="1"/>
            </p:cNvPicPr>
            <p:nvPr/>
          </p:nvPicPr>
          <p:blipFill>
            <a:blip r:embed="rId6"/>
            <a:stretch>
              <a:fillRect/>
            </a:stretch>
          </p:blipFill>
          <p:spPr>
            <a:xfrm>
              <a:off x="838630" y="1903967"/>
              <a:ext cx="8058346" cy="4545089"/>
            </a:xfrm>
            <a:prstGeom prst="rect">
              <a:avLst/>
            </a:prstGeom>
          </p:spPr>
        </p:pic>
        <p:sp>
          <p:nvSpPr>
            <p:cNvPr id="14" name="正方形/長方形 13">
              <a:extLst>
                <a:ext uri="{FF2B5EF4-FFF2-40B4-BE49-F238E27FC236}">
                  <a16:creationId xmlns:a16="http://schemas.microsoft.com/office/drawing/2014/main" id="{75E612AF-7D15-E3BE-EDAA-C77749285936}"/>
                </a:ext>
              </a:extLst>
            </p:cNvPr>
            <p:cNvSpPr/>
            <p:nvPr/>
          </p:nvSpPr>
          <p:spPr>
            <a:xfrm>
              <a:off x="1437745" y="2887275"/>
              <a:ext cx="800629" cy="277793"/>
            </a:xfrm>
            <a:prstGeom prst="rect">
              <a:avLst/>
            </a:prstGeom>
            <a:solidFill>
              <a:srgbClr val="47515D"/>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p>
          </p:txBody>
        </p:sp>
        <p:sp>
          <p:nvSpPr>
            <p:cNvPr id="8" name="正方形/長方形 7">
              <a:extLst>
                <a:ext uri="{FF2B5EF4-FFF2-40B4-BE49-F238E27FC236}">
                  <a16:creationId xmlns:a16="http://schemas.microsoft.com/office/drawing/2014/main" id="{A65D87CD-BED1-C249-0FCA-FFB14E97CE50}"/>
                </a:ext>
              </a:extLst>
            </p:cNvPr>
            <p:cNvSpPr/>
            <p:nvPr/>
          </p:nvSpPr>
          <p:spPr>
            <a:xfrm>
              <a:off x="2880832" y="1923031"/>
              <a:ext cx="6011327" cy="378884"/>
            </a:xfrm>
            <a:prstGeom prst="rect">
              <a:avLst/>
            </a:prstGeom>
            <a:solidFill>
              <a:srgbClr val="6774BE"/>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p>
          </p:txBody>
        </p:sp>
        <p:sp>
          <p:nvSpPr>
            <p:cNvPr id="15" name="テキスト ボックス 14">
              <a:extLst>
                <a:ext uri="{FF2B5EF4-FFF2-40B4-BE49-F238E27FC236}">
                  <a16:creationId xmlns:a16="http://schemas.microsoft.com/office/drawing/2014/main" id="{7AAE97C8-26AE-1C10-70CD-11492E49A477}"/>
                </a:ext>
              </a:extLst>
            </p:cNvPr>
            <p:cNvSpPr txBox="1"/>
            <p:nvPr/>
          </p:nvSpPr>
          <p:spPr>
            <a:xfrm>
              <a:off x="2929714" y="1886720"/>
              <a:ext cx="4004470" cy="481670"/>
            </a:xfrm>
            <a:prstGeom prst="rect">
              <a:avLst/>
            </a:prstGeom>
            <a:noFill/>
          </p:spPr>
          <p:txBody>
            <a:bodyPr wrap="square" rtlCol="0">
              <a:spAutoFit/>
            </a:bodyPr>
            <a:lstStyle/>
            <a:p>
              <a:pPr>
                <a:lnSpc>
                  <a:spcPct val="120000"/>
                </a:lnSpc>
              </a:pPr>
              <a:r>
                <a:rPr kumimoji="1" lang="ja-JP" altLang="en-US" sz="2200" b="1">
                  <a:solidFill>
                    <a:schemeClr val="bg1"/>
                  </a:solidFill>
                  <a:latin typeface="メイリオ" panose="020B0604030504040204" pitchFamily="50" charset="-128"/>
                  <a:ea typeface="メイリオ" panose="020B0604030504040204" pitchFamily="50" charset="-128"/>
                </a:rPr>
                <a:t>株式会社</a:t>
              </a:r>
              <a:r>
                <a:rPr lang="ja-JP" altLang="en-US" sz="2200" b="1">
                  <a:solidFill>
                    <a:schemeClr val="bg1"/>
                  </a:solidFill>
                  <a:latin typeface="メイリオ" panose="020B0604030504040204" pitchFamily="50" charset="-128"/>
                  <a:ea typeface="メイリオ" panose="020B0604030504040204" pitchFamily="50" charset="-128"/>
                </a:rPr>
                <a:t>○○（</a:t>
              </a:r>
              <a:r>
                <a:rPr kumimoji="1" lang="ja-JP" altLang="en-US" sz="2200" b="1">
                  <a:solidFill>
                    <a:schemeClr val="bg1"/>
                  </a:solidFill>
                  <a:latin typeface="メイリオ" panose="020B0604030504040204" pitchFamily="50" charset="-128"/>
                  <a:ea typeface="メイリオ" panose="020B0604030504040204" pitchFamily="50" charset="-128"/>
                </a:rPr>
                <a:t>○○業）</a:t>
              </a:r>
            </a:p>
          </p:txBody>
        </p:sp>
        <p:sp>
          <p:nvSpPr>
            <p:cNvPr id="16" name="テキスト ボックス 15">
              <a:extLst>
                <a:ext uri="{FF2B5EF4-FFF2-40B4-BE49-F238E27FC236}">
                  <a16:creationId xmlns:a16="http://schemas.microsoft.com/office/drawing/2014/main" id="{41FF6F69-FE78-B34D-05D7-B89C457B3708}"/>
                </a:ext>
              </a:extLst>
            </p:cNvPr>
            <p:cNvSpPr txBox="1"/>
            <p:nvPr/>
          </p:nvSpPr>
          <p:spPr>
            <a:xfrm>
              <a:off x="1468967" y="2834780"/>
              <a:ext cx="825867" cy="259879"/>
            </a:xfrm>
            <a:prstGeom prst="rect">
              <a:avLst/>
            </a:prstGeom>
            <a:noFill/>
          </p:spPr>
          <p:txBody>
            <a:bodyPr wrap="square" rtlCol="0">
              <a:spAutoFit/>
            </a:bodyPr>
            <a:lstStyle/>
            <a:p>
              <a:pPr algn="ctr">
                <a:lnSpc>
                  <a:spcPct val="120000"/>
                </a:lnSpc>
              </a:pPr>
              <a:r>
                <a:rPr kumimoji="1" lang="ja-JP" altLang="en-US" sz="1000">
                  <a:solidFill>
                    <a:schemeClr val="bg1"/>
                  </a:solidFill>
                </a:rPr>
                <a:t>○○</a:t>
              </a:r>
              <a:r>
                <a:rPr lang="ja-JP" altLang="en-US" sz="1000">
                  <a:solidFill>
                    <a:schemeClr val="bg1"/>
                  </a:solidFill>
                </a:rPr>
                <a:t>（</a:t>
              </a:r>
              <a:r>
                <a:rPr kumimoji="1" lang="ja-JP" altLang="en-US" sz="1000">
                  <a:solidFill>
                    <a:schemeClr val="bg1"/>
                  </a:solidFill>
                </a:rPr>
                <a:t>株</a:t>
              </a:r>
              <a:r>
                <a:rPr lang="ja-JP" altLang="en-US" sz="1000">
                  <a:solidFill>
                    <a:schemeClr val="bg1"/>
                  </a:solidFill>
                </a:rPr>
                <a:t>）</a:t>
              </a:r>
              <a:endParaRPr kumimoji="1" lang="ja-JP" altLang="en-US" sz="1000">
                <a:solidFill>
                  <a:schemeClr val="bg1"/>
                </a:solidFill>
              </a:endParaRPr>
            </a:p>
          </p:txBody>
        </p:sp>
        <p:sp>
          <p:nvSpPr>
            <p:cNvPr id="19" name="正方形/長方形 18">
              <a:extLst>
                <a:ext uri="{FF2B5EF4-FFF2-40B4-BE49-F238E27FC236}">
                  <a16:creationId xmlns:a16="http://schemas.microsoft.com/office/drawing/2014/main" id="{47D321E1-CA3F-F882-5197-05CA8B0CA34A}"/>
                </a:ext>
              </a:extLst>
            </p:cNvPr>
            <p:cNvSpPr/>
            <p:nvPr/>
          </p:nvSpPr>
          <p:spPr>
            <a:xfrm>
              <a:off x="3282950" y="3465512"/>
              <a:ext cx="736600" cy="142875"/>
            </a:xfrm>
            <a:prstGeom prst="rect">
              <a:avLst/>
            </a:prstGeom>
            <a:solidFill>
              <a:srgbClr val="C2C6E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000">
                  <a:latin typeface="Meiryo UI" panose="020B0604030504040204" pitchFamily="50" charset="-128"/>
                  <a:ea typeface="Meiryo UI" panose="020B0604030504040204" pitchFamily="50" charset="-128"/>
                </a:rPr>
                <a:t>○○ ○○</a:t>
              </a:r>
            </a:p>
          </p:txBody>
        </p:sp>
        <p:sp>
          <p:nvSpPr>
            <p:cNvPr id="21" name="正方形/長方形 20">
              <a:extLst>
                <a:ext uri="{FF2B5EF4-FFF2-40B4-BE49-F238E27FC236}">
                  <a16:creationId xmlns:a16="http://schemas.microsoft.com/office/drawing/2014/main" id="{1A93B648-AC4B-9714-FDD6-CED6DD82EE7E}"/>
                </a:ext>
              </a:extLst>
            </p:cNvPr>
            <p:cNvSpPr/>
            <p:nvPr/>
          </p:nvSpPr>
          <p:spPr>
            <a:xfrm>
              <a:off x="3282950" y="2605414"/>
              <a:ext cx="800629" cy="713983"/>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200" b="1">
                  <a:latin typeface="Meiryo UI" panose="020B0604030504040204" pitchFamily="50" charset="-128"/>
                  <a:ea typeface="Meiryo UI" panose="020B0604030504040204" pitchFamily="50" charset="-128"/>
                </a:rPr>
                <a:t>写真</a:t>
              </a:r>
            </a:p>
          </p:txBody>
        </p:sp>
      </p:grpSp>
      <p:sp>
        <p:nvSpPr>
          <p:cNvPr id="24" name="正方形/長方形 23">
            <a:extLst>
              <a:ext uri="{FF2B5EF4-FFF2-40B4-BE49-F238E27FC236}">
                <a16:creationId xmlns:a16="http://schemas.microsoft.com/office/drawing/2014/main" id="{1F0A7C6F-158D-3110-3A71-90D082A17DFE}"/>
              </a:ext>
            </a:extLst>
          </p:cNvPr>
          <p:cNvSpPr/>
          <p:nvPr/>
        </p:nvSpPr>
        <p:spPr>
          <a:xfrm>
            <a:off x="8488370" y="1950032"/>
            <a:ext cx="306888" cy="306888"/>
          </a:xfrm>
          <a:prstGeom prst="rect">
            <a:avLst/>
          </a:prstGeom>
          <a:solidFill>
            <a:schemeClr val="bg1">
              <a:lumMod val="7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200" b="1"/>
              <a:t>例</a:t>
            </a:r>
          </a:p>
        </p:txBody>
      </p:sp>
      <p:sp>
        <p:nvSpPr>
          <p:cNvPr id="5" name="四角形: メモ 1">
            <a:extLst>
              <a:ext uri="{FF2B5EF4-FFF2-40B4-BE49-F238E27FC236}">
                <a16:creationId xmlns:a16="http://schemas.microsoft.com/office/drawing/2014/main" id="{6B62C6C5-B026-5B07-5C9F-C106FCEA05FF}"/>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20" name="正方形/長方形 14">
            <a:extLst>
              <a:ext uri="{FF2B5EF4-FFF2-40B4-BE49-F238E27FC236}">
                <a16:creationId xmlns:a16="http://schemas.microsoft.com/office/drawing/2014/main" id="{0BD83191-A4ED-5598-28BB-ABB7F96316A8}"/>
              </a:ext>
            </a:extLst>
          </p:cNvPr>
          <p:cNvSpPr/>
          <p:nvPr/>
        </p:nvSpPr>
        <p:spPr>
          <a:xfrm rot="1252812">
            <a:off x="398934" y="3751242"/>
            <a:ext cx="8937737" cy="758255"/>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a:solidFill>
                  <a:schemeClr val="tx1">
                    <a:lumMod val="65000"/>
                    <a:lumOff val="35000"/>
                    <a:alpha val="70000"/>
                  </a:schemeClr>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サンプル</a:t>
            </a:r>
          </a:p>
        </p:txBody>
      </p:sp>
      <p:sp>
        <p:nvSpPr>
          <p:cNvPr id="29" name="正方形/長方形 28">
            <a:extLst>
              <a:ext uri="{FF2B5EF4-FFF2-40B4-BE49-F238E27FC236}">
                <a16:creationId xmlns:a16="http://schemas.microsoft.com/office/drawing/2014/main" id="{8689791F-D5D5-147C-0320-3E1635B9F2C7}"/>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9" name="Callout: Line with Border and Accent Bar 4">
            <a:extLst>
              <a:ext uri="{FF2B5EF4-FFF2-40B4-BE49-F238E27FC236}">
                <a16:creationId xmlns:a16="http://schemas.microsoft.com/office/drawing/2014/main" id="{30961855-C099-CA69-08BE-E09E05873045}"/>
              </a:ext>
            </a:extLst>
          </p:cNvPr>
          <p:cNvSpPr/>
          <p:nvPr/>
        </p:nvSpPr>
        <p:spPr>
          <a:xfrm>
            <a:off x="5618590" y="601984"/>
            <a:ext cx="2869780" cy="556955"/>
          </a:xfrm>
          <a:prstGeom prst="accentBorderCallout1">
            <a:avLst>
              <a:gd name="adj1" fmla="val 26818"/>
              <a:gd name="adj2" fmla="val -2413"/>
              <a:gd name="adj3" fmla="val 106034"/>
              <a:gd name="adj4" fmla="val -12773"/>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kumimoji="1" lang="ja-JP" altLang="en-US" sz="1200" b="1">
                <a:solidFill>
                  <a:schemeClr val="accent4">
                    <a:lumMod val="75000"/>
                  </a:schemeClr>
                </a:solidFill>
              </a:rPr>
              <a:t>公募の申請時までに、申請者の</a:t>
            </a:r>
            <a:r>
              <a:rPr kumimoji="1" lang="en-US" altLang="ja-JP" sz="1200" b="1">
                <a:solidFill>
                  <a:schemeClr val="accent4">
                    <a:lumMod val="75000"/>
                  </a:schemeClr>
                </a:solidFill>
              </a:rPr>
              <a:t>100</a:t>
            </a:r>
            <a:r>
              <a:rPr kumimoji="1" lang="ja-JP" altLang="en-US" sz="1200" b="1">
                <a:solidFill>
                  <a:schemeClr val="accent4">
                    <a:lumMod val="75000"/>
                  </a:schemeClr>
                </a:solidFill>
              </a:rPr>
              <a:t>億宣言が</a:t>
            </a:r>
            <a:r>
              <a:rPr kumimoji="1" lang="en-US" altLang="ja-JP" sz="1200" b="1">
                <a:solidFill>
                  <a:schemeClr val="accent4">
                    <a:lumMod val="75000"/>
                  </a:schemeClr>
                </a:solidFill>
              </a:rPr>
              <a:t>100</a:t>
            </a:r>
            <a:r>
              <a:rPr kumimoji="1" lang="ja-JP" altLang="en-US" sz="1200" b="1">
                <a:solidFill>
                  <a:schemeClr val="accent4">
                    <a:lumMod val="75000"/>
                  </a:schemeClr>
                </a:solidFill>
              </a:rPr>
              <a:t>億宣言ポータルサイトに公表されていることが必要です</a:t>
            </a:r>
            <a:endParaRPr lang="ja-JP" altLang="en-US" sz="1200" b="1">
              <a:solidFill>
                <a:schemeClr val="accent4">
                  <a:lumMod val="75000"/>
                </a:schemeClr>
              </a:solidFill>
            </a:endParaRPr>
          </a:p>
        </p:txBody>
      </p:sp>
      <p:sp>
        <p:nvSpPr>
          <p:cNvPr id="10" name="Callout: Line with Border and Accent Bar 6">
            <a:extLst>
              <a:ext uri="{FF2B5EF4-FFF2-40B4-BE49-F238E27FC236}">
                <a16:creationId xmlns:a16="http://schemas.microsoft.com/office/drawing/2014/main" id="{34516331-D243-9976-9B3E-E4957829EA60}"/>
              </a:ext>
            </a:extLst>
          </p:cNvPr>
          <p:cNvSpPr/>
          <p:nvPr/>
        </p:nvSpPr>
        <p:spPr>
          <a:xfrm flipH="1">
            <a:off x="4973614" y="2608345"/>
            <a:ext cx="4383118" cy="1080655"/>
          </a:xfrm>
          <a:prstGeom prst="accentBorderCallout1">
            <a:avLst>
              <a:gd name="adj1" fmla="val 27690"/>
              <a:gd name="adj2" fmla="val 102587"/>
              <a:gd name="adj3" fmla="val 167661"/>
              <a:gd name="adj4" fmla="val 125512"/>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r>
              <a:rPr lang="ja-JP" altLang="en-US" sz="1200" b="1" dirty="0">
                <a:solidFill>
                  <a:schemeClr val="accent4">
                    <a:lumMod val="75000"/>
                  </a:schemeClr>
                </a:solidFill>
              </a:rPr>
              <a:t>コンソーシアム形式の場合、１者につき１ページで作成してください</a:t>
            </a:r>
          </a:p>
          <a:p>
            <a:r>
              <a:rPr lang="ja-JP" altLang="en-US" sz="1200" b="1" dirty="0">
                <a:solidFill>
                  <a:schemeClr val="accent4">
                    <a:lumMod val="75000"/>
                  </a:schemeClr>
                </a:solidFill>
              </a:rPr>
              <a:t>①企業グループとしてコンソーシアムを組む場合</a:t>
            </a:r>
            <a:br>
              <a:rPr lang="en-US" altLang="ja-JP" sz="1200" b="1" dirty="0">
                <a:solidFill>
                  <a:schemeClr val="accent4">
                    <a:lumMod val="75000"/>
                  </a:schemeClr>
                </a:solidFill>
              </a:rPr>
            </a:br>
            <a:r>
              <a:rPr lang="ja-JP" altLang="en-US" sz="1200" b="1" dirty="0">
                <a:solidFill>
                  <a:schemeClr val="accent4">
                    <a:lumMod val="75000"/>
                  </a:schemeClr>
                </a:solidFill>
              </a:rPr>
              <a:t>→企業グループ全体としての</a:t>
            </a:r>
            <a:r>
              <a:rPr lang="en-US" altLang="ja-JP" sz="1200" b="1" dirty="0">
                <a:solidFill>
                  <a:schemeClr val="accent4">
                    <a:lumMod val="75000"/>
                  </a:schemeClr>
                </a:solidFill>
              </a:rPr>
              <a:t>100</a:t>
            </a:r>
            <a:r>
              <a:rPr lang="ja-JP" altLang="en-US" sz="1200" b="1" dirty="0">
                <a:solidFill>
                  <a:schemeClr val="accent4">
                    <a:lumMod val="75000"/>
                  </a:schemeClr>
                </a:solidFill>
              </a:rPr>
              <a:t>億宣言を貼付してください</a:t>
            </a:r>
          </a:p>
          <a:p>
            <a:r>
              <a:rPr lang="ja-JP" altLang="en-US" sz="1200" b="1" dirty="0">
                <a:solidFill>
                  <a:schemeClr val="accent4">
                    <a:lumMod val="75000"/>
                  </a:schemeClr>
                </a:solidFill>
              </a:rPr>
              <a:t>②異なる企業間でコンソーシアムを組む場合</a:t>
            </a:r>
            <a:br>
              <a:rPr lang="en-US" altLang="ja-JP" sz="1200" b="1" dirty="0">
                <a:solidFill>
                  <a:schemeClr val="accent4">
                    <a:lumMod val="75000"/>
                  </a:schemeClr>
                </a:solidFill>
              </a:rPr>
            </a:br>
            <a:r>
              <a:rPr lang="ja-JP" altLang="en-US" sz="1200" b="1" dirty="0">
                <a:solidFill>
                  <a:schemeClr val="accent4">
                    <a:lumMod val="75000"/>
                  </a:schemeClr>
                </a:solidFill>
              </a:rPr>
              <a:t>→事業者ごと（リース会社を除く）の</a:t>
            </a:r>
            <a:r>
              <a:rPr lang="en-US" altLang="ja-JP" sz="1200" b="1" dirty="0">
                <a:solidFill>
                  <a:schemeClr val="accent4">
                    <a:lumMod val="75000"/>
                  </a:schemeClr>
                </a:solidFill>
              </a:rPr>
              <a:t>100</a:t>
            </a:r>
            <a:r>
              <a:rPr lang="ja-JP" altLang="en-US" sz="1200" b="1" dirty="0">
                <a:solidFill>
                  <a:schemeClr val="accent4">
                    <a:lumMod val="75000"/>
                  </a:schemeClr>
                </a:solidFill>
              </a:rPr>
              <a:t>億宣言を貼付してください</a:t>
            </a:r>
          </a:p>
        </p:txBody>
      </p:sp>
    </p:spTree>
    <p:extLst>
      <p:ext uri="{BB962C8B-B14F-4D97-AF65-F5344CB8AC3E}">
        <p14:creationId xmlns:p14="http://schemas.microsoft.com/office/powerpoint/2010/main" val="17924147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グループ化 15">
            <a:extLst>
              <a:ext uri="{FF2B5EF4-FFF2-40B4-BE49-F238E27FC236}">
                <a16:creationId xmlns:a16="http://schemas.microsoft.com/office/drawing/2014/main" id="{E497D031-6164-3174-AA97-07E41DF8B600}"/>
              </a:ext>
            </a:extLst>
          </p:cNvPr>
          <p:cNvGrpSpPr/>
          <p:nvPr/>
        </p:nvGrpSpPr>
        <p:grpSpPr>
          <a:xfrm>
            <a:off x="447781" y="1615670"/>
            <a:ext cx="8937737" cy="4431674"/>
            <a:chOff x="447781" y="1615670"/>
            <a:chExt cx="8937737" cy="4431674"/>
          </a:xfrm>
        </p:grpSpPr>
        <p:pic>
          <p:nvPicPr>
            <p:cNvPr id="18" name="図 17">
              <a:extLst>
                <a:ext uri="{FF2B5EF4-FFF2-40B4-BE49-F238E27FC236}">
                  <a16:creationId xmlns:a16="http://schemas.microsoft.com/office/drawing/2014/main" id="{C265C2DB-8E77-4D68-3A87-9D87ABE59CA3}"/>
                </a:ext>
              </a:extLst>
            </p:cNvPr>
            <p:cNvPicPr>
              <a:picLocks noChangeAspect="1"/>
            </p:cNvPicPr>
            <p:nvPr/>
          </p:nvPicPr>
          <p:blipFill>
            <a:blip r:embed="rId4"/>
            <a:stretch>
              <a:fillRect/>
            </a:stretch>
          </p:blipFill>
          <p:spPr>
            <a:xfrm>
              <a:off x="678836" y="1615670"/>
              <a:ext cx="8320002" cy="4431674"/>
            </a:xfrm>
            <a:prstGeom prst="rect">
              <a:avLst/>
            </a:prstGeom>
          </p:spPr>
        </p:pic>
        <p:sp>
          <p:nvSpPr>
            <p:cNvPr id="22" name="正方形/長方形 14">
              <a:extLst>
                <a:ext uri="{FF2B5EF4-FFF2-40B4-BE49-F238E27FC236}">
                  <a16:creationId xmlns:a16="http://schemas.microsoft.com/office/drawing/2014/main" id="{3331649F-C9E7-1472-1686-888FC3ECECCF}"/>
                </a:ext>
              </a:extLst>
            </p:cNvPr>
            <p:cNvSpPr/>
            <p:nvPr/>
          </p:nvSpPr>
          <p:spPr>
            <a:xfrm rot="1252812">
              <a:off x="447781" y="3299044"/>
              <a:ext cx="8937737" cy="758255"/>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eaLnBrk="0" fontAlgn="base" hangingPunct="0">
                <a:spcBef>
                  <a:spcPct val="0"/>
                </a:spcBef>
                <a:spcAft>
                  <a:spcPct val="0"/>
                </a:spcAft>
              </a:pPr>
              <a:r>
                <a:rPr kumimoji="1" lang="ja-JP" altLang="en-US" sz="2800" b="1">
                  <a:solidFill>
                    <a:schemeClr val="tx1">
                      <a:lumMod val="65000"/>
                      <a:lumOff val="35000"/>
                      <a:alpha val="70000"/>
                    </a:schemeClr>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サンプル</a:t>
              </a:r>
            </a:p>
          </p:txBody>
        </p:sp>
      </p:grpSp>
      <p:graphicFrame>
        <p:nvGraphicFramePr>
          <p:cNvPr id="5" name="think-cell data - do not delete" hidden="1">
            <a:extLst>
              <a:ext uri="{FF2B5EF4-FFF2-40B4-BE49-F238E27FC236}">
                <a16:creationId xmlns:a16="http://schemas.microsoft.com/office/drawing/2014/main" id="{9C38EBD8-C0F2-FAFD-FB8B-6DC44022BF40}"/>
              </a:ext>
            </a:extLst>
          </p:cNvPr>
          <p:cNvGraphicFramePr>
            <a:graphicFrameLocks/>
          </p:cNvGraphicFramePr>
          <p:nvPr>
            <p:custDataLst>
              <p:tags r:id="rId1"/>
            </p:custDataLst>
            <p:extLst>
              <p:ext uri="{D42A27DB-BD31-4B8C-83A1-F6EECF244321}">
                <p14:modId xmlns:p14="http://schemas.microsoft.com/office/powerpoint/2010/main" val="407139223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277" imgH="277" progId="TCLayout.ActiveDocument.1">
                  <p:embed/>
                </p:oleObj>
              </mc:Choice>
              <mc:Fallback>
                <p:oleObj name="think-cellスライド" r:id="rId5" imgW="277" imgH="277" progId="TCLayout.ActiveDocument.1">
                  <p:embed/>
                  <p:pic>
                    <p:nvPicPr>
                      <p:cNvPr id="5" name="think-cell data - do not delete" hidden="1">
                        <a:extLst>
                          <a:ext uri="{FF2B5EF4-FFF2-40B4-BE49-F238E27FC236}">
                            <a16:creationId xmlns:a16="http://schemas.microsoft.com/office/drawing/2014/main" id="{9C38EBD8-C0F2-FAFD-FB8B-6DC44022BF4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D47118DA-2A56-13BE-458A-145078BFFD63}"/>
              </a:ext>
            </a:extLst>
          </p:cNvPr>
          <p:cNvSpPr>
            <a:spLocks noGrp="1"/>
          </p:cNvSpPr>
          <p:nvPr>
            <p:ph type="title"/>
          </p:nvPr>
        </p:nvSpPr>
        <p:spPr>
          <a:xfrm>
            <a:off x="201000" y="259200"/>
            <a:ext cx="9504000" cy="671292"/>
          </a:xfrm>
        </p:spPr>
        <p:txBody>
          <a:bodyPr vert="horz"/>
          <a:lstStyle/>
          <a:p>
            <a:endParaRPr lang="ja-JP" altLang="en-US"/>
          </a:p>
        </p:txBody>
      </p:sp>
      <p:sp>
        <p:nvSpPr>
          <p:cNvPr id="12" name="Text Placeholder 11">
            <a:extLst>
              <a:ext uri="{FF2B5EF4-FFF2-40B4-BE49-F238E27FC236}">
                <a16:creationId xmlns:a16="http://schemas.microsoft.com/office/drawing/2014/main" id="{1B009481-94E4-0A12-62E4-124F2E850ABA}"/>
              </a:ext>
            </a:extLst>
          </p:cNvPr>
          <p:cNvSpPr>
            <a:spLocks noGrp="1"/>
          </p:cNvSpPr>
          <p:nvPr>
            <p:ph type="body" sz="quarter" idx="12"/>
          </p:nvPr>
        </p:nvSpPr>
        <p:spPr/>
        <p:txBody>
          <a:bodyPr/>
          <a:lstStyle/>
          <a:p>
            <a:r>
              <a:rPr lang="ja-JP" altLang="en-US"/>
              <a:t>⑤実現可能性（イ）財務状況</a:t>
            </a:r>
          </a:p>
        </p:txBody>
      </p:sp>
      <p:sp>
        <p:nvSpPr>
          <p:cNvPr id="3" name="四角形: メモ 1">
            <a:extLst>
              <a:ext uri="{FF2B5EF4-FFF2-40B4-BE49-F238E27FC236}">
                <a16:creationId xmlns:a16="http://schemas.microsoft.com/office/drawing/2014/main" id="{7800738A-7F4F-CFB4-FD01-B29F3B5B5890}"/>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grpSp>
        <p:nvGrpSpPr>
          <p:cNvPr id="11" name="RectangleWithLineGroup">
            <a:extLst>
              <a:ext uri="{FF2B5EF4-FFF2-40B4-BE49-F238E27FC236}">
                <a16:creationId xmlns:a16="http://schemas.microsoft.com/office/drawing/2014/main" id="{8426B935-6792-9132-1B2E-F1387327950A}"/>
              </a:ext>
            </a:extLst>
          </p:cNvPr>
          <p:cNvGrpSpPr/>
          <p:nvPr/>
        </p:nvGrpSpPr>
        <p:grpSpPr>
          <a:xfrm>
            <a:off x="200025" y="1082841"/>
            <a:ext cx="9504000" cy="380480"/>
            <a:chOff x="2073603" y="1702803"/>
            <a:chExt cx="2160003" cy="360000"/>
          </a:xfrm>
          <a:noFill/>
        </p:grpSpPr>
        <p:sp>
          <p:nvSpPr>
            <p:cNvPr id="13" name="Rectangle 28">
              <a:extLst>
                <a:ext uri="{FF2B5EF4-FFF2-40B4-BE49-F238E27FC236}">
                  <a16:creationId xmlns:a16="http://schemas.microsoft.com/office/drawing/2014/main" id="{C1868ACE-FAB0-0087-32AD-C2B457B44E9A}"/>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ローカルベンチマークの得点</a:t>
              </a:r>
            </a:p>
          </p:txBody>
        </p:sp>
        <p:cxnSp>
          <p:nvCxnSpPr>
            <p:cNvPr id="14" name="Straight Connector 29">
              <a:extLst>
                <a:ext uri="{FF2B5EF4-FFF2-40B4-BE49-F238E27FC236}">
                  <a16:creationId xmlns:a16="http://schemas.microsoft.com/office/drawing/2014/main" id="{7935F9FA-097B-F0E4-58AC-E269DFE2B73C}"/>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3" name="四角形: メモ 1">
            <a:extLst>
              <a:ext uri="{FF2B5EF4-FFF2-40B4-BE49-F238E27FC236}">
                <a16:creationId xmlns:a16="http://schemas.microsoft.com/office/drawing/2014/main" id="{1D2B7E38-5853-0717-F6B6-8F1B30D080DD}"/>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9" name="正方形/長方形 13">
            <a:extLst>
              <a:ext uri="{FF2B5EF4-FFF2-40B4-BE49-F238E27FC236}">
                <a16:creationId xmlns:a16="http://schemas.microsoft.com/office/drawing/2014/main" id="{B85D34E0-6656-C13C-4400-618646867164}"/>
              </a:ext>
            </a:extLst>
          </p:cNvPr>
          <p:cNvSpPr/>
          <p:nvPr/>
        </p:nvSpPr>
        <p:spPr>
          <a:xfrm>
            <a:off x="0" y="-7157"/>
            <a:ext cx="9913776"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7" name="Callout: Line with Border and Accent Bar 6">
            <a:extLst>
              <a:ext uri="{FF2B5EF4-FFF2-40B4-BE49-F238E27FC236}">
                <a16:creationId xmlns:a16="http://schemas.microsoft.com/office/drawing/2014/main" id="{19A00E6C-4E0B-7278-E29E-7B8465BB0761}"/>
              </a:ext>
            </a:extLst>
          </p:cNvPr>
          <p:cNvSpPr/>
          <p:nvPr/>
        </p:nvSpPr>
        <p:spPr>
          <a:xfrm flipH="1">
            <a:off x="3951751" y="2974109"/>
            <a:ext cx="4490283" cy="454891"/>
          </a:xfrm>
          <a:prstGeom prst="accentBorderCallout1">
            <a:avLst>
              <a:gd name="adj1" fmla="val 23399"/>
              <a:gd name="adj2" fmla="val 101785"/>
              <a:gd name="adj3" fmla="val -47836"/>
              <a:gd name="adj4" fmla="val 116523"/>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171450" indent="-171450">
              <a:buFont typeface="Arial" panose="020B0604020202020204" pitchFamily="34" charset="0"/>
              <a:buChar char="•"/>
            </a:pPr>
            <a:r>
              <a:rPr lang="ja-JP" altLang="en-US" sz="1200" b="1" dirty="0">
                <a:solidFill>
                  <a:schemeClr val="accent4">
                    <a:lumMod val="75000"/>
                  </a:schemeClr>
                </a:solidFill>
              </a:rPr>
              <a:t>様式３「財務分析シート </a:t>
            </a:r>
            <a:r>
              <a:rPr lang="en-US" altLang="ja-JP" sz="1200" b="1" dirty="0">
                <a:solidFill>
                  <a:schemeClr val="accent4">
                    <a:lumMod val="75000"/>
                  </a:schemeClr>
                </a:solidFill>
              </a:rPr>
              <a:t>ver3</a:t>
            </a:r>
            <a:r>
              <a:rPr lang="ja-JP" altLang="en-US" sz="1200" b="1" dirty="0">
                <a:solidFill>
                  <a:schemeClr val="accent4">
                    <a:lumMod val="75000"/>
                  </a:schemeClr>
                </a:solidFill>
              </a:rPr>
              <a:t>」を画像形式で貼り付けてください</a:t>
            </a:r>
            <a:endParaRPr lang="en-US" altLang="ja-JP" sz="1200" b="1" dirty="0">
              <a:solidFill>
                <a:schemeClr val="accent4">
                  <a:lumMod val="75000"/>
                </a:schemeClr>
              </a:solidFill>
            </a:endParaRPr>
          </a:p>
          <a:p>
            <a:pPr marL="171450" indent="-171450">
              <a:buFont typeface="Arial" panose="020B0604020202020204" pitchFamily="34" charset="0"/>
              <a:buChar char="•"/>
            </a:pPr>
            <a:r>
              <a:rPr lang="ja-JP" altLang="en-US" sz="1200" b="1" dirty="0">
                <a:solidFill>
                  <a:schemeClr val="accent4">
                    <a:lumMod val="75000"/>
                  </a:schemeClr>
                </a:solidFill>
              </a:rPr>
              <a:t>コンソーシアム形式の場合、１者につき１ページで作成してください</a:t>
            </a:r>
          </a:p>
        </p:txBody>
      </p:sp>
    </p:spTree>
    <p:extLst>
      <p:ext uri="{BB962C8B-B14F-4D97-AF65-F5344CB8AC3E}">
        <p14:creationId xmlns:p14="http://schemas.microsoft.com/office/powerpoint/2010/main" val="8190715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1" name="Text Placeholder 2">
            <a:hlinkClick r:id="rId16" action="ppaction://hlinksldjump"/>
            <a:extLst>
              <a:ext uri="{FF2B5EF4-FFF2-40B4-BE49-F238E27FC236}">
                <a16:creationId xmlns:a16="http://schemas.microsoft.com/office/drawing/2014/main" id="{F306BB18-5232-8104-129D-7F6957A57388}"/>
              </a:ext>
            </a:extLst>
          </p:cNvPr>
          <p:cNvSpPr>
            <a:spLocks/>
          </p:cNvSpPr>
          <p:nvPr>
            <p:custDataLst>
              <p:tags r:id="rId2"/>
            </p:custDataLst>
          </p:nvPr>
        </p:nvSpPr>
        <p:spPr bwMode="auto">
          <a:xfrm>
            <a:off x="1752600" y="1935163"/>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7" action="ppaction://hlinksldjump"/>
            <a:extLst>
              <a:ext uri="{FF2B5EF4-FFF2-40B4-BE49-F238E27FC236}">
                <a16:creationId xmlns:a16="http://schemas.microsoft.com/office/drawing/2014/main" id="{A331E463-87DE-8126-D580-977AAD90CC12}"/>
              </a:ext>
            </a:extLst>
          </p:cNvPr>
          <p:cNvSpPr>
            <a:spLocks/>
          </p:cNvSpPr>
          <p:nvPr>
            <p:custDataLst>
              <p:tags r:id="rId3"/>
            </p:custDataLst>
          </p:nvPr>
        </p:nvSpPr>
        <p:spPr bwMode="auto">
          <a:xfrm>
            <a:off x="1752600" y="222091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8" action="ppaction://hlinksldjump"/>
            <a:extLst>
              <a:ext uri="{FF2B5EF4-FFF2-40B4-BE49-F238E27FC236}">
                <a16:creationId xmlns:a16="http://schemas.microsoft.com/office/drawing/2014/main" id="{544CD94A-35BA-54D4-576D-22CB71DE95BB}"/>
              </a:ext>
            </a:extLst>
          </p:cNvPr>
          <p:cNvSpPr>
            <a:spLocks/>
          </p:cNvSpPr>
          <p:nvPr>
            <p:custDataLst>
              <p:tags r:id="rId4"/>
            </p:custDataLst>
          </p:nvPr>
        </p:nvSpPr>
        <p:spPr bwMode="auto">
          <a:xfrm>
            <a:off x="1752600" y="25463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C31511A9-4F34-ABF8-42CE-175BF318E42F}"/>
              </a:ext>
            </a:extLst>
          </p:cNvPr>
          <p:cNvSpPr>
            <a:spLocks/>
          </p:cNvSpPr>
          <p:nvPr>
            <p:custDataLst>
              <p:tags r:id="rId5"/>
            </p:custDataLst>
          </p:nvPr>
        </p:nvSpPr>
        <p:spPr bwMode="auto">
          <a:xfrm>
            <a:off x="1752600" y="28717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9" action="ppaction://hlinksldjump"/>
            <a:extLst>
              <a:ext uri="{FF2B5EF4-FFF2-40B4-BE49-F238E27FC236}">
                <a16:creationId xmlns:a16="http://schemas.microsoft.com/office/drawing/2014/main" id="{62E47D73-E39C-8C3B-10BA-1DCFAB1F1CEA}"/>
              </a:ext>
            </a:extLst>
          </p:cNvPr>
          <p:cNvSpPr>
            <a:spLocks/>
          </p:cNvSpPr>
          <p:nvPr>
            <p:custDataLst>
              <p:tags r:id="rId6"/>
            </p:custDataLst>
          </p:nvPr>
        </p:nvSpPr>
        <p:spPr bwMode="auto">
          <a:xfrm>
            <a:off x="1752600" y="323850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0" action="ppaction://hlinksldjump"/>
            <a:extLst>
              <a:ext uri="{FF2B5EF4-FFF2-40B4-BE49-F238E27FC236}">
                <a16:creationId xmlns:a16="http://schemas.microsoft.com/office/drawing/2014/main" id="{56513DB8-4D27-1C8F-005D-9F1796B47DB9}"/>
              </a:ext>
            </a:extLst>
          </p:cNvPr>
          <p:cNvSpPr>
            <a:spLocks/>
          </p:cNvSpPr>
          <p:nvPr>
            <p:custDataLst>
              <p:tags r:id="rId7"/>
            </p:custDataLst>
          </p:nvPr>
        </p:nvSpPr>
        <p:spPr bwMode="auto">
          <a:xfrm>
            <a:off x="1752600" y="3644900"/>
            <a:ext cx="6477000" cy="31908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 action="ppaction://noaction"/>
            <a:extLst>
              <a:ext uri="{FF2B5EF4-FFF2-40B4-BE49-F238E27FC236}">
                <a16:creationId xmlns:a16="http://schemas.microsoft.com/office/drawing/2014/main" id="{6343A862-C824-50DC-970E-30121C86239A}"/>
              </a:ext>
            </a:extLst>
          </p:cNvPr>
          <p:cNvSpPr>
            <a:spLocks/>
          </p:cNvSpPr>
          <p:nvPr>
            <p:custDataLst>
              <p:tags r:id="rId8"/>
            </p:custDataLst>
          </p:nvPr>
        </p:nvSpPr>
        <p:spPr bwMode="auto">
          <a:xfrm>
            <a:off x="1752600" y="3963989"/>
            <a:ext cx="6477000" cy="320675"/>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extLst>
              <a:ext uri="{FF2B5EF4-FFF2-40B4-BE49-F238E27FC236}">
                <a16:creationId xmlns:a16="http://schemas.microsoft.com/office/drawing/2014/main" id="{57C0FB0E-BE43-5F7A-8409-D65B21E41B7C}"/>
              </a:ext>
            </a:extLst>
          </p:cNvPr>
          <p:cNvSpPr>
            <a:spLocks/>
          </p:cNvSpPr>
          <p:nvPr>
            <p:custDataLst>
              <p:tags r:id="rId9"/>
            </p:custDataLst>
          </p:nvPr>
        </p:nvSpPr>
        <p:spPr bwMode="auto">
          <a:xfrm>
            <a:off x="1752600" y="4284663"/>
            <a:ext cx="6477000" cy="354013"/>
          </a:xfrm>
          <a:prstGeom prst="rect">
            <a:avLst/>
          </a:prstGeom>
          <a:solidFill>
            <a:schemeClr val="accent1"/>
          </a:solidFill>
          <a:ln w="127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Text Placeholder 2">
            <a:hlinkClick r:id="rId21" action="ppaction://hlinksldjump"/>
            <a:extLst>
              <a:ext uri="{FF2B5EF4-FFF2-40B4-BE49-F238E27FC236}">
                <a16:creationId xmlns:a16="http://schemas.microsoft.com/office/drawing/2014/main" id="{43D3DE19-9D43-71E0-CD70-370C85DB329A}"/>
              </a:ext>
            </a:extLst>
          </p:cNvPr>
          <p:cNvSpPr>
            <a:spLocks/>
          </p:cNvSpPr>
          <p:nvPr>
            <p:custDataLst>
              <p:tags r:id="rId10"/>
            </p:custDataLst>
          </p:nvPr>
        </p:nvSpPr>
        <p:spPr bwMode="auto">
          <a:xfrm>
            <a:off x="1752600" y="4638676"/>
            <a:ext cx="6477000" cy="284163"/>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Text Placeholder 2">
            <a:hlinkClick r:id="rId19" action="ppaction://hlinksldjump"/>
            <a:extLst>
              <a:ext uri="{FF2B5EF4-FFF2-40B4-BE49-F238E27FC236}">
                <a16:creationId xmlns:a16="http://schemas.microsoft.com/office/drawing/2014/main" id="{2975D071-43B8-3E51-C050-8A8905D918E2}"/>
              </a:ext>
            </a:extLst>
          </p:cNvPr>
          <p:cNvSpPr>
            <a:spLocks/>
          </p:cNvSpPr>
          <p:nvPr>
            <p:custDataLst>
              <p:tags r:id="rId11"/>
            </p:custDataLst>
          </p:nvPr>
        </p:nvSpPr>
        <p:spPr bwMode="auto">
          <a:xfrm>
            <a:off x="1752600" y="4964256"/>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4" name="正方形/長方形 13">
            <a:extLst>
              <a:ext uri="{FF2B5EF4-FFF2-40B4-BE49-F238E27FC236}">
                <a16:creationId xmlns:a16="http://schemas.microsoft.com/office/drawing/2014/main" id="{74BFE62A-A83D-8B23-D207-359F77527833}"/>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05130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28495-55CF-FE9B-784A-DF95E4846727}"/>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4ECC2420-64FB-6E7D-78D6-200095018C46}"/>
              </a:ext>
            </a:extLst>
          </p:cNvPr>
          <p:cNvGraphicFramePr>
            <a:graphicFrameLocks/>
          </p:cNvGraphicFramePr>
          <p:nvPr>
            <p:custDataLst>
              <p:tags r:id="rId1"/>
            </p:custDataLst>
            <p:extLst>
              <p:ext uri="{D42A27DB-BD31-4B8C-83A1-F6EECF244321}">
                <p14:modId xmlns:p14="http://schemas.microsoft.com/office/powerpoint/2010/main" val="2259627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4ECC2420-64FB-6E7D-78D6-200095018C4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A0EDA665-441A-1F6E-F582-FB24317B129B}"/>
              </a:ext>
            </a:extLst>
          </p:cNvPr>
          <p:cNvSpPr>
            <a:spLocks noGrp="1"/>
          </p:cNvSpPr>
          <p:nvPr>
            <p:ph type="title"/>
          </p:nvPr>
        </p:nvSpPr>
        <p:spPr/>
        <p:txBody>
          <a:bodyPr vert="horz"/>
          <a:lstStyle/>
          <a:p>
            <a:endParaRPr lang="ja-JP" altLang="en-US"/>
          </a:p>
        </p:txBody>
      </p:sp>
      <p:sp>
        <p:nvSpPr>
          <p:cNvPr id="68" name="Text Placeholder 67">
            <a:extLst>
              <a:ext uri="{FF2B5EF4-FFF2-40B4-BE49-F238E27FC236}">
                <a16:creationId xmlns:a16="http://schemas.microsoft.com/office/drawing/2014/main" id="{BDA9B7F7-935E-2B28-1C82-A3A275232ADC}"/>
              </a:ext>
            </a:extLst>
          </p:cNvPr>
          <p:cNvSpPr>
            <a:spLocks noGrp="1"/>
          </p:cNvSpPr>
          <p:nvPr>
            <p:ph type="body" sz="quarter" idx="12"/>
          </p:nvPr>
        </p:nvSpPr>
        <p:spPr/>
        <p:txBody>
          <a:bodyPr/>
          <a:lstStyle/>
          <a:p>
            <a:r>
              <a:rPr lang="ja-JP" altLang="en-US"/>
              <a:t>⑤実現可能性（ウ）スケジュール</a:t>
            </a:r>
          </a:p>
        </p:txBody>
      </p:sp>
      <p:sp>
        <p:nvSpPr>
          <p:cNvPr id="2" name="TextBox 15">
            <a:extLst>
              <a:ext uri="{FF2B5EF4-FFF2-40B4-BE49-F238E27FC236}">
                <a16:creationId xmlns:a16="http://schemas.microsoft.com/office/drawing/2014/main" id="{F08B7916-FBC7-2A6C-86A1-EA9486D2F70D}"/>
              </a:ext>
            </a:extLst>
          </p:cNvPr>
          <p:cNvSpPr txBox="1"/>
          <p:nvPr/>
        </p:nvSpPr>
        <p:spPr>
          <a:xfrm>
            <a:off x="835708" y="1878912"/>
            <a:ext cx="1368000"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3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200">
                <a:latin typeface="Yu Gothic UI" panose="020B0500000000000000" pitchFamily="50" charset="-128"/>
                <a:ea typeface="Yu Gothic UI" panose="020B0500000000000000" pitchFamily="50" charset="-128"/>
                <a:sym typeface="Yu Gothic UI" panose="020B0500000000000000" pitchFamily="50" charset="-128"/>
              </a:rPr>
              <a:t>事業項目</a:t>
            </a:r>
            <a:endParaRPr lang="en-US" sz="1200">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3" name="Straight Connector 16">
            <a:extLst>
              <a:ext uri="{FF2B5EF4-FFF2-40B4-BE49-F238E27FC236}">
                <a16:creationId xmlns:a16="http://schemas.microsoft.com/office/drawing/2014/main" id="{E6436C64-9C77-9097-81F3-2F11D0973416}"/>
              </a:ext>
            </a:extLst>
          </p:cNvPr>
          <p:cNvCxnSpPr>
            <a:cxnSpLocks/>
          </p:cNvCxnSpPr>
          <p:nvPr/>
        </p:nvCxnSpPr>
        <p:spPr>
          <a:xfrm>
            <a:off x="835708" y="1941061"/>
            <a:ext cx="13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46">
            <a:extLst>
              <a:ext uri="{FF2B5EF4-FFF2-40B4-BE49-F238E27FC236}">
                <a16:creationId xmlns:a16="http://schemas.microsoft.com/office/drawing/2014/main" id="{D0C3885A-41E2-F97D-F2AF-6A990EA6CF9F}"/>
              </a:ext>
            </a:extLst>
          </p:cNvPr>
          <p:cNvSpPr/>
          <p:nvPr/>
        </p:nvSpPr>
        <p:spPr>
          <a:xfrm>
            <a:off x="835708" y="2568757"/>
            <a:ext cx="1368000" cy="71273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①</a:t>
            </a:r>
            <a:r>
              <a:rPr lang="en-US" altLang="ja-JP"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A</a:t>
            </a:r>
            <a:r>
              <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設備の導入</a:t>
            </a:r>
          </a:p>
        </p:txBody>
      </p:sp>
      <p:sp>
        <p:nvSpPr>
          <p:cNvPr id="7" name="正方形/長方形 47">
            <a:extLst>
              <a:ext uri="{FF2B5EF4-FFF2-40B4-BE49-F238E27FC236}">
                <a16:creationId xmlns:a16="http://schemas.microsoft.com/office/drawing/2014/main" id="{7DB964AC-B25C-4FDF-8057-9F801F4BBA82}"/>
              </a:ext>
            </a:extLst>
          </p:cNvPr>
          <p:cNvSpPr/>
          <p:nvPr/>
        </p:nvSpPr>
        <p:spPr>
          <a:xfrm>
            <a:off x="835708" y="3419135"/>
            <a:ext cx="1368000" cy="71273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②</a:t>
            </a:r>
            <a:r>
              <a:rPr lang="en-US" altLang="ja-JP"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XXX</a:t>
            </a:r>
            <a:endPar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p:txBody>
      </p:sp>
      <p:sp>
        <p:nvSpPr>
          <p:cNvPr id="8" name="正方形/長方形 49">
            <a:extLst>
              <a:ext uri="{FF2B5EF4-FFF2-40B4-BE49-F238E27FC236}">
                <a16:creationId xmlns:a16="http://schemas.microsoft.com/office/drawing/2014/main" id="{0C411E1C-DD34-7BD8-F8EA-963C71AC3C42}"/>
              </a:ext>
            </a:extLst>
          </p:cNvPr>
          <p:cNvSpPr/>
          <p:nvPr/>
        </p:nvSpPr>
        <p:spPr>
          <a:xfrm>
            <a:off x="835708" y="4300874"/>
            <a:ext cx="1368000" cy="71273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③</a:t>
            </a:r>
            <a:r>
              <a:rPr lang="en-US" altLang="ja-JP"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XXX</a:t>
            </a:r>
            <a:endPar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p:txBody>
      </p:sp>
      <p:cxnSp>
        <p:nvCxnSpPr>
          <p:cNvPr id="9" name="直線矢印コネクタ 8">
            <a:extLst>
              <a:ext uri="{FF2B5EF4-FFF2-40B4-BE49-F238E27FC236}">
                <a16:creationId xmlns:a16="http://schemas.microsoft.com/office/drawing/2014/main" id="{C4604F3B-C7FD-8C93-1BEC-679E90CACC96}"/>
              </a:ext>
            </a:extLst>
          </p:cNvPr>
          <p:cNvCxnSpPr>
            <a:cxnSpLocks/>
          </p:cNvCxnSpPr>
          <p:nvPr/>
        </p:nvCxnSpPr>
        <p:spPr>
          <a:xfrm>
            <a:off x="2964370" y="5469216"/>
            <a:ext cx="1829811" cy="0"/>
          </a:xfrm>
          <a:prstGeom prst="straightConnector1">
            <a:avLst/>
          </a:prstGeom>
          <a:ln w="9525" cap="rnd">
            <a:solidFill>
              <a:schemeClr val="tx1">
                <a:lumMod val="60000"/>
                <a:lumOff val="40000"/>
              </a:schemeClr>
            </a:solidFill>
            <a:prstDash val="solid"/>
            <a:round/>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376AABBF-494A-C75D-22F5-5F28F2300FED}"/>
              </a:ext>
            </a:extLst>
          </p:cNvPr>
          <p:cNvSpPr/>
          <p:nvPr/>
        </p:nvSpPr>
        <p:spPr>
          <a:xfrm>
            <a:off x="2964371" y="2206120"/>
            <a:ext cx="1829810" cy="3059761"/>
          </a:xfrm>
          <a:prstGeom prst="rect">
            <a:avLst/>
          </a:prstGeom>
          <a:solidFill>
            <a:schemeClr val="bg1">
              <a:lumMod val="85000"/>
              <a:alpha val="30196"/>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11" name="直線コネクタ 135">
            <a:extLst>
              <a:ext uri="{FF2B5EF4-FFF2-40B4-BE49-F238E27FC236}">
                <a16:creationId xmlns:a16="http://schemas.microsoft.com/office/drawing/2014/main" id="{1DEE8E93-E4FD-F16C-331A-705823F51792}"/>
              </a:ext>
            </a:extLst>
          </p:cNvPr>
          <p:cNvCxnSpPr>
            <a:cxnSpLocks/>
          </p:cNvCxnSpPr>
          <p:nvPr/>
        </p:nvCxnSpPr>
        <p:spPr>
          <a:xfrm>
            <a:off x="2359154"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線コネクタ 136">
            <a:extLst>
              <a:ext uri="{FF2B5EF4-FFF2-40B4-BE49-F238E27FC236}">
                <a16:creationId xmlns:a16="http://schemas.microsoft.com/office/drawing/2014/main" id="{0770798E-44F4-16A8-3203-8DA30D3FA5F5}"/>
              </a:ext>
            </a:extLst>
          </p:cNvPr>
          <p:cNvCxnSpPr>
            <a:cxnSpLocks/>
          </p:cNvCxnSpPr>
          <p:nvPr/>
        </p:nvCxnSpPr>
        <p:spPr>
          <a:xfrm>
            <a:off x="3222822"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線コネクタ 139">
            <a:extLst>
              <a:ext uri="{FF2B5EF4-FFF2-40B4-BE49-F238E27FC236}">
                <a16:creationId xmlns:a16="http://schemas.microsoft.com/office/drawing/2014/main" id="{DA1E2FD2-8F71-C2BA-D69F-902066FA26EE}"/>
              </a:ext>
            </a:extLst>
          </p:cNvPr>
          <p:cNvCxnSpPr>
            <a:cxnSpLocks/>
          </p:cNvCxnSpPr>
          <p:nvPr/>
        </p:nvCxnSpPr>
        <p:spPr>
          <a:xfrm>
            <a:off x="4086490"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40">
            <a:extLst>
              <a:ext uri="{FF2B5EF4-FFF2-40B4-BE49-F238E27FC236}">
                <a16:creationId xmlns:a16="http://schemas.microsoft.com/office/drawing/2014/main" id="{BE894C3B-EF60-30BA-2840-5165FE5DBCDF}"/>
              </a:ext>
            </a:extLst>
          </p:cNvPr>
          <p:cNvCxnSpPr>
            <a:cxnSpLocks/>
          </p:cNvCxnSpPr>
          <p:nvPr/>
        </p:nvCxnSpPr>
        <p:spPr>
          <a:xfrm>
            <a:off x="4950158"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extBox 50">
            <a:extLst>
              <a:ext uri="{FF2B5EF4-FFF2-40B4-BE49-F238E27FC236}">
                <a16:creationId xmlns:a16="http://schemas.microsoft.com/office/drawing/2014/main" id="{C2F877A1-EFF9-0B9E-F4A8-67B44FC215D1}"/>
              </a:ext>
            </a:extLst>
          </p:cNvPr>
          <p:cNvSpPr txBox="1"/>
          <p:nvPr/>
        </p:nvSpPr>
        <p:spPr>
          <a:xfrm>
            <a:off x="2270600" y="1882683"/>
            <a:ext cx="6799692" cy="41118"/>
          </a:xfrm>
          <a:prstGeom prst="rect">
            <a:avLst/>
          </a:prstGeom>
          <a:noFill/>
          <a:ln w="9525" cap="rnd" cmpd="sng" algn="ctr">
            <a:noFill/>
            <a:prstDash val="solid"/>
            <a:round/>
            <a:headEnd type="none" w="med" len="med"/>
            <a:tailEnd type="none" w="med" len="med"/>
          </a:ln>
        </p:spPr>
        <p:txBody>
          <a:bodyPr wrap="square" lIns="0" tIns="0" rIns="0" bIns="21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200">
                <a:latin typeface="Yu Gothic UI" panose="020B0500000000000000" pitchFamily="50" charset="-128"/>
                <a:ea typeface="Yu Gothic UI" panose="020B0500000000000000" pitchFamily="50" charset="-128"/>
                <a:sym typeface="Yu Gothic UI" panose="020B0500000000000000" pitchFamily="50" charset="-128"/>
              </a:rPr>
              <a:t>実施スケジュール</a:t>
            </a:r>
            <a:endParaRPr lang="en-US" sz="1200">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16" name="Straight Connector 51">
            <a:extLst>
              <a:ext uri="{FF2B5EF4-FFF2-40B4-BE49-F238E27FC236}">
                <a16:creationId xmlns:a16="http://schemas.microsoft.com/office/drawing/2014/main" id="{9C02320B-74DA-53DA-A050-5BE6444FC83D}"/>
              </a:ext>
            </a:extLst>
          </p:cNvPr>
          <p:cNvCxnSpPr/>
          <p:nvPr/>
        </p:nvCxnSpPr>
        <p:spPr>
          <a:xfrm>
            <a:off x="2270600" y="1931421"/>
            <a:ext cx="6799692"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7" name="直線コネクタ 128">
            <a:extLst>
              <a:ext uri="{FF2B5EF4-FFF2-40B4-BE49-F238E27FC236}">
                <a16:creationId xmlns:a16="http://schemas.microsoft.com/office/drawing/2014/main" id="{7DBABB7B-399A-A603-B4D0-571693DFBE67}"/>
              </a:ext>
            </a:extLst>
          </p:cNvPr>
          <p:cNvCxnSpPr>
            <a:cxnSpLocks/>
          </p:cNvCxnSpPr>
          <p:nvPr/>
        </p:nvCxnSpPr>
        <p:spPr>
          <a:xfrm flipH="1">
            <a:off x="2359154"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8" name="直線コネクタ 127">
            <a:extLst>
              <a:ext uri="{FF2B5EF4-FFF2-40B4-BE49-F238E27FC236}">
                <a16:creationId xmlns:a16="http://schemas.microsoft.com/office/drawing/2014/main" id="{99094F23-423D-95D5-5B07-BDF58A3A3479}"/>
              </a:ext>
            </a:extLst>
          </p:cNvPr>
          <p:cNvCxnSpPr>
            <a:cxnSpLocks/>
          </p:cNvCxnSpPr>
          <p:nvPr/>
        </p:nvCxnSpPr>
        <p:spPr>
          <a:xfrm flipH="1">
            <a:off x="3220877"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9" name="直線コネクタ 128">
            <a:extLst>
              <a:ext uri="{FF2B5EF4-FFF2-40B4-BE49-F238E27FC236}">
                <a16:creationId xmlns:a16="http://schemas.microsoft.com/office/drawing/2014/main" id="{5ADB5130-93B8-AF75-BF11-2640AF01D942}"/>
              </a:ext>
            </a:extLst>
          </p:cNvPr>
          <p:cNvCxnSpPr>
            <a:cxnSpLocks/>
          </p:cNvCxnSpPr>
          <p:nvPr/>
        </p:nvCxnSpPr>
        <p:spPr>
          <a:xfrm flipH="1">
            <a:off x="4082599"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0" name="直線コネクタ 127">
            <a:extLst>
              <a:ext uri="{FF2B5EF4-FFF2-40B4-BE49-F238E27FC236}">
                <a16:creationId xmlns:a16="http://schemas.microsoft.com/office/drawing/2014/main" id="{2A66906B-EBCC-041D-65C5-24B0224F63DA}"/>
              </a:ext>
            </a:extLst>
          </p:cNvPr>
          <p:cNvCxnSpPr>
            <a:cxnSpLocks/>
          </p:cNvCxnSpPr>
          <p:nvPr/>
        </p:nvCxnSpPr>
        <p:spPr>
          <a:xfrm flipH="1">
            <a:off x="4944322"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直線コネクタ 128">
            <a:extLst>
              <a:ext uri="{FF2B5EF4-FFF2-40B4-BE49-F238E27FC236}">
                <a16:creationId xmlns:a16="http://schemas.microsoft.com/office/drawing/2014/main" id="{1D8F2863-B2A8-6E65-5766-EC0EAC506920}"/>
              </a:ext>
            </a:extLst>
          </p:cNvPr>
          <p:cNvCxnSpPr>
            <a:cxnSpLocks/>
          </p:cNvCxnSpPr>
          <p:nvPr/>
        </p:nvCxnSpPr>
        <p:spPr>
          <a:xfrm flipH="1">
            <a:off x="5806044"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2" name="直線コネクタ 135">
            <a:extLst>
              <a:ext uri="{FF2B5EF4-FFF2-40B4-BE49-F238E27FC236}">
                <a16:creationId xmlns:a16="http://schemas.microsoft.com/office/drawing/2014/main" id="{803D8B3A-B746-210E-C85D-1EB89EA42FF0}"/>
              </a:ext>
            </a:extLst>
          </p:cNvPr>
          <p:cNvCxnSpPr>
            <a:cxnSpLocks/>
          </p:cNvCxnSpPr>
          <p:nvPr/>
        </p:nvCxnSpPr>
        <p:spPr>
          <a:xfrm>
            <a:off x="5813825"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線コネクタ 136">
            <a:extLst>
              <a:ext uri="{FF2B5EF4-FFF2-40B4-BE49-F238E27FC236}">
                <a16:creationId xmlns:a16="http://schemas.microsoft.com/office/drawing/2014/main" id="{D8946B42-0E7A-968C-F5E4-CA39094F2525}"/>
              </a:ext>
            </a:extLst>
          </p:cNvPr>
          <p:cNvCxnSpPr>
            <a:cxnSpLocks/>
          </p:cNvCxnSpPr>
          <p:nvPr/>
        </p:nvCxnSpPr>
        <p:spPr>
          <a:xfrm>
            <a:off x="6690310"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線コネクタ 139">
            <a:extLst>
              <a:ext uri="{FF2B5EF4-FFF2-40B4-BE49-F238E27FC236}">
                <a16:creationId xmlns:a16="http://schemas.microsoft.com/office/drawing/2014/main" id="{FCDFEDF1-850C-BDD9-5396-565D2FF4A87D}"/>
              </a:ext>
            </a:extLst>
          </p:cNvPr>
          <p:cNvCxnSpPr>
            <a:cxnSpLocks/>
          </p:cNvCxnSpPr>
          <p:nvPr/>
        </p:nvCxnSpPr>
        <p:spPr>
          <a:xfrm>
            <a:off x="7575396"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直線矢印コネクタ 158">
            <a:extLst>
              <a:ext uri="{FF2B5EF4-FFF2-40B4-BE49-F238E27FC236}">
                <a16:creationId xmlns:a16="http://schemas.microsoft.com/office/drawing/2014/main" id="{A1EB4842-03EC-7520-001B-7350F27A0CAC}"/>
              </a:ext>
            </a:extLst>
          </p:cNvPr>
          <p:cNvCxnSpPr>
            <a:cxnSpLocks/>
          </p:cNvCxnSpPr>
          <p:nvPr/>
        </p:nvCxnSpPr>
        <p:spPr>
          <a:xfrm>
            <a:off x="2379927" y="2932385"/>
            <a:ext cx="160198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26" name="直線矢印コネクタ 158">
            <a:extLst>
              <a:ext uri="{FF2B5EF4-FFF2-40B4-BE49-F238E27FC236}">
                <a16:creationId xmlns:a16="http://schemas.microsoft.com/office/drawing/2014/main" id="{6F1B69A4-C18D-6964-BAA9-560778BA404B}"/>
              </a:ext>
            </a:extLst>
          </p:cNvPr>
          <p:cNvCxnSpPr>
            <a:cxnSpLocks/>
          </p:cNvCxnSpPr>
          <p:nvPr/>
        </p:nvCxnSpPr>
        <p:spPr>
          <a:xfrm>
            <a:off x="4137889" y="2932385"/>
            <a:ext cx="336050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27" name="直線矢印コネクタ 158">
            <a:extLst>
              <a:ext uri="{FF2B5EF4-FFF2-40B4-BE49-F238E27FC236}">
                <a16:creationId xmlns:a16="http://schemas.microsoft.com/office/drawing/2014/main" id="{C13A3B28-55C3-C1FB-FD5C-3ACA880B965F}"/>
              </a:ext>
            </a:extLst>
          </p:cNvPr>
          <p:cNvCxnSpPr>
            <a:cxnSpLocks/>
          </p:cNvCxnSpPr>
          <p:nvPr/>
        </p:nvCxnSpPr>
        <p:spPr>
          <a:xfrm>
            <a:off x="7633937" y="2932385"/>
            <a:ext cx="138294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28" name="直線矢印コネクタ 158">
            <a:extLst>
              <a:ext uri="{FF2B5EF4-FFF2-40B4-BE49-F238E27FC236}">
                <a16:creationId xmlns:a16="http://schemas.microsoft.com/office/drawing/2014/main" id="{42420261-19B3-6982-1FD7-4ACEC0A01A49}"/>
              </a:ext>
            </a:extLst>
          </p:cNvPr>
          <p:cNvCxnSpPr>
            <a:cxnSpLocks/>
          </p:cNvCxnSpPr>
          <p:nvPr/>
        </p:nvCxnSpPr>
        <p:spPr>
          <a:xfrm>
            <a:off x="2379927" y="4694436"/>
            <a:ext cx="213085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29" name="直線矢印コネクタ 158">
            <a:extLst>
              <a:ext uri="{FF2B5EF4-FFF2-40B4-BE49-F238E27FC236}">
                <a16:creationId xmlns:a16="http://schemas.microsoft.com/office/drawing/2014/main" id="{F030708B-7273-25CF-0AAE-6725A43A3699}"/>
              </a:ext>
            </a:extLst>
          </p:cNvPr>
          <p:cNvCxnSpPr>
            <a:cxnSpLocks/>
          </p:cNvCxnSpPr>
          <p:nvPr/>
        </p:nvCxnSpPr>
        <p:spPr>
          <a:xfrm>
            <a:off x="4578172" y="4694436"/>
            <a:ext cx="201221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158">
            <a:extLst>
              <a:ext uri="{FF2B5EF4-FFF2-40B4-BE49-F238E27FC236}">
                <a16:creationId xmlns:a16="http://schemas.microsoft.com/office/drawing/2014/main" id="{41678543-B97F-B5EA-0B2F-FCF0E4B68003}"/>
              </a:ext>
            </a:extLst>
          </p:cNvPr>
          <p:cNvCxnSpPr>
            <a:cxnSpLocks/>
          </p:cNvCxnSpPr>
          <p:nvPr/>
        </p:nvCxnSpPr>
        <p:spPr>
          <a:xfrm>
            <a:off x="6747058" y="4694436"/>
            <a:ext cx="226982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158">
            <a:extLst>
              <a:ext uri="{FF2B5EF4-FFF2-40B4-BE49-F238E27FC236}">
                <a16:creationId xmlns:a16="http://schemas.microsoft.com/office/drawing/2014/main" id="{C6837E7F-2EAB-DD10-2C19-74AB5739E052}"/>
              </a:ext>
            </a:extLst>
          </p:cNvPr>
          <p:cNvCxnSpPr>
            <a:cxnSpLocks/>
          </p:cNvCxnSpPr>
          <p:nvPr/>
        </p:nvCxnSpPr>
        <p:spPr>
          <a:xfrm>
            <a:off x="2438091" y="3836595"/>
            <a:ext cx="159298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158">
            <a:extLst>
              <a:ext uri="{FF2B5EF4-FFF2-40B4-BE49-F238E27FC236}">
                <a16:creationId xmlns:a16="http://schemas.microsoft.com/office/drawing/2014/main" id="{FB8D3017-7CDD-40B6-7DFA-C303D1D0EAE3}"/>
              </a:ext>
            </a:extLst>
          </p:cNvPr>
          <p:cNvCxnSpPr>
            <a:cxnSpLocks/>
          </p:cNvCxnSpPr>
          <p:nvPr/>
        </p:nvCxnSpPr>
        <p:spPr>
          <a:xfrm>
            <a:off x="4137889" y="3836595"/>
            <a:ext cx="243661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33" name="テキスト ボックス 216">
            <a:extLst>
              <a:ext uri="{FF2B5EF4-FFF2-40B4-BE49-F238E27FC236}">
                <a16:creationId xmlns:a16="http://schemas.microsoft.com/office/drawing/2014/main" id="{D927FF4C-057E-DE11-A086-343817070F8A}"/>
              </a:ext>
            </a:extLst>
          </p:cNvPr>
          <p:cNvSpPr txBox="1"/>
          <p:nvPr/>
        </p:nvSpPr>
        <p:spPr>
          <a:xfrm>
            <a:off x="2270600" y="1752978"/>
            <a:ext cx="588376" cy="2062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2026</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テキスト ボックス 216">
            <a:extLst>
              <a:ext uri="{FF2B5EF4-FFF2-40B4-BE49-F238E27FC236}">
                <a16:creationId xmlns:a16="http://schemas.microsoft.com/office/drawing/2014/main" id="{B85CAD96-E769-2498-8A40-1CA4FB346AAA}"/>
              </a:ext>
            </a:extLst>
          </p:cNvPr>
          <p:cNvSpPr txBox="1"/>
          <p:nvPr/>
        </p:nvSpPr>
        <p:spPr>
          <a:xfrm>
            <a:off x="3156406" y="1752978"/>
            <a:ext cx="588376" cy="2062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2027</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テキスト ボックス 216">
            <a:extLst>
              <a:ext uri="{FF2B5EF4-FFF2-40B4-BE49-F238E27FC236}">
                <a16:creationId xmlns:a16="http://schemas.microsoft.com/office/drawing/2014/main" id="{051544E0-6426-9696-5B7A-60C467E42D47}"/>
              </a:ext>
            </a:extLst>
          </p:cNvPr>
          <p:cNvSpPr txBox="1"/>
          <p:nvPr/>
        </p:nvSpPr>
        <p:spPr>
          <a:xfrm>
            <a:off x="4042213" y="1752978"/>
            <a:ext cx="588376" cy="2062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2028</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テキスト ボックス 216">
            <a:extLst>
              <a:ext uri="{FF2B5EF4-FFF2-40B4-BE49-F238E27FC236}">
                <a16:creationId xmlns:a16="http://schemas.microsoft.com/office/drawing/2014/main" id="{5AB85B30-F82E-7004-D00F-D5AFDF6E3C82}"/>
              </a:ext>
            </a:extLst>
          </p:cNvPr>
          <p:cNvSpPr txBox="1"/>
          <p:nvPr/>
        </p:nvSpPr>
        <p:spPr>
          <a:xfrm>
            <a:off x="4928019" y="1752978"/>
            <a:ext cx="588376" cy="2062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2029</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7" name="テキスト ボックス 216">
            <a:extLst>
              <a:ext uri="{FF2B5EF4-FFF2-40B4-BE49-F238E27FC236}">
                <a16:creationId xmlns:a16="http://schemas.microsoft.com/office/drawing/2014/main" id="{2B5869C9-0668-9583-0C17-323E56C66B1F}"/>
              </a:ext>
            </a:extLst>
          </p:cNvPr>
          <p:cNvSpPr txBox="1"/>
          <p:nvPr/>
        </p:nvSpPr>
        <p:spPr>
          <a:xfrm>
            <a:off x="5813825" y="1752978"/>
            <a:ext cx="588376" cy="2062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2030</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正方形/長方形 41">
            <a:extLst>
              <a:ext uri="{FF2B5EF4-FFF2-40B4-BE49-F238E27FC236}">
                <a16:creationId xmlns:a16="http://schemas.microsoft.com/office/drawing/2014/main" id="{9DB7AAAA-6661-8E21-C56F-65EE7C67AE98}"/>
              </a:ext>
            </a:extLst>
          </p:cNvPr>
          <p:cNvSpPr/>
          <p:nvPr/>
        </p:nvSpPr>
        <p:spPr>
          <a:xfrm>
            <a:off x="3379856" y="5315966"/>
            <a:ext cx="1107743" cy="298178"/>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a:r>
              <a:rPr lang="ja-JP" altLang="en-US" sz="1000">
                <a:solidFill>
                  <a:schemeClr val="tx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補助事業実施期間</a:t>
            </a:r>
          </a:p>
        </p:txBody>
      </p:sp>
      <p:cxnSp>
        <p:nvCxnSpPr>
          <p:cNvPr id="39" name="直線コネクタ 128">
            <a:extLst>
              <a:ext uri="{FF2B5EF4-FFF2-40B4-BE49-F238E27FC236}">
                <a16:creationId xmlns:a16="http://schemas.microsoft.com/office/drawing/2014/main" id="{4408EBE3-5227-3227-ABB4-A4C2592A495C}"/>
              </a:ext>
            </a:extLst>
          </p:cNvPr>
          <p:cNvCxnSpPr>
            <a:cxnSpLocks/>
          </p:cNvCxnSpPr>
          <p:nvPr/>
        </p:nvCxnSpPr>
        <p:spPr>
          <a:xfrm flipH="1">
            <a:off x="6690310"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テキスト ボックス 216">
            <a:extLst>
              <a:ext uri="{FF2B5EF4-FFF2-40B4-BE49-F238E27FC236}">
                <a16:creationId xmlns:a16="http://schemas.microsoft.com/office/drawing/2014/main" id="{99A7814B-620C-7C7A-7E7D-9F5A7F376E72}"/>
              </a:ext>
            </a:extLst>
          </p:cNvPr>
          <p:cNvSpPr txBox="1"/>
          <p:nvPr/>
        </p:nvSpPr>
        <p:spPr>
          <a:xfrm>
            <a:off x="6698091" y="1752978"/>
            <a:ext cx="588376" cy="2062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2031</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41" name="直線コネクタ 128">
            <a:extLst>
              <a:ext uri="{FF2B5EF4-FFF2-40B4-BE49-F238E27FC236}">
                <a16:creationId xmlns:a16="http://schemas.microsoft.com/office/drawing/2014/main" id="{9F2A0BEE-8FDC-AF1F-F138-DEDE2F219A2A}"/>
              </a:ext>
            </a:extLst>
          </p:cNvPr>
          <p:cNvCxnSpPr>
            <a:cxnSpLocks/>
          </p:cNvCxnSpPr>
          <p:nvPr/>
        </p:nvCxnSpPr>
        <p:spPr>
          <a:xfrm flipH="1">
            <a:off x="7575396"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2" name="テキスト ボックス 216">
            <a:extLst>
              <a:ext uri="{FF2B5EF4-FFF2-40B4-BE49-F238E27FC236}">
                <a16:creationId xmlns:a16="http://schemas.microsoft.com/office/drawing/2014/main" id="{735CD7EE-6C7C-E6D8-E982-69DF0853CDC8}"/>
              </a:ext>
            </a:extLst>
          </p:cNvPr>
          <p:cNvSpPr txBox="1"/>
          <p:nvPr/>
        </p:nvSpPr>
        <p:spPr>
          <a:xfrm>
            <a:off x="7583177" y="1752978"/>
            <a:ext cx="588376" cy="2062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2032</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4" name="二等辺三角形 126">
            <a:extLst>
              <a:ext uri="{FF2B5EF4-FFF2-40B4-BE49-F238E27FC236}">
                <a16:creationId xmlns:a16="http://schemas.microsoft.com/office/drawing/2014/main" id="{08CBDA29-4670-7878-38BA-7F6E6D651BA2}"/>
              </a:ext>
            </a:extLst>
          </p:cNvPr>
          <p:cNvSpPr/>
          <p:nvPr/>
        </p:nvSpPr>
        <p:spPr>
          <a:xfrm flipV="1">
            <a:off x="4001273" y="3677346"/>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5" name="角丸四角形 227">
            <a:extLst>
              <a:ext uri="{FF2B5EF4-FFF2-40B4-BE49-F238E27FC236}">
                <a16:creationId xmlns:a16="http://schemas.microsoft.com/office/drawing/2014/main" id="{809E00B2-BBF5-B418-1429-9D613ED5B9DF}"/>
              </a:ext>
            </a:extLst>
          </p:cNvPr>
          <p:cNvSpPr/>
          <p:nvPr/>
        </p:nvSpPr>
        <p:spPr>
          <a:xfrm>
            <a:off x="3601262" y="3440116"/>
            <a:ext cx="962646"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設備導入完了</a:t>
            </a:r>
          </a:p>
        </p:txBody>
      </p:sp>
      <p:sp>
        <p:nvSpPr>
          <p:cNvPr id="47" name="二等辺三角形 194">
            <a:extLst>
              <a:ext uri="{FF2B5EF4-FFF2-40B4-BE49-F238E27FC236}">
                <a16:creationId xmlns:a16="http://schemas.microsoft.com/office/drawing/2014/main" id="{67284F62-DCCE-C64A-1685-6EECCA414049}"/>
              </a:ext>
            </a:extLst>
          </p:cNvPr>
          <p:cNvSpPr/>
          <p:nvPr/>
        </p:nvSpPr>
        <p:spPr>
          <a:xfrm flipV="1">
            <a:off x="4435505" y="45188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8" name="角丸四角形 227">
            <a:extLst>
              <a:ext uri="{FF2B5EF4-FFF2-40B4-BE49-F238E27FC236}">
                <a16:creationId xmlns:a16="http://schemas.microsoft.com/office/drawing/2014/main" id="{F7633B42-5B70-2631-5CE5-900C23A5AE86}"/>
              </a:ext>
            </a:extLst>
          </p:cNvPr>
          <p:cNvSpPr/>
          <p:nvPr/>
        </p:nvSpPr>
        <p:spPr>
          <a:xfrm>
            <a:off x="4008360" y="4281589"/>
            <a:ext cx="962646"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設備導入完了</a:t>
            </a:r>
          </a:p>
        </p:txBody>
      </p:sp>
      <p:sp>
        <p:nvSpPr>
          <p:cNvPr id="50" name="二等辺三角形 197">
            <a:extLst>
              <a:ext uri="{FF2B5EF4-FFF2-40B4-BE49-F238E27FC236}">
                <a16:creationId xmlns:a16="http://schemas.microsoft.com/office/drawing/2014/main" id="{0C08579D-9194-54D2-56E0-A9CA5724A4B2}"/>
              </a:ext>
            </a:extLst>
          </p:cNvPr>
          <p:cNvSpPr/>
          <p:nvPr/>
        </p:nvSpPr>
        <p:spPr>
          <a:xfrm flipV="1">
            <a:off x="6574489" y="45188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1" name="角丸四角形 227">
            <a:extLst>
              <a:ext uri="{FF2B5EF4-FFF2-40B4-BE49-F238E27FC236}">
                <a16:creationId xmlns:a16="http://schemas.microsoft.com/office/drawing/2014/main" id="{85E6F46B-3C39-D7F3-345E-F163DFE3E42D}"/>
              </a:ext>
            </a:extLst>
          </p:cNvPr>
          <p:cNvSpPr/>
          <p:nvPr/>
        </p:nvSpPr>
        <p:spPr>
          <a:xfrm>
            <a:off x="6147344" y="4281589"/>
            <a:ext cx="962646"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3" name="二等辺三角形 200">
            <a:extLst>
              <a:ext uri="{FF2B5EF4-FFF2-40B4-BE49-F238E27FC236}">
                <a16:creationId xmlns:a16="http://schemas.microsoft.com/office/drawing/2014/main" id="{777F8D5F-611B-D549-D9FC-A083E59936A5}"/>
              </a:ext>
            </a:extLst>
          </p:cNvPr>
          <p:cNvSpPr/>
          <p:nvPr/>
        </p:nvSpPr>
        <p:spPr>
          <a:xfrm flipV="1">
            <a:off x="3936420" y="2740011"/>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4" name="角丸四角形 227">
            <a:extLst>
              <a:ext uri="{FF2B5EF4-FFF2-40B4-BE49-F238E27FC236}">
                <a16:creationId xmlns:a16="http://schemas.microsoft.com/office/drawing/2014/main" id="{A2291599-AEE6-2439-1C43-7A8C4C530B42}"/>
              </a:ext>
            </a:extLst>
          </p:cNvPr>
          <p:cNvSpPr/>
          <p:nvPr/>
        </p:nvSpPr>
        <p:spPr>
          <a:xfrm>
            <a:off x="3536408" y="2502781"/>
            <a:ext cx="962649"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設備導入完了</a:t>
            </a:r>
          </a:p>
        </p:txBody>
      </p:sp>
      <p:sp>
        <p:nvSpPr>
          <p:cNvPr id="56" name="二等辺三角形 203">
            <a:extLst>
              <a:ext uri="{FF2B5EF4-FFF2-40B4-BE49-F238E27FC236}">
                <a16:creationId xmlns:a16="http://schemas.microsoft.com/office/drawing/2014/main" id="{1BE3CC3A-DE61-D566-E9EE-537BE58C1002}"/>
              </a:ext>
            </a:extLst>
          </p:cNvPr>
          <p:cNvSpPr/>
          <p:nvPr/>
        </p:nvSpPr>
        <p:spPr>
          <a:xfrm flipV="1">
            <a:off x="7487188" y="2740011"/>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7" name="角丸四角形 227">
            <a:extLst>
              <a:ext uri="{FF2B5EF4-FFF2-40B4-BE49-F238E27FC236}">
                <a16:creationId xmlns:a16="http://schemas.microsoft.com/office/drawing/2014/main" id="{AEE96B70-C067-8BA5-330D-C29FEF83B92C}"/>
              </a:ext>
            </a:extLst>
          </p:cNvPr>
          <p:cNvSpPr/>
          <p:nvPr/>
        </p:nvSpPr>
        <p:spPr>
          <a:xfrm>
            <a:off x="7084590" y="2502781"/>
            <a:ext cx="962649"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58" name="直線矢印コネクタ 158">
            <a:extLst>
              <a:ext uri="{FF2B5EF4-FFF2-40B4-BE49-F238E27FC236}">
                <a16:creationId xmlns:a16="http://schemas.microsoft.com/office/drawing/2014/main" id="{EFEFBDDA-D6EB-4ED1-C523-EC8636EA24FE}"/>
              </a:ext>
            </a:extLst>
          </p:cNvPr>
          <p:cNvCxnSpPr>
            <a:cxnSpLocks/>
          </p:cNvCxnSpPr>
          <p:nvPr/>
        </p:nvCxnSpPr>
        <p:spPr>
          <a:xfrm>
            <a:off x="6862086" y="3836595"/>
            <a:ext cx="215479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60" name="二等辺三角形 55">
            <a:extLst>
              <a:ext uri="{FF2B5EF4-FFF2-40B4-BE49-F238E27FC236}">
                <a16:creationId xmlns:a16="http://schemas.microsoft.com/office/drawing/2014/main" id="{2C7AF1BD-A670-35D7-F9C7-FAC41F4E7C25}"/>
              </a:ext>
            </a:extLst>
          </p:cNvPr>
          <p:cNvSpPr/>
          <p:nvPr/>
        </p:nvSpPr>
        <p:spPr>
          <a:xfrm flipV="1">
            <a:off x="6607789" y="3677346"/>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1" name="角丸四角形 227">
            <a:extLst>
              <a:ext uri="{FF2B5EF4-FFF2-40B4-BE49-F238E27FC236}">
                <a16:creationId xmlns:a16="http://schemas.microsoft.com/office/drawing/2014/main" id="{362605A6-2008-99F9-CA2A-6ED00E179826}"/>
              </a:ext>
            </a:extLst>
          </p:cNvPr>
          <p:cNvSpPr/>
          <p:nvPr/>
        </p:nvSpPr>
        <p:spPr>
          <a:xfrm>
            <a:off x="6207777" y="3440116"/>
            <a:ext cx="962649"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62" name="RectangleWithLineGroup">
            <a:extLst>
              <a:ext uri="{FF2B5EF4-FFF2-40B4-BE49-F238E27FC236}">
                <a16:creationId xmlns:a16="http://schemas.microsoft.com/office/drawing/2014/main" id="{310031FB-E5B5-56A9-68F9-6747DF9D3335}"/>
              </a:ext>
            </a:extLst>
          </p:cNvPr>
          <p:cNvGrpSpPr/>
          <p:nvPr/>
        </p:nvGrpSpPr>
        <p:grpSpPr>
          <a:xfrm>
            <a:off x="381000" y="914400"/>
            <a:ext cx="9144000" cy="380480"/>
            <a:chOff x="2073603" y="1702803"/>
            <a:chExt cx="2160003" cy="360000"/>
          </a:xfrm>
          <a:noFill/>
        </p:grpSpPr>
        <p:sp>
          <p:nvSpPr>
            <p:cNvPr id="63" name="Rectangle 62">
              <a:extLst>
                <a:ext uri="{FF2B5EF4-FFF2-40B4-BE49-F238E27FC236}">
                  <a16:creationId xmlns:a16="http://schemas.microsoft.com/office/drawing/2014/main" id="{B3A98F4A-8F48-1387-FE48-5DB1ADC408D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補助事業のスケジュール</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4" name="Straight Connector 63">
              <a:extLst>
                <a:ext uri="{FF2B5EF4-FFF2-40B4-BE49-F238E27FC236}">
                  <a16:creationId xmlns:a16="http://schemas.microsoft.com/office/drawing/2014/main" id="{261A7AD0-EA5F-EE34-8FED-3EFEA489EBE1}"/>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46" name="四角形: メモ 1">
            <a:extLst>
              <a:ext uri="{FF2B5EF4-FFF2-40B4-BE49-F238E27FC236}">
                <a16:creationId xmlns:a16="http://schemas.microsoft.com/office/drawing/2014/main" id="{771DC890-49E8-7DD1-8A47-E212A624BEED}"/>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65" name="四角形: メモ 1">
            <a:extLst>
              <a:ext uri="{FF2B5EF4-FFF2-40B4-BE49-F238E27FC236}">
                <a16:creationId xmlns:a16="http://schemas.microsoft.com/office/drawing/2014/main" id="{FA27284B-677A-61B7-D462-BF932F87014C}"/>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55" name="正方形/長方形 54">
            <a:extLst>
              <a:ext uri="{FF2B5EF4-FFF2-40B4-BE49-F238E27FC236}">
                <a16:creationId xmlns:a16="http://schemas.microsoft.com/office/drawing/2014/main" id="{B2A5B938-B7B7-30E4-74B0-615F7619E0E1}"/>
              </a:ext>
            </a:extLst>
          </p:cNvPr>
          <p:cNvSpPr/>
          <p:nvPr/>
        </p:nvSpPr>
        <p:spPr>
          <a:xfrm>
            <a:off x="0" y="-1625"/>
            <a:ext cx="9916446"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769554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4DD466-387C-F486-E9C4-9AB73EDC5B2B}"/>
              </a:ext>
            </a:extLst>
          </p:cNvPr>
          <p:cNvGraphicFramePr>
            <a:graphicFrameLocks/>
          </p:cNvGraphicFramePr>
          <p:nvPr>
            <p:custDataLst>
              <p:tags r:id="rId1"/>
            </p:custDataLst>
            <p:extLst>
              <p:ext uri="{D42A27DB-BD31-4B8C-83A1-F6EECF244321}">
                <p14:modId xmlns:p14="http://schemas.microsoft.com/office/powerpoint/2010/main" val="32572605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3" name="think-cell data - do not delete" hidden="1">
                        <a:extLst>
                          <a:ext uri="{FF2B5EF4-FFF2-40B4-BE49-F238E27FC236}">
                            <a16:creationId xmlns:a16="http://schemas.microsoft.com/office/drawing/2014/main" id="{A54DD466-387C-F486-E9C4-9AB73EDC5B2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6EAC331-7F3B-AFF5-21FF-BF5FC4C58B2A}"/>
              </a:ext>
            </a:extLst>
          </p:cNvPr>
          <p:cNvSpPr>
            <a:spLocks noGrp="1"/>
          </p:cNvSpPr>
          <p:nvPr>
            <p:ph type="title"/>
          </p:nvPr>
        </p:nvSpPr>
        <p:spPr/>
        <p:txBody>
          <a:bodyPr vert="horz"/>
          <a:lstStyle/>
          <a:p>
            <a:endParaRPr kumimoji="1" lang="ja-JP" altLang="en-US"/>
          </a:p>
        </p:txBody>
      </p:sp>
      <p:sp>
        <p:nvSpPr>
          <p:cNvPr id="34" name="Text Placeholder 33">
            <a:extLst>
              <a:ext uri="{FF2B5EF4-FFF2-40B4-BE49-F238E27FC236}">
                <a16:creationId xmlns:a16="http://schemas.microsoft.com/office/drawing/2014/main" id="{977CE5AE-4B17-5466-92D6-84A8F10A3085}"/>
              </a:ext>
            </a:extLst>
          </p:cNvPr>
          <p:cNvSpPr>
            <a:spLocks noGrp="1"/>
          </p:cNvSpPr>
          <p:nvPr>
            <p:ph type="body" sz="quarter" idx="12"/>
          </p:nvPr>
        </p:nvSpPr>
        <p:spPr/>
        <p:txBody>
          <a:bodyPr/>
          <a:lstStyle/>
          <a:p>
            <a:r>
              <a:rPr lang="ja-JP" altLang="en-US"/>
              <a:t>⑤実現可能性（ウ）スケジュール</a:t>
            </a:r>
          </a:p>
        </p:txBody>
      </p:sp>
      <p:grpSp>
        <p:nvGrpSpPr>
          <p:cNvPr id="6" name="RectangleWithLineGroup">
            <a:extLst>
              <a:ext uri="{FF2B5EF4-FFF2-40B4-BE49-F238E27FC236}">
                <a16:creationId xmlns:a16="http://schemas.microsoft.com/office/drawing/2014/main" id="{453957C4-E677-92C2-C710-D5D24AA99750}"/>
              </a:ext>
            </a:extLst>
          </p:cNvPr>
          <p:cNvGrpSpPr/>
          <p:nvPr/>
        </p:nvGrpSpPr>
        <p:grpSpPr>
          <a:xfrm>
            <a:off x="381000" y="914400"/>
            <a:ext cx="9144000" cy="380480"/>
            <a:chOff x="2073603" y="1702803"/>
            <a:chExt cx="2160003" cy="360000"/>
          </a:xfrm>
          <a:noFill/>
        </p:grpSpPr>
        <p:sp>
          <p:nvSpPr>
            <p:cNvPr id="7" name="Rectangle 6">
              <a:extLst>
                <a:ext uri="{FF2B5EF4-FFF2-40B4-BE49-F238E27FC236}">
                  <a16:creationId xmlns:a16="http://schemas.microsoft.com/office/drawing/2014/main" id="{392C049C-6B21-2B19-3B79-4694F24D079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実施上の課題</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8" name="Straight Connector 7">
              <a:extLst>
                <a:ext uri="{FF2B5EF4-FFF2-40B4-BE49-F238E27FC236}">
                  <a16:creationId xmlns:a16="http://schemas.microsoft.com/office/drawing/2014/main" id="{773DD24E-88FD-9D9C-82E1-4892494BA009}"/>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正方形/長方形 4">
            <a:extLst>
              <a:ext uri="{FF2B5EF4-FFF2-40B4-BE49-F238E27FC236}">
                <a16:creationId xmlns:a16="http://schemas.microsoft.com/office/drawing/2014/main" id="{5DA0C563-7494-0577-3294-823C9D0CB1DC}"/>
              </a:ext>
            </a:extLst>
          </p:cNvPr>
          <p:cNvSpPr/>
          <p:nvPr/>
        </p:nvSpPr>
        <p:spPr>
          <a:xfrm>
            <a:off x="1104275"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想定される問題</a:t>
            </a:r>
          </a:p>
        </p:txBody>
      </p:sp>
      <p:sp>
        <p:nvSpPr>
          <p:cNvPr id="10" name="正方形/長方形 5">
            <a:extLst>
              <a:ext uri="{FF2B5EF4-FFF2-40B4-BE49-F238E27FC236}">
                <a16:creationId xmlns:a16="http://schemas.microsoft.com/office/drawing/2014/main" id="{3BBFA118-55C3-307B-6376-EC91FD6CCADA}"/>
              </a:ext>
            </a:extLst>
          </p:cNvPr>
          <p:cNvSpPr/>
          <p:nvPr/>
        </p:nvSpPr>
        <p:spPr>
          <a:xfrm>
            <a:off x="5282012"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a:ea typeface="Yu Gothic UI"/>
                <a:sym typeface="Yu Gothic UI" panose="020B0500000000000000" pitchFamily="50" charset="-128"/>
              </a:rPr>
              <a:t>取組</a:t>
            </a:r>
          </a:p>
        </p:txBody>
      </p:sp>
      <p:sp>
        <p:nvSpPr>
          <p:cNvPr id="11" name="正方形/長方形 19">
            <a:extLst>
              <a:ext uri="{FF2B5EF4-FFF2-40B4-BE49-F238E27FC236}">
                <a16:creationId xmlns:a16="http://schemas.microsoft.com/office/drawing/2014/main" id="{CE62A9C3-C8A5-A048-DACB-6EED54A0F092}"/>
              </a:ext>
            </a:extLst>
          </p:cNvPr>
          <p:cNvSpPr/>
          <p:nvPr/>
        </p:nvSpPr>
        <p:spPr>
          <a:xfrm>
            <a:off x="1104276" y="1749118"/>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2" name="正方形/長方形 20">
            <a:extLst>
              <a:ext uri="{FF2B5EF4-FFF2-40B4-BE49-F238E27FC236}">
                <a16:creationId xmlns:a16="http://schemas.microsoft.com/office/drawing/2014/main" id="{16F1867B-D50C-D5F3-2E49-5FF31E075CBC}"/>
              </a:ext>
            </a:extLst>
          </p:cNvPr>
          <p:cNvSpPr/>
          <p:nvPr/>
        </p:nvSpPr>
        <p:spPr>
          <a:xfrm>
            <a:off x="1104276"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正方形/長方形 21">
            <a:extLst>
              <a:ext uri="{FF2B5EF4-FFF2-40B4-BE49-F238E27FC236}">
                <a16:creationId xmlns:a16="http://schemas.microsoft.com/office/drawing/2014/main" id="{46E8E4A9-72F0-D160-8D16-03DF575733D2}"/>
              </a:ext>
            </a:extLst>
          </p:cNvPr>
          <p:cNvSpPr/>
          <p:nvPr/>
        </p:nvSpPr>
        <p:spPr>
          <a:xfrm>
            <a:off x="1104276"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22">
            <a:extLst>
              <a:ext uri="{FF2B5EF4-FFF2-40B4-BE49-F238E27FC236}">
                <a16:creationId xmlns:a16="http://schemas.microsoft.com/office/drawing/2014/main" id="{F3CF9EEC-7A17-FE78-FBB2-8416A1D11669}"/>
              </a:ext>
            </a:extLst>
          </p:cNvPr>
          <p:cNvSpPr/>
          <p:nvPr/>
        </p:nvSpPr>
        <p:spPr>
          <a:xfrm>
            <a:off x="1104276"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正方形/長方形 23">
            <a:extLst>
              <a:ext uri="{FF2B5EF4-FFF2-40B4-BE49-F238E27FC236}">
                <a16:creationId xmlns:a16="http://schemas.microsoft.com/office/drawing/2014/main" id="{F56BBC9E-4E22-E371-1CAB-5E47689AAD28}"/>
              </a:ext>
            </a:extLst>
          </p:cNvPr>
          <p:cNvSpPr/>
          <p:nvPr/>
        </p:nvSpPr>
        <p:spPr>
          <a:xfrm>
            <a:off x="5282013" y="1751685"/>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6" name="正方形/長方形 24">
            <a:extLst>
              <a:ext uri="{FF2B5EF4-FFF2-40B4-BE49-F238E27FC236}">
                <a16:creationId xmlns:a16="http://schemas.microsoft.com/office/drawing/2014/main" id="{6C565A4B-BAF7-0004-EC51-822101FECAAF}"/>
              </a:ext>
            </a:extLst>
          </p:cNvPr>
          <p:cNvSpPr/>
          <p:nvPr/>
        </p:nvSpPr>
        <p:spPr>
          <a:xfrm>
            <a:off x="5282013"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7" name="正方形/長方形 25">
            <a:extLst>
              <a:ext uri="{FF2B5EF4-FFF2-40B4-BE49-F238E27FC236}">
                <a16:creationId xmlns:a16="http://schemas.microsoft.com/office/drawing/2014/main" id="{33A96956-F5AE-8248-7D18-416729E3DD02}"/>
              </a:ext>
            </a:extLst>
          </p:cNvPr>
          <p:cNvSpPr/>
          <p:nvPr/>
        </p:nvSpPr>
        <p:spPr>
          <a:xfrm>
            <a:off x="5282013"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正方形/長方形 26">
            <a:extLst>
              <a:ext uri="{FF2B5EF4-FFF2-40B4-BE49-F238E27FC236}">
                <a16:creationId xmlns:a16="http://schemas.microsoft.com/office/drawing/2014/main" id="{134D6372-DD0C-0D6C-4330-906B90B5BD30}"/>
              </a:ext>
            </a:extLst>
          </p:cNvPr>
          <p:cNvSpPr/>
          <p:nvPr/>
        </p:nvSpPr>
        <p:spPr>
          <a:xfrm>
            <a:off x="5282013"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19" name="Group 18">
            <a:extLst>
              <a:ext uri="{FF2B5EF4-FFF2-40B4-BE49-F238E27FC236}">
                <a16:creationId xmlns:a16="http://schemas.microsoft.com/office/drawing/2014/main" id="{7BC12B20-0CA9-A621-C501-14EB89A6C50B}"/>
              </a:ext>
            </a:extLst>
          </p:cNvPr>
          <p:cNvGrpSpPr/>
          <p:nvPr/>
        </p:nvGrpSpPr>
        <p:grpSpPr>
          <a:xfrm>
            <a:off x="483989" y="1751685"/>
            <a:ext cx="457200" cy="4701503"/>
            <a:chOff x="457200" y="1371600"/>
            <a:chExt cx="457200" cy="5081585"/>
          </a:xfrm>
        </p:grpSpPr>
        <p:grpSp>
          <p:nvGrpSpPr>
            <p:cNvPr id="20" name="RectangleWithVerticalLineGroup">
              <a:extLst>
                <a:ext uri="{FF2B5EF4-FFF2-40B4-BE49-F238E27FC236}">
                  <a16:creationId xmlns:a16="http://schemas.microsoft.com/office/drawing/2014/main" id="{4CB3471F-5F37-31E9-23FC-68C4115616FB}"/>
                </a:ext>
              </a:extLst>
            </p:cNvPr>
            <p:cNvGrpSpPr/>
            <p:nvPr/>
          </p:nvGrpSpPr>
          <p:grpSpPr>
            <a:xfrm>
              <a:off x="457200" y="1371600"/>
              <a:ext cx="457200" cy="1197312"/>
              <a:chOff x="640801" y="2278804"/>
              <a:chExt cx="1080002" cy="720001"/>
            </a:xfrm>
          </p:grpSpPr>
          <p:sp>
            <p:nvSpPr>
              <p:cNvPr id="30" name="Rectangle 29">
                <a:extLst>
                  <a:ext uri="{FF2B5EF4-FFF2-40B4-BE49-F238E27FC236}">
                    <a16:creationId xmlns:a16="http://schemas.microsoft.com/office/drawing/2014/main" id="{A7669DC2-DF18-50A3-8774-2AD1D486AAE7}"/>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人材調達・育成</a:t>
                </a:r>
              </a:p>
            </p:txBody>
          </p:sp>
          <p:cxnSp>
            <p:nvCxnSpPr>
              <p:cNvPr id="31" name="Straight Connector 30">
                <a:extLst>
                  <a:ext uri="{FF2B5EF4-FFF2-40B4-BE49-F238E27FC236}">
                    <a16:creationId xmlns:a16="http://schemas.microsoft.com/office/drawing/2014/main" id="{B1C145EA-3DAC-701D-9220-9FD4D02FC0E8}"/>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1" name="RectangleWithVerticalLineGroup">
              <a:extLst>
                <a:ext uri="{FF2B5EF4-FFF2-40B4-BE49-F238E27FC236}">
                  <a16:creationId xmlns:a16="http://schemas.microsoft.com/office/drawing/2014/main" id="{752F0313-94F6-6AE4-C38B-AA5CCE4106EC}"/>
                </a:ext>
              </a:extLst>
            </p:cNvPr>
            <p:cNvGrpSpPr/>
            <p:nvPr/>
          </p:nvGrpSpPr>
          <p:grpSpPr>
            <a:xfrm>
              <a:off x="457200" y="2629702"/>
              <a:ext cx="457200" cy="1197312"/>
              <a:chOff x="640801" y="2278804"/>
              <a:chExt cx="1080002" cy="720001"/>
            </a:xfrm>
          </p:grpSpPr>
          <p:sp>
            <p:nvSpPr>
              <p:cNvPr id="28" name="Rectangle 27">
                <a:extLst>
                  <a:ext uri="{FF2B5EF4-FFF2-40B4-BE49-F238E27FC236}">
                    <a16:creationId xmlns:a16="http://schemas.microsoft.com/office/drawing/2014/main" id="{0DC200A7-DD95-B06A-964A-511689C0CCD8}"/>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資金調達</a:t>
                </a:r>
              </a:p>
            </p:txBody>
          </p:sp>
          <p:cxnSp>
            <p:nvCxnSpPr>
              <p:cNvPr id="29" name="Straight Connector 28">
                <a:extLst>
                  <a:ext uri="{FF2B5EF4-FFF2-40B4-BE49-F238E27FC236}">
                    <a16:creationId xmlns:a16="http://schemas.microsoft.com/office/drawing/2014/main" id="{7226F6D4-70D5-7416-0634-53DF63203C4F}"/>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2" name="RectangleWithVerticalLineGroup">
              <a:extLst>
                <a:ext uri="{FF2B5EF4-FFF2-40B4-BE49-F238E27FC236}">
                  <a16:creationId xmlns:a16="http://schemas.microsoft.com/office/drawing/2014/main" id="{13478CED-886D-70AC-086A-C22C3D3416BD}"/>
                </a:ext>
              </a:extLst>
            </p:cNvPr>
            <p:cNvGrpSpPr/>
            <p:nvPr/>
          </p:nvGrpSpPr>
          <p:grpSpPr>
            <a:xfrm>
              <a:off x="457200" y="3893993"/>
              <a:ext cx="457200" cy="1197312"/>
              <a:chOff x="640801" y="2278804"/>
              <a:chExt cx="1080002" cy="720001"/>
            </a:xfrm>
          </p:grpSpPr>
          <p:sp>
            <p:nvSpPr>
              <p:cNvPr id="26" name="Rectangle 25">
                <a:extLst>
                  <a:ext uri="{FF2B5EF4-FFF2-40B4-BE49-F238E27FC236}">
                    <a16:creationId xmlns:a16="http://schemas.microsoft.com/office/drawing/2014/main" id="{F75886FD-6EEE-0247-7579-3151B51F90D7}"/>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材料調達</a:t>
                </a:r>
              </a:p>
            </p:txBody>
          </p:sp>
          <p:cxnSp>
            <p:nvCxnSpPr>
              <p:cNvPr id="27" name="Straight Connector 26">
                <a:extLst>
                  <a:ext uri="{FF2B5EF4-FFF2-40B4-BE49-F238E27FC236}">
                    <a16:creationId xmlns:a16="http://schemas.microsoft.com/office/drawing/2014/main" id="{F9CC1AE2-6C78-E1F7-C2C1-E33237F355BE}"/>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3" name="RectangleWithVerticalLineGroup">
              <a:extLst>
                <a:ext uri="{FF2B5EF4-FFF2-40B4-BE49-F238E27FC236}">
                  <a16:creationId xmlns:a16="http://schemas.microsoft.com/office/drawing/2014/main" id="{99BA4E6F-DC5B-50F6-4CCB-6E65D23E8A06}"/>
                </a:ext>
              </a:extLst>
            </p:cNvPr>
            <p:cNvGrpSpPr/>
            <p:nvPr/>
          </p:nvGrpSpPr>
          <p:grpSpPr>
            <a:xfrm>
              <a:off x="457200" y="5255873"/>
              <a:ext cx="457200" cy="1197312"/>
              <a:chOff x="640801" y="2278804"/>
              <a:chExt cx="1080002" cy="720001"/>
            </a:xfrm>
          </p:grpSpPr>
          <p:sp>
            <p:nvSpPr>
              <p:cNvPr id="24" name="Rectangle 23">
                <a:extLst>
                  <a:ext uri="{FF2B5EF4-FFF2-40B4-BE49-F238E27FC236}">
                    <a16:creationId xmlns:a16="http://schemas.microsoft.com/office/drawing/2014/main" id="{5345A615-950D-48AA-4A92-C6851C290BCF}"/>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販路開拓</a:t>
                </a:r>
              </a:p>
            </p:txBody>
          </p:sp>
          <p:cxnSp>
            <p:nvCxnSpPr>
              <p:cNvPr id="25" name="Straight Connector 24">
                <a:extLst>
                  <a:ext uri="{FF2B5EF4-FFF2-40B4-BE49-F238E27FC236}">
                    <a16:creationId xmlns:a16="http://schemas.microsoft.com/office/drawing/2014/main" id="{6342A1B2-81ED-C5EF-401A-390AFB119127}"/>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sp>
        <p:nvSpPr>
          <p:cNvPr id="5" name="四角形: メモ 1">
            <a:extLst>
              <a:ext uri="{FF2B5EF4-FFF2-40B4-BE49-F238E27FC236}">
                <a16:creationId xmlns:a16="http://schemas.microsoft.com/office/drawing/2014/main" id="{2C9737CA-13CA-DA30-7E19-A6920AEEC125}"/>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39" name="四角形: メモ 1">
            <a:extLst>
              <a:ext uri="{FF2B5EF4-FFF2-40B4-BE49-F238E27FC236}">
                <a16:creationId xmlns:a16="http://schemas.microsoft.com/office/drawing/2014/main" id="{A7E4F9F8-9C68-D779-4173-7090EF00DF80}"/>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35" name="正方形/長方形 34">
            <a:extLst>
              <a:ext uri="{FF2B5EF4-FFF2-40B4-BE49-F238E27FC236}">
                <a16:creationId xmlns:a16="http://schemas.microsoft.com/office/drawing/2014/main" id="{B680612E-23A2-8871-7013-17CAFF84448C}"/>
              </a:ext>
            </a:extLst>
          </p:cNvPr>
          <p:cNvSpPr/>
          <p:nvPr/>
        </p:nvSpPr>
        <p:spPr>
          <a:xfrm>
            <a:off x="0" y="-6276"/>
            <a:ext cx="991694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7070132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2" name="Text Placeholder 2">
            <a:hlinkClick r:id="rId16" action="ppaction://hlinksldjump"/>
            <a:extLst>
              <a:ext uri="{FF2B5EF4-FFF2-40B4-BE49-F238E27FC236}">
                <a16:creationId xmlns:a16="http://schemas.microsoft.com/office/drawing/2014/main" id="{4185D16F-EC53-3D31-B017-558067E38E7B}"/>
              </a:ext>
            </a:extLst>
          </p:cNvPr>
          <p:cNvSpPr>
            <a:spLocks/>
          </p:cNvSpPr>
          <p:nvPr>
            <p:custDataLst>
              <p:tags r:id="rId2"/>
            </p:custDataLst>
          </p:nvPr>
        </p:nvSpPr>
        <p:spPr bwMode="auto">
          <a:xfrm>
            <a:off x="1752600" y="1935163"/>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7" action="ppaction://hlinksldjump"/>
            <a:extLst>
              <a:ext uri="{FF2B5EF4-FFF2-40B4-BE49-F238E27FC236}">
                <a16:creationId xmlns:a16="http://schemas.microsoft.com/office/drawing/2014/main" id="{84396855-0F9A-7650-223B-6FD71194A0B1}"/>
              </a:ext>
            </a:extLst>
          </p:cNvPr>
          <p:cNvSpPr>
            <a:spLocks/>
          </p:cNvSpPr>
          <p:nvPr>
            <p:custDataLst>
              <p:tags r:id="rId3"/>
            </p:custDataLst>
          </p:nvPr>
        </p:nvSpPr>
        <p:spPr bwMode="auto">
          <a:xfrm>
            <a:off x="1752600" y="222091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8" action="ppaction://hlinksldjump"/>
            <a:extLst>
              <a:ext uri="{FF2B5EF4-FFF2-40B4-BE49-F238E27FC236}">
                <a16:creationId xmlns:a16="http://schemas.microsoft.com/office/drawing/2014/main" id="{93A79A4B-5CC1-D8D5-A51B-4E77EF453774}"/>
              </a:ext>
            </a:extLst>
          </p:cNvPr>
          <p:cNvSpPr>
            <a:spLocks/>
          </p:cNvSpPr>
          <p:nvPr>
            <p:custDataLst>
              <p:tags r:id="rId4"/>
            </p:custDataLst>
          </p:nvPr>
        </p:nvSpPr>
        <p:spPr bwMode="auto">
          <a:xfrm>
            <a:off x="1752600" y="25463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328A2BF6-4BAA-CA4C-72B9-9C55D601524C}"/>
              </a:ext>
            </a:extLst>
          </p:cNvPr>
          <p:cNvSpPr>
            <a:spLocks/>
          </p:cNvSpPr>
          <p:nvPr>
            <p:custDataLst>
              <p:tags r:id="rId5"/>
            </p:custDataLst>
          </p:nvPr>
        </p:nvSpPr>
        <p:spPr bwMode="auto">
          <a:xfrm>
            <a:off x="1752600" y="28717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9" action="ppaction://hlinksldjump"/>
            <a:extLst>
              <a:ext uri="{FF2B5EF4-FFF2-40B4-BE49-F238E27FC236}">
                <a16:creationId xmlns:a16="http://schemas.microsoft.com/office/drawing/2014/main" id="{E7608363-8735-6AB1-F6E6-3F61EEAF8CB7}"/>
              </a:ext>
            </a:extLst>
          </p:cNvPr>
          <p:cNvSpPr>
            <a:spLocks/>
          </p:cNvSpPr>
          <p:nvPr>
            <p:custDataLst>
              <p:tags r:id="rId6"/>
            </p:custDataLst>
          </p:nvPr>
        </p:nvSpPr>
        <p:spPr bwMode="auto">
          <a:xfrm>
            <a:off x="1752600" y="323850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20" action="ppaction://hlinksldjump"/>
            <a:extLst>
              <a:ext uri="{FF2B5EF4-FFF2-40B4-BE49-F238E27FC236}">
                <a16:creationId xmlns:a16="http://schemas.microsoft.com/office/drawing/2014/main" id="{AC763006-8C10-AECB-84A4-A7052DF02366}"/>
              </a:ext>
            </a:extLst>
          </p:cNvPr>
          <p:cNvSpPr>
            <a:spLocks/>
          </p:cNvSpPr>
          <p:nvPr>
            <p:custDataLst>
              <p:tags r:id="rId7"/>
            </p:custDataLst>
          </p:nvPr>
        </p:nvSpPr>
        <p:spPr bwMode="auto">
          <a:xfrm>
            <a:off x="1752600" y="3644900"/>
            <a:ext cx="6477000" cy="31908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 action="ppaction://noaction"/>
            <a:extLst>
              <a:ext uri="{FF2B5EF4-FFF2-40B4-BE49-F238E27FC236}">
                <a16:creationId xmlns:a16="http://schemas.microsoft.com/office/drawing/2014/main" id="{7469C779-CAC8-F9D6-632F-0C719649EC51}"/>
              </a:ext>
            </a:extLst>
          </p:cNvPr>
          <p:cNvSpPr>
            <a:spLocks/>
          </p:cNvSpPr>
          <p:nvPr>
            <p:custDataLst>
              <p:tags r:id="rId8"/>
            </p:custDataLst>
          </p:nvPr>
        </p:nvSpPr>
        <p:spPr bwMode="auto">
          <a:xfrm>
            <a:off x="1752600" y="3963988"/>
            <a:ext cx="6477000" cy="284163"/>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hlinkClick r:id="rId21" action="ppaction://hlinksldjump"/>
            <a:extLst>
              <a:ext uri="{FF2B5EF4-FFF2-40B4-BE49-F238E27FC236}">
                <a16:creationId xmlns:a16="http://schemas.microsoft.com/office/drawing/2014/main" id="{9DE6BA58-C7E1-019A-F002-FCAA10FD6347}"/>
              </a:ext>
            </a:extLst>
          </p:cNvPr>
          <p:cNvSpPr>
            <a:spLocks/>
          </p:cNvSpPr>
          <p:nvPr>
            <p:custDataLst>
              <p:tags r:id="rId9"/>
            </p:custDataLst>
          </p:nvPr>
        </p:nvSpPr>
        <p:spPr bwMode="auto">
          <a:xfrm>
            <a:off x="1752600" y="4248150"/>
            <a:ext cx="6477000" cy="31908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Text Placeholder 2">
            <a:extLst>
              <a:ext uri="{FF2B5EF4-FFF2-40B4-BE49-F238E27FC236}">
                <a16:creationId xmlns:a16="http://schemas.microsoft.com/office/drawing/2014/main" id="{C9A5CA2A-B489-317F-FE46-17F0B54E5642}"/>
              </a:ext>
            </a:extLst>
          </p:cNvPr>
          <p:cNvSpPr>
            <a:spLocks/>
          </p:cNvSpPr>
          <p:nvPr>
            <p:custDataLst>
              <p:tags r:id="rId10"/>
            </p:custDataLst>
          </p:nvPr>
        </p:nvSpPr>
        <p:spPr bwMode="auto">
          <a:xfrm>
            <a:off x="1752600" y="4567237"/>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19" action="ppaction://hlinksldjump"/>
            <a:extLst>
              <a:ext uri="{FF2B5EF4-FFF2-40B4-BE49-F238E27FC236}">
                <a16:creationId xmlns:a16="http://schemas.microsoft.com/office/drawing/2014/main" id="{17DA4AA5-B429-E54D-CD23-4C1908BDBF00}"/>
              </a:ext>
            </a:extLst>
          </p:cNvPr>
          <p:cNvSpPr>
            <a:spLocks/>
          </p:cNvSpPr>
          <p:nvPr>
            <p:custDataLst>
              <p:tags r:id="rId11"/>
            </p:custDataLst>
          </p:nvPr>
        </p:nvSpPr>
        <p:spPr bwMode="auto">
          <a:xfrm>
            <a:off x="1752600" y="4936546"/>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3" name="正方形/長方形 12">
            <a:extLst>
              <a:ext uri="{FF2B5EF4-FFF2-40B4-BE49-F238E27FC236}">
                <a16:creationId xmlns:a16="http://schemas.microsoft.com/office/drawing/2014/main" id="{74FC0669-3799-FF3E-481D-E19322AED97F}"/>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7596144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0E0F8-D1B0-2656-B150-3639D2CD2F83}"/>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3A20410-7CE3-875E-4AA1-50738841B4E8}"/>
              </a:ext>
            </a:extLst>
          </p:cNvPr>
          <p:cNvGraphicFramePr>
            <a:graphicFrameLocks/>
          </p:cNvGraphicFramePr>
          <p:nvPr>
            <p:custDataLst>
              <p:tags r:id="rId1"/>
            </p:custDataLst>
            <p:extLst>
              <p:ext uri="{D42A27DB-BD31-4B8C-83A1-F6EECF244321}">
                <p14:modId xmlns:p14="http://schemas.microsoft.com/office/powerpoint/2010/main" val="32892569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C3A20410-7CE3-875E-4AA1-50738841B4E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FF26B83D-DE9D-69CD-AB89-F1664CBEB11A}"/>
              </a:ext>
            </a:extLst>
          </p:cNvPr>
          <p:cNvSpPr>
            <a:spLocks noGrp="1"/>
          </p:cNvSpPr>
          <p:nvPr>
            <p:ph type="title"/>
          </p:nvPr>
        </p:nvSpPr>
        <p:spPr/>
        <p:txBody>
          <a:bodyPr vert="horz"/>
          <a:lstStyle/>
          <a:p>
            <a:endParaRPr lang="ja-JP" altLang="en-US"/>
          </a:p>
        </p:txBody>
      </p:sp>
      <p:sp>
        <p:nvSpPr>
          <p:cNvPr id="15" name="Text Placeholder 14">
            <a:extLst>
              <a:ext uri="{FF2B5EF4-FFF2-40B4-BE49-F238E27FC236}">
                <a16:creationId xmlns:a16="http://schemas.microsoft.com/office/drawing/2014/main" id="{8E1DB74A-9AEA-35F9-847B-555D3FB2EDDD}"/>
              </a:ext>
            </a:extLst>
          </p:cNvPr>
          <p:cNvSpPr>
            <a:spLocks noGrp="1"/>
          </p:cNvSpPr>
          <p:nvPr>
            <p:ph type="body" sz="quarter" idx="12"/>
          </p:nvPr>
        </p:nvSpPr>
        <p:spPr/>
        <p:txBody>
          <a:bodyPr/>
          <a:lstStyle/>
          <a:p>
            <a:r>
              <a:rPr lang="ja-JP" altLang="en-US">
                <a:latin typeface="Yu Gothic UI"/>
                <a:ea typeface="Yu Gothic UI"/>
              </a:rPr>
              <a:t>⑤実現可能性（エ）金融機関のコミットメント（</a:t>
            </a:r>
            <a:r>
              <a:rPr lang="zh-TW" altLang="en-US">
                <a:latin typeface="Yu Gothic UI"/>
                <a:ea typeface="Yu Gothic UI"/>
              </a:rPr>
              <a:t>○○○銀行 ○○部　役職 ○○ 氏名 ○○</a:t>
            </a:r>
            <a:r>
              <a:rPr lang="ja-JP" altLang="en-US">
                <a:latin typeface="Yu Gothic UI"/>
                <a:ea typeface="Yu Gothic UI"/>
              </a:rPr>
              <a:t>）</a:t>
            </a:r>
            <a:endParaRPr lang="zh-TW" altLang="en-US">
              <a:latin typeface="Yu Gothic UI"/>
              <a:ea typeface="Yu Gothic UI"/>
            </a:endParaRPr>
          </a:p>
        </p:txBody>
      </p:sp>
      <p:sp>
        <p:nvSpPr>
          <p:cNvPr id="2" name="正方形/長方形 6">
            <a:extLst>
              <a:ext uri="{FF2B5EF4-FFF2-40B4-BE49-F238E27FC236}">
                <a16:creationId xmlns:a16="http://schemas.microsoft.com/office/drawing/2014/main" id="{E339A134-ADCF-C632-11BA-341A6FD19420}"/>
              </a:ext>
            </a:extLst>
          </p:cNvPr>
          <p:cNvSpPr/>
          <p:nvPr/>
        </p:nvSpPr>
        <p:spPr>
          <a:xfrm>
            <a:off x="3810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dirty="0">
                <a:solidFill>
                  <a:schemeClr val="accent1"/>
                </a:solidFill>
                <a:latin typeface="Yu Gothic UI"/>
                <a:ea typeface="Yu Gothic UI"/>
                <a:sym typeface="Yu Gothic UI" panose="020B0500000000000000" pitchFamily="50" charset="-128"/>
              </a:rPr>
              <a:t>金融機関による経営状況・財務状況に対する評価として</a:t>
            </a:r>
            <a:br>
              <a:rPr lang="en-US" altLang="ja-JP" sz="1200" b="1" dirty="0">
                <a:latin typeface="Yu Gothic UI" panose="020B0500000000000000" pitchFamily="50" charset="-128"/>
                <a:ea typeface="Yu Gothic UI" panose="020B0500000000000000" pitchFamily="50" charset="-128"/>
              </a:rPr>
            </a:br>
            <a:r>
              <a:rPr lang="ja-JP" altLang="en-US" sz="1200" b="1" dirty="0">
                <a:solidFill>
                  <a:schemeClr val="accent1"/>
                </a:solidFill>
                <a:latin typeface="Yu Gothic UI"/>
                <a:ea typeface="Yu Gothic UI"/>
                <a:sym typeface="Yu Gothic UI" panose="020B0500000000000000" pitchFamily="50" charset="-128"/>
              </a:rPr>
              <a:t>下記項目を例に</a:t>
            </a:r>
            <a:r>
              <a:rPr kumimoji="1" lang="ja-JP" altLang="en-US" sz="1200" b="1" dirty="0">
                <a:solidFill>
                  <a:schemeClr val="accent1"/>
                </a:solidFill>
                <a:latin typeface="Yu Gothic UI"/>
                <a:ea typeface="Yu Gothic UI"/>
                <a:sym typeface="Yu Gothic UI" panose="020B0500000000000000" pitchFamily="50" charset="-128"/>
              </a:rPr>
              <a:t>記載してください。</a:t>
            </a:r>
            <a:endParaRPr kumimoji="1" lang="en-US" altLang="ja-JP" sz="1200" b="1" dirty="0">
              <a:solidFill>
                <a:schemeClr val="accent1"/>
              </a:solidFill>
              <a:latin typeface="Yu Gothic UI"/>
              <a:ea typeface="Yu Gothic UI"/>
              <a:sym typeface="Yu Gothic UI" panose="020B0500000000000000" pitchFamily="50" charset="-128"/>
            </a:endParaRPr>
          </a:p>
          <a:p>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p>
          <a:p>
            <a:pPr marL="171450" indent="-171450">
              <a:buFont typeface="Arial" panose="020B0604020202020204" pitchFamily="34" charset="0"/>
              <a:buChar char="•"/>
            </a:pP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メインバンクとして当社とのリレーションシップの構築状況</a:t>
            </a:r>
          </a:p>
          <a:p>
            <a:pPr marL="171450" indent="-171450">
              <a:buFont typeface="Arial" panose="020B0604020202020204" pitchFamily="34" charset="0"/>
              <a:buChar char="•"/>
            </a:pPr>
            <a:r>
              <a:rPr kumimoji="1" lang="ja-JP" altLang="en-US" sz="1200" dirty="0">
                <a:solidFill>
                  <a:schemeClr val="accent1"/>
                </a:solidFill>
                <a:latin typeface="Yu Gothic UI"/>
                <a:ea typeface="Yu Gothic UI"/>
                <a:sym typeface="Yu Gothic UI" panose="020B0500000000000000" pitchFamily="50" charset="-128"/>
              </a:rPr>
              <a:t>当社の財務状況、資金繰りの改善など</a:t>
            </a:r>
            <a:br>
              <a:rPr lang="en-US" altLang="ja-JP" sz="1200" dirty="0">
                <a:latin typeface="Yu Gothic UI" panose="020B0500000000000000" pitchFamily="50" charset="-128"/>
                <a:ea typeface="Yu Gothic UI" panose="020B0500000000000000" pitchFamily="50" charset="-128"/>
              </a:rPr>
            </a:br>
            <a:r>
              <a:rPr kumimoji="1" lang="ja-JP" altLang="en-US" sz="1200" dirty="0">
                <a:solidFill>
                  <a:schemeClr val="accent1"/>
                </a:solidFill>
                <a:latin typeface="Yu Gothic UI"/>
                <a:ea typeface="Yu Gothic UI"/>
                <a:sym typeface="Yu Gothic UI" panose="020B0500000000000000" pitchFamily="50" charset="-128"/>
              </a:rPr>
              <a:t>財務基盤の強化の取組</a:t>
            </a:r>
            <a:endParaRPr lang="ja-JP" altLang="en-US" sz="1200" dirty="0">
              <a:solidFill>
                <a:schemeClr val="accent1"/>
              </a:solidFill>
              <a:latin typeface="Yu Gothic UI"/>
              <a:ea typeface="Yu Gothic UI"/>
            </a:endParaRPr>
          </a:p>
          <a:p>
            <a:pPr marL="171450" indent="-171450">
              <a:buFont typeface="Arial" panose="020B0604020202020204" pitchFamily="34" charset="0"/>
              <a:buChar char="•"/>
            </a:pP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当社の経営力など強み・弱み</a:t>
            </a:r>
          </a:p>
        </p:txBody>
      </p:sp>
      <p:grpSp>
        <p:nvGrpSpPr>
          <p:cNvPr id="3" name="RectangleWithLineGroup">
            <a:extLst>
              <a:ext uri="{FF2B5EF4-FFF2-40B4-BE49-F238E27FC236}">
                <a16:creationId xmlns:a16="http://schemas.microsoft.com/office/drawing/2014/main" id="{E4533E67-313D-C354-2C85-E558927BB821}"/>
              </a:ext>
            </a:extLst>
          </p:cNvPr>
          <p:cNvGrpSpPr/>
          <p:nvPr/>
        </p:nvGrpSpPr>
        <p:grpSpPr>
          <a:xfrm>
            <a:off x="5410200" y="914400"/>
            <a:ext cx="4114800" cy="380480"/>
            <a:chOff x="2073603" y="1702803"/>
            <a:chExt cx="2160003" cy="360000"/>
          </a:xfrm>
          <a:noFill/>
        </p:grpSpPr>
        <p:sp>
          <p:nvSpPr>
            <p:cNvPr id="6" name="Rectangle 5">
              <a:extLst>
                <a:ext uri="{FF2B5EF4-FFF2-40B4-BE49-F238E27FC236}">
                  <a16:creationId xmlns:a16="http://schemas.microsoft.com/office/drawing/2014/main" id="{C561F815-3923-F9B7-9F44-B8AD628208F1}"/>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当社の投資計画に対する評価</a:t>
              </a:r>
            </a:p>
          </p:txBody>
        </p:sp>
        <p:cxnSp>
          <p:nvCxnSpPr>
            <p:cNvPr id="7" name="Straight Connector 6">
              <a:extLst>
                <a:ext uri="{FF2B5EF4-FFF2-40B4-BE49-F238E27FC236}">
                  <a16:creationId xmlns:a16="http://schemas.microsoft.com/office/drawing/2014/main" id="{F3C8EC2E-0173-E212-49E3-69E9A2B01148}"/>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8" name="RectangleWithLineGroup">
            <a:extLst>
              <a:ext uri="{FF2B5EF4-FFF2-40B4-BE49-F238E27FC236}">
                <a16:creationId xmlns:a16="http://schemas.microsoft.com/office/drawing/2014/main" id="{2259DEBA-4348-9FCE-B641-AA631578678D}"/>
              </a:ext>
            </a:extLst>
          </p:cNvPr>
          <p:cNvGrpSpPr/>
          <p:nvPr/>
        </p:nvGrpSpPr>
        <p:grpSpPr>
          <a:xfrm>
            <a:off x="381000" y="914400"/>
            <a:ext cx="4114800" cy="380480"/>
            <a:chOff x="2073603" y="1702803"/>
            <a:chExt cx="2160003" cy="360000"/>
          </a:xfrm>
          <a:noFill/>
        </p:grpSpPr>
        <p:sp>
          <p:nvSpPr>
            <p:cNvPr id="9" name="Rectangle 8">
              <a:extLst>
                <a:ext uri="{FF2B5EF4-FFF2-40B4-BE49-F238E27FC236}">
                  <a16:creationId xmlns:a16="http://schemas.microsoft.com/office/drawing/2014/main" id="{677C311A-66CF-6BA9-A568-F1A926D1ACD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当社の経営状況・財務状況に対する評価</a:t>
              </a:r>
            </a:p>
          </p:txBody>
        </p:sp>
        <p:cxnSp>
          <p:nvCxnSpPr>
            <p:cNvPr id="10" name="Straight Connector 9">
              <a:extLst>
                <a:ext uri="{FF2B5EF4-FFF2-40B4-BE49-F238E27FC236}">
                  <a16:creationId xmlns:a16="http://schemas.microsoft.com/office/drawing/2014/main" id="{4F112327-4F71-A437-27E6-58BFA49BC37E}"/>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1" name="正方形/長方形 6">
            <a:extLst>
              <a:ext uri="{FF2B5EF4-FFF2-40B4-BE49-F238E27FC236}">
                <a16:creationId xmlns:a16="http://schemas.microsoft.com/office/drawing/2014/main" id="{8228C8CF-3F28-5683-2CAC-842CB1924F50}"/>
              </a:ext>
            </a:extLst>
          </p:cNvPr>
          <p:cNvSpPr/>
          <p:nvPr/>
        </p:nvSpPr>
        <p:spPr>
          <a:xfrm>
            <a:off x="54102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公募要領に記載の審査基準（①経営力、②先進性・成長性、③地域への波及効果、④大規模投資・費用対効果、</a:t>
            </a:r>
            <a:b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⑤実現可能性、⑥補助金の必要性）を踏まえて、成長投資計画の評価を下記項目を例に記載してください。</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当社の将来性・事業性を踏まえた成長資金の供給方針、</a:t>
            </a:r>
            <a:b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支援方針</a:t>
            </a: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将来の事業拡大局面や外的要因などによる後退局面における資金繰り等の懸念事項、対応方針</a:t>
            </a:r>
          </a:p>
          <a:p>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四角形: メモ 1">
            <a:extLst>
              <a:ext uri="{FF2B5EF4-FFF2-40B4-BE49-F238E27FC236}">
                <a16:creationId xmlns:a16="http://schemas.microsoft.com/office/drawing/2014/main" id="{D08D66F2-1AA6-78F1-7215-DADF08713D72}"/>
              </a:ext>
            </a:extLst>
          </p:cNvPr>
          <p:cNvSpPr/>
          <p:nvPr/>
        </p:nvSpPr>
        <p:spPr>
          <a:xfrm>
            <a:off x="-1616659" y="259199"/>
            <a:ext cx="1540459" cy="772243"/>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dirty="0">
                <a:solidFill>
                  <a:srgbClr val="575757"/>
                </a:solidFill>
                <a:latin typeface="Yu Gothic UI"/>
                <a:ea typeface="Yu Gothic UI"/>
                <a:sym typeface="Yu Gothic UI" panose="020B0500000000000000" pitchFamily="50" charset="-128"/>
              </a:rPr>
              <a:t>（金融機関からの確認</a:t>
            </a:r>
            <a:endParaRPr lang="en-US" altLang="ja-JP" sz="1050" b="1" dirty="0">
              <a:solidFill>
                <a:srgbClr val="575757"/>
              </a:solidFill>
              <a:latin typeface="Yu Gothic UI"/>
              <a:ea typeface="Yu Gothic UI"/>
              <a:sym typeface="Yu Gothic UI" panose="020B0500000000000000" pitchFamily="50" charset="-128"/>
            </a:endParaRPr>
          </a:p>
          <a:p>
            <a:pPr algn="ctr" defTabSz="742950"/>
            <a:r>
              <a:rPr lang="ja-JP" altLang="en-US" sz="1050" b="1" dirty="0">
                <a:solidFill>
                  <a:srgbClr val="575757"/>
                </a:solidFill>
                <a:latin typeface="Yu Gothic UI"/>
                <a:ea typeface="Yu Gothic UI"/>
                <a:sym typeface="Yu Gothic UI" panose="020B0500000000000000" pitchFamily="50" charset="-128"/>
              </a:rPr>
              <a:t>又は出資・融資の表明</a:t>
            </a:r>
            <a:endParaRPr lang="en-US" altLang="ja-JP" sz="1050" b="1" dirty="0">
              <a:solidFill>
                <a:srgbClr val="575757"/>
              </a:solidFill>
              <a:latin typeface="Yu Gothic UI"/>
              <a:ea typeface="Yu Gothic UI"/>
              <a:sym typeface="Yu Gothic UI" panose="020B0500000000000000" pitchFamily="50" charset="-128"/>
            </a:endParaRPr>
          </a:p>
          <a:p>
            <a:pPr algn="ctr" defTabSz="742950"/>
            <a:r>
              <a:rPr lang="ja-JP" altLang="en-US" sz="1050" b="1" dirty="0">
                <a:solidFill>
                  <a:srgbClr val="575757"/>
                </a:solidFill>
                <a:latin typeface="Yu Gothic UI"/>
                <a:ea typeface="Yu Gothic UI"/>
                <a:sym typeface="Yu Gothic UI" panose="020B0500000000000000" pitchFamily="50" charset="-128"/>
              </a:rPr>
              <a:t>を受けた場合は必須）</a:t>
            </a:r>
            <a:endParaRPr lang="ja-JP" altLang="en-US" sz="1050" b="1" dirty="0">
              <a:solidFill>
                <a:srgbClr val="575757"/>
              </a:solidFill>
              <a:latin typeface="Yu Gothic UI"/>
              <a:ea typeface="Yu Gothic UI"/>
            </a:endParaRPr>
          </a:p>
        </p:txBody>
      </p:sp>
      <p:sp>
        <p:nvSpPr>
          <p:cNvPr id="21" name="四角形: メモ 1">
            <a:extLst>
              <a:ext uri="{FF2B5EF4-FFF2-40B4-BE49-F238E27FC236}">
                <a16:creationId xmlns:a16="http://schemas.microsoft.com/office/drawing/2014/main" id="{38DB0890-DFD9-F8E0-372D-296C642947BB}"/>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7" name="正方形/長方形 16">
            <a:extLst>
              <a:ext uri="{FF2B5EF4-FFF2-40B4-BE49-F238E27FC236}">
                <a16:creationId xmlns:a16="http://schemas.microsoft.com/office/drawing/2014/main" id="{AF5FB3CA-E5ED-72CC-65D6-6053A03CEE2E}"/>
              </a:ext>
            </a:extLst>
          </p:cNvPr>
          <p:cNvSpPr/>
          <p:nvPr/>
        </p:nvSpPr>
        <p:spPr>
          <a:xfrm>
            <a:off x="-1719"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8" name="Callout: Line with Border and Accent Bar 17">
            <a:extLst>
              <a:ext uri="{FF2B5EF4-FFF2-40B4-BE49-F238E27FC236}">
                <a16:creationId xmlns:a16="http://schemas.microsoft.com/office/drawing/2014/main" id="{8BD1AE9E-6ADE-D534-4676-6AD8A673CA76}"/>
              </a:ext>
            </a:extLst>
          </p:cNvPr>
          <p:cNvSpPr/>
          <p:nvPr/>
        </p:nvSpPr>
        <p:spPr>
          <a:xfrm>
            <a:off x="3421144" y="1447803"/>
            <a:ext cx="5743175" cy="1908139"/>
          </a:xfrm>
          <a:prstGeom prst="accentBorderCallout1">
            <a:avLst>
              <a:gd name="adj1" fmla="val 26818"/>
              <a:gd name="adj2" fmla="val -2413"/>
              <a:gd name="adj3" fmla="val -6585"/>
              <a:gd name="adj4" fmla="val -18511"/>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buFont typeface="Arial" panose="020B0604020202020204" pitchFamily="34" charset="0"/>
              <a:buChar char="•"/>
            </a:pPr>
            <a:r>
              <a:rPr lang="ja-JP" altLang="en-US" sz="1200" b="1" dirty="0">
                <a:solidFill>
                  <a:schemeClr val="accent4">
                    <a:lumMod val="75000"/>
                  </a:schemeClr>
                </a:solidFill>
              </a:rPr>
              <a:t>ご提出いただいた様式４－１「金融機関・ファンド等による確認書」又は様式４－２</a:t>
            </a:r>
            <a:r>
              <a:rPr lang="ja-JP" altLang="en-US" sz="1200" b="1" dirty="0">
                <a:solidFill>
                  <a:schemeClr val="accent4">
                    <a:lumMod val="75000"/>
                  </a:schemeClr>
                </a:solidFill>
                <a:ea typeface="+mn-lt"/>
                <a:cs typeface="+mn-lt"/>
              </a:rPr>
              <a:t>「</a:t>
            </a:r>
            <a:r>
              <a:rPr lang="ja-JP" altLang="ja-JP" sz="1200" b="1" dirty="0">
                <a:solidFill>
                  <a:schemeClr val="accent4">
                    <a:lumMod val="75000"/>
                  </a:schemeClr>
                </a:solidFill>
                <a:ea typeface="+mn-lt"/>
                <a:cs typeface="+mn-lt"/>
              </a:rPr>
              <a:t>金融機関・ファンド等による補助事業への出資・融資の表明書</a:t>
            </a:r>
            <a:r>
              <a:rPr lang="ja-JP" altLang="ja-JP" sz="1200" b="1" dirty="0">
                <a:solidFill>
                  <a:schemeClr val="accent4">
                    <a:lumMod val="75000"/>
                  </a:schemeClr>
                </a:solidFill>
              </a:rPr>
              <a:t>」</a:t>
            </a:r>
            <a:r>
              <a:rPr lang="ja-JP" altLang="en-US" sz="1200" b="1" dirty="0">
                <a:solidFill>
                  <a:schemeClr val="accent4">
                    <a:lumMod val="75000"/>
                  </a:schemeClr>
                </a:solidFill>
              </a:rPr>
              <a:t>の金融機関・ファンド担当者による所見を記載してください</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様式４－１又は様式４－２に記載の金融機関名、担当者名と一致させてください</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様式４－１又は様式４－２を踏まえ、財務上の課題や資金調達手法の検討経緯等も補足してください</a:t>
            </a:r>
          </a:p>
        </p:txBody>
      </p:sp>
    </p:spTree>
    <p:extLst>
      <p:ext uri="{BB962C8B-B14F-4D97-AF65-F5344CB8AC3E}">
        <p14:creationId xmlns:p14="http://schemas.microsoft.com/office/powerpoint/2010/main" val="20157119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DF3AC-E929-885B-A8A3-D721E320CFC6}"/>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5C4DF599-D0DC-CD73-A600-4C6AEE5F8E94}"/>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1" imgW="277" imgH="277" progId="TCLayout.ActiveDocument.1">
                  <p:embed/>
                </p:oleObj>
              </mc:Choice>
              <mc:Fallback>
                <p:oleObj name="think-cellスライド" r:id="rId11" imgW="277" imgH="277" progId="TCLayout.ActiveDocument.1">
                  <p:embed/>
                  <p:pic>
                    <p:nvPicPr>
                      <p:cNvPr id="6" name="think-cell data - do not delete" hidden="1">
                        <a:extLst>
                          <a:ext uri="{FF2B5EF4-FFF2-40B4-BE49-F238E27FC236}">
                            <a16:creationId xmlns:a16="http://schemas.microsoft.com/office/drawing/2014/main" id="{5C4DF599-D0DC-CD73-A600-4C6AEE5F8E94}"/>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D7EB324-75D8-4C0E-7A69-F9B601B4A126}"/>
              </a:ext>
            </a:extLst>
          </p:cNvPr>
          <p:cNvSpPr>
            <a:spLocks noGrp="1"/>
          </p:cNvSpPr>
          <p:nvPr>
            <p:ph type="title"/>
          </p:nvPr>
        </p:nvSpPr>
        <p:spPr/>
        <p:txBody>
          <a:bodyPr vert="horz"/>
          <a:lstStyle/>
          <a:p>
            <a:r>
              <a:rPr kumimoji="1" lang="ja-JP" altLang="en-US"/>
              <a:t>目次</a:t>
            </a:r>
          </a:p>
        </p:txBody>
      </p:sp>
      <p:sp>
        <p:nvSpPr>
          <p:cNvPr id="22" name="Text Placeholder 2">
            <a:hlinkClick r:id="rId13" action="ppaction://hlinksldjump"/>
            <a:extLst>
              <a:ext uri="{FF2B5EF4-FFF2-40B4-BE49-F238E27FC236}">
                <a16:creationId xmlns:a16="http://schemas.microsoft.com/office/drawing/2014/main" id="{D7D5E3CF-6A98-FBD3-4111-B5151231E202}"/>
              </a:ext>
            </a:extLst>
          </p:cNvPr>
          <p:cNvSpPr>
            <a:spLocks/>
          </p:cNvSpPr>
          <p:nvPr>
            <p:custDataLst>
              <p:tags r:id="rId2"/>
            </p:custDataLst>
          </p:nvPr>
        </p:nvSpPr>
        <p:spPr bwMode="auto">
          <a:xfrm>
            <a:off x="1752600" y="1935163"/>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4" action="ppaction://hlinksldjump"/>
            <a:extLst>
              <a:ext uri="{FF2B5EF4-FFF2-40B4-BE49-F238E27FC236}">
                <a16:creationId xmlns:a16="http://schemas.microsoft.com/office/drawing/2014/main" id="{92B9AA36-5D28-5041-383C-E6FBAB7825E8}"/>
              </a:ext>
            </a:extLst>
          </p:cNvPr>
          <p:cNvSpPr>
            <a:spLocks/>
          </p:cNvSpPr>
          <p:nvPr>
            <p:custDataLst>
              <p:tags r:id="rId3"/>
            </p:custDataLst>
          </p:nvPr>
        </p:nvSpPr>
        <p:spPr bwMode="auto">
          <a:xfrm>
            <a:off x="1752600" y="222091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5" action="ppaction://hlinksldjump"/>
            <a:extLst>
              <a:ext uri="{FF2B5EF4-FFF2-40B4-BE49-F238E27FC236}">
                <a16:creationId xmlns:a16="http://schemas.microsoft.com/office/drawing/2014/main" id="{F2DC041A-34E8-C05E-A6EC-483CEEC2F31B}"/>
              </a:ext>
            </a:extLst>
          </p:cNvPr>
          <p:cNvSpPr>
            <a:spLocks/>
          </p:cNvSpPr>
          <p:nvPr>
            <p:custDataLst>
              <p:tags r:id="rId4"/>
            </p:custDataLst>
          </p:nvPr>
        </p:nvSpPr>
        <p:spPr bwMode="auto">
          <a:xfrm>
            <a:off x="1752600" y="25463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6" action="ppaction://hlinksldjump"/>
            <a:extLst>
              <a:ext uri="{FF2B5EF4-FFF2-40B4-BE49-F238E27FC236}">
                <a16:creationId xmlns:a16="http://schemas.microsoft.com/office/drawing/2014/main" id="{2D9B4A80-990E-120F-C760-E5E925E552D3}"/>
              </a:ext>
            </a:extLst>
          </p:cNvPr>
          <p:cNvSpPr>
            <a:spLocks/>
          </p:cNvSpPr>
          <p:nvPr>
            <p:custDataLst>
              <p:tags r:id="rId5"/>
            </p:custDataLst>
          </p:nvPr>
        </p:nvSpPr>
        <p:spPr bwMode="auto">
          <a:xfrm>
            <a:off x="1752600" y="28717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7" action="ppaction://hlinksldjump"/>
            <a:extLst>
              <a:ext uri="{FF2B5EF4-FFF2-40B4-BE49-F238E27FC236}">
                <a16:creationId xmlns:a16="http://schemas.microsoft.com/office/drawing/2014/main" id="{356B5302-3BF1-FF01-B798-B2C2DEF52FDE}"/>
              </a:ext>
            </a:extLst>
          </p:cNvPr>
          <p:cNvSpPr>
            <a:spLocks/>
          </p:cNvSpPr>
          <p:nvPr>
            <p:custDataLst>
              <p:tags r:id="rId6"/>
            </p:custDataLst>
          </p:nvPr>
        </p:nvSpPr>
        <p:spPr bwMode="auto">
          <a:xfrm>
            <a:off x="1752600" y="3516396"/>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9" name="Text Placeholder 2">
            <a:hlinkClick r:id="rId17" action="ppaction://hlinksldjump"/>
            <a:extLst>
              <a:ext uri="{FF2B5EF4-FFF2-40B4-BE49-F238E27FC236}">
                <a16:creationId xmlns:a16="http://schemas.microsoft.com/office/drawing/2014/main" id="{19835CD5-B3B8-9DE9-84B5-599F109991F3}"/>
              </a:ext>
            </a:extLst>
          </p:cNvPr>
          <p:cNvSpPr>
            <a:spLocks/>
          </p:cNvSpPr>
          <p:nvPr>
            <p:custDataLst>
              <p:tags r:id="rId7"/>
            </p:custDataLst>
          </p:nvPr>
        </p:nvSpPr>
        <p:spPr bwMode="auto">
          <a:xfrm>
            <a:off x="1752600" y="318943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⑤実現可能性</a:t>
            </a:r>
          </a:p>
        </p:txBody>
      </p:sp>
      <p:sp>
        <p:nvSpPr>
          <p:cNvPr id="13" name="Text Placeholder 2">
            <a:extLst>
              <a:ext uri="{FF2B5EF4-FFF2-40B4-BE49-F238E27FC236}">
                <a16:creationId xmlns:a16="http://schemas.microsoft.com/office/drawing/2014/main" id="{D14E1123-E273-58CD-F2B2-09E5789A3CF0}"/>
              </a:ext>
            </a:extLst>
          </p:cNvPr>
          <p:cNvSpPr>
            <a:spLocks/>
          </p:cNvSpPr>
          <p:nvPr>
            <p:custDataLst>
              <p:tags r:id="rId8"/>
            </p:custDataLst>
          </p:nvPr>
        </p:nvSpPr>
        <p:spPr bwMode="auto">
          <a:xfrm>
            <a:off x="1752600" y="3922796"/>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本補助金の必要性</a:t>
            </a:r>
          </a:p>
        </p:txBody>
      </p:sp>
      <p:sp>
        <p:nvSpPr>
          <p:cNvPr id="10" name="正方形/長方形 9">
            <a:extLst>
              <a:ext uri="{FF2B5EF4-FFF2-40B4-BE49-F238E27FC236}">
                <a16:creationId xmlns:a16="http://schemas.microsoft.com/office/drawing/2014/main" id="{D3786B68-7A26-FC78-3849-1AE1BBB2EBA3}"/>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9874087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81F331-F55C-BC5C-B909-A10D0DF402C0}"/>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BB226B9-1F5F-9D03-A3E3-F08C4D658D6A}"/>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561" imgH="561" progId="TCLayout.ActiveDocument.1">
                  <p:embed/>
                </p:oleObj>
              </mc:Choice>
              <mc:Fallback>
                <p:oleObj name="think-cellスライド" r:id="rId3" imgW="561" imgH="561" progId="TCLayout.ActiveDocument.1">
                  <p:embed/>
                  <p:pic>
                    <p:nvPicPr>
                      <p:cNvPr id="3" name="think-cell data - do not delete" hidden="1">
                        <a:extLst>
                          <a:ext uri="{FF2B5EF4-FFF2-40B4-BE49-F238E27FC236}">
                            <a16:creationId xmlns:a16="http://schemas.microsoft.com/office/drawing/2014/main" id="{8BB226B9-1F5F-9D03-A3E3-F08C4D658D6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テキスト プレースホルダー 3">
            <a:extLst>
              <a:ext uri="{FF2B5EF4-FFF2-40B4-BE49-F238E27FC236}">
                <a16:creationId xmlns:a16="http://schemas.microsoft.com/office/drawing/2014/main" id="{0CB90ECA-44FA-CAAD-4988-814DE04B170B}"/>
              </a:ext>
            </a:extLst>
          </p:cNvPr>
          <p:cNvSpPr>
            <a:spLocks noGrp="1"/>
          </p:cNvSpPr>
          <p:nvPr>
            <p:ph type="body" sz="quarter" idx="10"/>
          </p:nvPr>
        </p:nvSpPr>
        <p:spPr>
          <a:xfrm>
            <a:off x="201975" y="259239"/>
            <a:ext cx="9504000" cy="671292"/>
          </a:xfrm>
        </p:spPr>
        <p:txBody>
          <a:bodyPr/>
          <a:lstStyle/>
          <a:p>
            <a:r>
              <a:rPr lang="ja-JP" altLang="en-US"/>
              <a:t>（スライドの内容を簡潔に記載）</a:t>
            </a:r>
          </a:p>
        </p:txBody>
      </p:sp>
      <p:sp>
        <p:nvSpPr>
          <p:cNvPr id="2" name="タイトル 1">
            <a:extLst>
              <a:ext uri="{FF2B5EF4-FFF2-40B4-BE49-F238E27FC236}">
                <a16:creationId xmlns:a16="http://schemas.microsoft.com/office/drawing/2014/main" id="{4CB00093-A907-81CE-AA03-B6E87C62C98B}"/>
              </a:ext>
            </a:extLst>
          </p:cNvPr>
          <p:cNvSpPr>
            <a:spLocks noGrp="1"/>
          </p:cNvSpPr>
          <p:nvPr>
            <p:ph type="title"/>
          </p:nvPr>
        </p:nvSpPr>
        <p:spPr>
          <a:xfrm>
            <a:off x="201975" y="259238"/>
            <a:ext cx="9504000" cy="299052"/>
          </a:xfrm>
        </p:spPr>
        <p:txBody>
          <a:bodyPr vert="horz" rIns="0">
            <a:spAutoFit/>
          </a:bodyPr>
          <a:lstStyle/>
          <a:p>
            <a:r>
              <a:rPr kumimoji="1" lang="ja-JP" altLang="en-US"/>
              <a:t>⑥補助金の必要性</a:t>
            </a:r>
            <a:endParaRPr lang="ja-JP" altLang="en-US"/>
          </a:p>
        </p:txBody>
      </p:sp>
      <p:grpSp>
        <p:nvGrpSpPr>
          <p:cNvPr id="9" name="RectangleWithLineGroup">
            <a:extLst>
              <a:ext uri="{FF2B5EF4-FFF2-40B4-BE49-F238E27FC236}">
                <a16:creationId xmlns:a16="http://schemas.microsoft.com/office/drawing/2014/main" id="{8754111B-7E2B-4AFD-D22A-C713012246A3}"/>
              </a:ext>
            </a:extLst>
          </p:cNvPr>
          <p:cNvGrpSpPr/>
          <p:nvPr/>
        </p:nvGrpSpPr>
        <p:grpSpPr>
          <a:xfrm>
            <a:off x="242464" y="1095273"/>
            <a:ext cx="9421072" cy="380480"/>
            <a:chOff x="2073603" y="1702803"/>
            <a:chExt cx="2160003" cy="360000"/>
          </a:xfrm>
          <a:noFill/>
        </p:grpSpPr>
        <p:sp>
          <p:nvSpPr>
            <p:cNvPr id="10" name="Rectangle 12">
              <a:extLst>
                <a:ext uri="{FF2B5EF4-FFF2-40B4-BE49-F238E27FC236}">
                  <a16:creationId xmlns:a16="http://schemas.microsoft.com/office/drawing/2014/main" id="{4357A0A7-AE6B-D5D0-3862-E0E0BB2DB3D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本補助金の必要性</a:t>
              </a:r>
            </a:p>
          </p:txBody>
        </p:sp>
        <p:cxnSp>
          <p:nvCxnSpPr>
            <p:cNvPr id="11" name="Straight Connector 13">
              <a:extLst>
                <a:ext uri="{FF2B5EF4-FFF2-40B4-BE49-F238E27FC236}">
                  <a16:creationId xmlns:a16="http://schemas.microsoft.com/office/drawing/2014/main" id="{AAC8462F-2EBB-1628-7961-493B378A32EB}"/>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6" name="Rectangle: Folded Corner 10">
            <a:extLst>
              <a:ext uri="{FF2B5EF4-FFF2-40B4-BE49-F238E27FC236}">
                <a16:creationId xmlns:a16="http://schemas.microsoft.com/office/drawing/2014/main" id="{048FD02F-0FC6-EEA0-88FA-2583BABBA4DE}"/>
              </a:ext>
            </a:extLst>
          </p:cNvPr>
          <p:cNvSpPr/>
          <p:nvPr/>
        </p:nvSpPr>
        <p:spPr>
          <a:xfrm>
            <a:off x="5083440" y="1805534"/>
            <a:ext cx="4613845" cy="1368484"/>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t"/>
          <a:lstStyle/>
          <a:p>
            <a: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「事業に要する経費」より、「現金及び預金」が多い事業者は</a:t>
            </a:r>
            <a:b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以下の①～⑤からその理由を選択してください。　</a:t>
            </a:r>
            <a: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a:t>
            </a:r>
            <a: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p>
          <a:p>
            <a:r>
              <a:rPr lang="ja-JP" altLang="en-US" sz="1200" dirty="0">
                <a:solidFill>
                  <a:schemeClr val="accent1"/>
                </a:solidFill>
                <a:sym typeface="Yu Gothic UI" panose="020B0500000000000000" pitchFamily="50" charset="-128"/>
              </a:rPr>
              <a:t>①数年以内に大規模な設備投資を控えているため</a:t>
            </a:r>
            <a:endParaRPr lang="en-US" altLang="ja-JP" sz="1200" dirty="0">
              <a:solidFill>
                <a:schemeClr val="accent1"/>
              </a:solidFill>
              <a:sym typeface="Yu Gothic UI" panose="020B0500000000000000" pitchFamily="50" charset="-128"/>
            </a:endParaRPr>
          </a:p>
          <a:p>
            <a:r>
              <a:rPr lang="ja-JP" altLang="en-US" sz="1200" dirty="0">
                <a:solidFill>
                  <a:schemeClr val="accent1"/>
                </a:solidFill>
                <a:sym typeface="Yu Gothic UI" panose="020B0500000000000000" pitchFamily="50" charset="-128"/>
              </a:rPr>
              <a:t>②有利子負債の返済に充てる必要があるため</a:t>
            </a:r>
            <a:endParaRPr lang="en-US" altLang="ja-JP" sz="1200" dirty="0">
              <a:solidFill>
                <a:schemeClr val="accent1"/>
              </a:solidFill>
              <a:sym typeface="Yu Gothic UI" panose="020B0500000000000000" pitchFamily="50" charset="-128"/>
            </a:endParaRPr>
          </a:p>
          <a:p>
            <a:r>
              <a:rPr lang="ja-JP" altLang="en-US" sz="1200" dirty="0">
                <a:solidFill>
                  <a:schemeClr val="accent1"/>
                </a:solidFill>
                <a:sym typeface="Yu Gothic UI" panose="020B0500000000000000" pitchFamily="50" charset="-128"/>
              </a:rPr>
              <a:t>③先々の景気・業績悪化に備えるため</a:t>
            </a:r>
            <a:endParaRPr lang="en-US" altLang="ja-JP" sz="1200" dirty="0">
              <a:solidFill>
                <a:schemeClr val="accent1"/>
              </a:solidFill>
              <a:sym typeface="Yu Gothic UI" panose="020B0500000000000000" pitchFamily="50" charset="-128"/>
            </a:endParaRPr>
          </a:p>
          <a:p>
            <a:r>
              <a:rPr lang="ja-JP" altLang="en-US" sz="1200" dirty="0">
                <a:solidFill>
                  <a:schemeClr val="accent1"/>
                </a:solidFill>
                <a:sym typeface="Yu Gothic UI" panose="020B0500000000000000" pitchFamily="50" charset="-128"/>
              </a:rPr>
              <a:t>④自社の資本政策上必要であるため（自社株買いや</a:t>
            </a:r>
            <a:r>
              <a:rPr lang="en-US" altLang="ja-JP" sz="1200" dirty="0">
                <a:solidFill>
                  <a:schemeClr val="accent1"/>
                </a:solidFill>
                <a:sym typeface="Yu Gothic UI" panose="020B0500000000000000" pitchFamily="50" charset="-128"/>
              </a:rPr>
              <a:t>M</a:t>
            </a:r>
            <a:r>
              <a:rPr lang="ja-JP" altLang="en-US" sz="1200" dirty="0">
                <a:solidFill>
                  <a:schemeClr val="accent1"/>
                </a:solidFill>
                <a:sym typeface="Yu Gothic UI" panose="020B0500000000000000" pitchFamily="50" charset="-128"/>
              </a:rPr>
              <a:t>＆</a:t>
            </a:r>
            <a:r>
              <a:rPr lang="en-US" altLang="ja-JP" sz="1200" dirty="0">
                <a:solidFill>
                  <a:schemeClr val="accent1"/>
                </a:solidFill>
                <a:sym typeface="Yu Gothic UI" panose="020B0500000000000000" pitchFamily="50" charset="-128"/>
              </a:rPr>
              <a:t>A</a:t>
            </a:r>
            <a:r>
              <a:rPr lang="ja-JP" altLang="en-US" sz="1200" dirty="0">
                <a:solidFill>
                  <a:schemeClr val="accent1"/>
                </a:solidFill>
                <a:sym typeface="Yu Gothic UI" panose="020B0500000000000000" pitchFamily="50" charset="-128"/>
              </a:rPr>
              <a:t>等）</a:t>
            </a:r>
          </a:p>
          <a:p>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⑤その他</a:t>
            </a:r>
          </a:p>
        </p:txBody>
      </p:sp>
      <p:pic>
        <p:nvPicPr>
          <p:cNvPr id="15" name="図 14">
            <a:extLst>
              <a:ext uri="{FF2B5EF4-FFF2-40B4-BE49-F238E27FC236}">
                <a16:creationId xmlns:a16="http://schemas.microsoft.com/office/drawing/2014/main" id="{19AAC305-7D07-0E8A-B601-501B9B8F63FD}"/>
              </a:ext>
            </a:extLst>
          </p:cNvPr>
          <p:cNvPicPr>
            <a:picLocks noChangeAspect="1"/>
          </p:cNvPicPr>
          <p:nvPr/>
        </p:nvPicPr>
        <p:blipFill>
          <a:blip r:embed="rId5"/>
          <a:stretch>
            <a:fillRect/>
          </a:stretch>
        </p:blipFill>
        <p:spPr>
          <a:xfrm>
            <a:off x="272480" y="1820065"/>
            <a:ext cx="4680520" cy="1416039"/>
          </a:xfrm>
          <a:prstGeom prst="rect">
            <a:avLst/>
          </a:prstGeom>
        </p:spPr>
      </p:pic>
      <p:sp>
        <p:nvSpPr>
          <p:cNvPr id="17" name="四角形: メモ 1">
            <a:extLst>
              <a:ext uri="{FF2B5EF4-FFF2-40B4-BE49-F238E27FC236}">
                <a16:creationId xmlns:a16="http://schemas.microsoft.com/office/drawing/2014/main" id="{F1BE16E3-29A2-388B-F7B1-9ECFB63E7AFA}"/>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dirty="0">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2" name="四角形: メモ 1">
            <a:extLst>
              <a:ext uri="{FF2B5EF4-FFF2-40B4-BE49-F238E27FC236}">
                <a16:creationId xmlns:a16="http://schemas.microsoft.com/office/drawing/2014/main" id="{E87319DB-254C-969D-0E36-61CFC5BC187E}"/>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当スライドは作成必須</a:t>
            </a:r>
            <a:endParaRPr lang="ja-JP" altLang="en-US" sz="1050" b="1">
              <a:solidFill>
                <a:srgbClr val="575757"/>
              </a:solidFill>
              <a:latin typeface="Yu Gothic UI"/>
              <a:ea typeface="Yu Gothic UI"/>
            </a:endParaRPr>
          </a:p>
        </p:txBody>
      </p:sp>
      <p:sp>
        <p:nvSpPr>
          <p:cNvPr id="5" name="Rectangle: Folded Corner 10">
            <a:extLst>
              <a:ext uri="{FF2B5EF4-FFF2-40B4-BE49-F238E27FC236}">
                <a16:creationId xmlns:a16="http://schemas.microsoft.com/office/drawing/2014/main" id="{F1B6E97F-8210-35CB-A43C-1D948556D3A6}"/>
              </a:ext>
            </a:extLst>
          </p:cNvPr>
          <p:cNvSpPr/>
          <p:nvPr/>
        </p:nvSpPr>
        <p:spPr>
          <a:xfrm>
            <a:off x="272480" y="3510764"/>
            <a:ext cx="9361040" cy="3006768"/>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t"/>
          <a:lstStyle/>
          <a:p>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本事業の実施において、国からの補助が必要である理由を記載してください。</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特に、「事業に要する経費」より「現金及び預金」が多い事業者については、その具体的な理由や背景も踏まえ、ご説明ください。</a:t>
            </a:r>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本項目は、重要な審査ポイントとなりますので、記入例をそのまま踏襲するのではなく、貴社の実態に沿って個別具体的に記載してください。</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000" dirty="0">
                <a:solidFill>
                  <a:schemeClr val="accent1"/>
                </a:solidFill>
                <a:sym typeface="Yu Gothic UI" panose="020B0500000000000000" pitchFamily="50" charset="-128"/>
              </a:rPr>
              <a:t>本事業の実施にあたっては、総額○○億円程度の投資総額が必要と見込んでいる。当社は現在現預金残高約○○億円を保有しているが、これは約○か月分の運転資金（約○○億円）として手元に確保しておくべきものと考えており、本事業への投資に充てるのは難しい状況である。外部からの資金調達としては、</a:t>
            </a:r>
            <a:r>
              <a:rPr lang="en-US" altLang="ja-JP" sz="1000" dirty="0">
                <a:solidFill>
                  <a:schemeClr val="accent1"/>
                </a:solidFill>
                <a:sym typeface="Yu Gothic UI" panose="020B0500000000000000" pitchFamily="50" charset="-128"/>
              </a:rPr>
              <a:t>xx</a:t>
            </a:r>
            <a:r>
              <a:rPr lang="ja-JP" altLang="en-US" sz="1000" dirty="0">
                <a:solidFill>
                  <a:schemeClr val="accent1"/>
                </a:solidFill>
                <a:sym typeface="Yu Gothic UI" panose="020B0500000000000000" pitchFamily="50" charset="-128"/>
              </a:rPr>
              <a:t>銀行からの借入として○○億円程度を予定しているものの、依然として○○億円程度の手当てを要する見込みとなっている。負債による資金調達を検討したものの、現状以上の借入を行うには追加担保の差し入れを金融機関より求められており、対応が困難となっている。また出資・増資による資金調達についても検討したが、資本コストが高くなることから、手当が困難となっている。自社による資金調達努力も限界になりつつある中、本補助金による支援を要する状況となっている。補助金による支援を受けられなかった場合、事業規模を大幅に縮小する必要があり、大胆かつ持続的な賃上げは困難になる。</a:t>
            </a:r>
          </a:p>
          <a:p>
            <a:endParaRPr kumimoji="1" lang="en-US" altLang="ja-JP" sz="1000" dirty="0">
              <a:solidFill>
                <a:schemeClr val="accent1"/>
              </a:solidFill>
              <a:latin typeface="Yu Gothic UI"/>
              <a:ea typeface="Yu Gothic UI"/>
              <a:sym typeface="Yu Gothic UI" panose="020B0500000000000000" pitchFamily="50" charset="-128"/>
            </a:endParaRPr>
          </a:p>
          <a:p>
            <a:pPr marL="171450" indent="-171450">
              <a:buFont typeface="Arial" panose="020B0604020202020204" pitchFamily="34" charset="0"/>
              <a:buChar char="•"/>
            </a:pPr>
            <a:r>
              <a:rPr kumimoji="1" lang="ja-JP" altLang="en-US" sz="1000" dirty="0">
                <a:solidFill>
                  <a:schemeClr val="accent1"/>
                </a:solidFill>
                <a:latin typeface="Yu Gothic UI"/>
                <a:ea typeface="Yu Gothic UI"/>
                <a:sym typeface="Yu Gothic UI" panose="020B0500000000000000" pitchFamily="50" charset="-128"/>
              </a:rPr>
              <a:t>現在の当社の現預金残高は約○○億円であり、本投資総額である○○億円を上回る水準にある。しかしながら、当該現預金のうち約○○億円については、</a:t>
            </a:r>
            <a:r>
              <a:rPr kumimoji="1" lang="en-US" altLang="ja-JP" sz="1000" dirty="0">
                <a:solidFill>
                  <a:schemeClr val="accent1"/>
                </a:solidFill>
                <a:latin typeface="Yu Gothic UI"/>
                <a:ea typeface="Yu Gothic UI"/>
                <a:sym typeface="Yu Gothic UI" panose="020B0500000000000000" pitchFamily="50" charset="-128"/>
              </a:rPr>
              <a:t>20xx</a:t>
            </a:r>
            <a:r>
              <a:rPr kumimoji="1" lang="ja-JP" altLang="en-US" sz="1000" dirty="0">
                <a:solidFill>
                  <a:schemeClr val="accent1"/>
                </a:solidFill>
                <a:latin typeface="Yu Gothic UI"/>
                <a:ea typeface="Yu Gothic UI"/>
                <a:sym typeface="Yu Gothic UI" panose="020B0500000000000000" pitchFamily="50" charset="-128"/>
              </a:rPr>
              <a:t>年に着手を予定している「</a:t>
            </a:r>
            <a:r>
              <a:rPr kumimoji="1" lang="en-US" altLang="ja-JP" sz="1000" dirty="0">
                <a:solidFill>
                  <a:schemeClr val="accent1"/>
                </a:solidFill>
                <a:latin typeface="Yu Gothic UI"/>
                <a:ea typeface="Yu Gothic UI"/>
                <a:sym typeface="Yu Gothic UI" panose="020B0500000000000000" pitchFamily="50" charset="-128"/>
              </a:rPr>
              <a:t>xx</a:t>
            </a:r>
            <a:r>
              <a:rPr kumimoji="1" lang="ja-JP" altLang="en-US" sz="1000" dirty="0">
                <a:solidFill>
                  <a:schemeClr val="accent1"/>
                </a:solidFill>
                <a:latin typeface="Yu Gothic UI"/>
                <a:ea typeface="Yu Gothic UI"/>
                <a:sym typeface="Yu Gothic UI" panose="020B0500000000000000" pitchFamily="50" charset="-128"/>
              </a:rPr>
              <a:t>事業」（補助事業とは異なるもので総投資額○○億円、うち自己資金充当予定額○○億円）の実行資金として、あらかじめ確保しているものである。また、残余の○○億円についても、月次平均運転資金○○億円の約○か月分に相当する運転資金として、事業継続上、最低限維持すべき水準と考えている。当社が属する○○業界では、○○という特性上、一般的に約○か月分に相当する運転資金を確保することが多い</a:t>
            </a:r>
            <a:r>
              <a:rPr lang="ja-JP" altLang="en-US" sz="1000" dirty="0">
                <a:solidFill>
                  <a:schemeClr val="accent1"/>
                </a:solidFill>
                <a:latin typeface="Yu Gothic UI"/>
                <a:ea typeface="Yu Gothic UI"/>
                <a:sym typeface="Yu Gothic UI" panose="020B0500000000000000" pitchFamily="50" charset="-128"/>
              </a:rPr>
              <a:t>ことに加え、</a:t>
            </a:r>
            <a:r>
              <a:rPr kumimoji="1" lang="ja-JP" altLang="en-US" sz="1000" dirty="0">
                <a:solidFill>
                  <a:schemeClr val="accent1"/>
                </a:solidFill>
                <a:latin typeface="Yu Gothic UI"/>
                <a:ea typeface="Yu Gothic UI"/>
                <a:sym typeface="Yu Gothic UI" panose="020B0500000000000000" pitchFamily="50" charset="-128"/>
              </a:rPr>
              <a:t>当社は現在○○の事情に直面しているため、一般的な水準よりも厚めに運転資金を確保している。これらを踏まえると、本事業に自己資金を充当した場合、中長期的な事業計画である「</a:t>
            </a:r>
            <a:r>
              <a:rPr kumimoji="1" lang="en-US" altLang="ja-JP" sz="1000" dirty="0">
                <a:solidFill>
                  <a:schemeClr val="accent1"/>
                </a:solidFill>
                <a:latin typeface="Yu Gothic UI"/>
                <a:ea typeface="Yu Gothic UI"/>
                <a:sym typeface="Yu Gothic UI" panose="020B0500000000000000" pitchFamily="50" charset="-128"/>
              </a:rPr>
              <a:t>xx</a:t>
            </a:r>
            <a:r>
              <a:rPr kumimoji="1" lang="ja-JP" altLang="en-US" sz="1000" dirty="0">
                <a:solidFill>
                  <a:schemeClr val="accent1"/>
                </a:solidFill>
                <a:latin typeface="Yu Gothic UI"/>
                <a:ea typeface="Yu Gothic UI"/>
                <a:sym typeface="Yu Gothic UI" panose="020B0500000000000000" pitchFamily="50" charset="-128"/>
              </a:rPr>
              <a:t>事業」の実行時期を当初計画から○年程度後ろ倒しせざるを得ず、結果として企業全体の成長戦略に重大な影響を及ぼすこととなる。したがって、中長期的な事業計画を維持しつつ、今回申請する事業を計画どおり早期に実現するためには、本補助金による資金的な支援が不可欠である。</a:t>
            </a:r>
            <a:endParaRPr kumimoji="1" lang="en-US" altLang="ja-JP" sz="1000" dirty="0">
              <a:solidFill>
                <a:schemeClr val="accent1"/>
              </a:solidFill>
              <a:latin typeface="Yu Gothic UI"/>
              <a:ea typeface="Yu Gothic UI"/>
              <a:sym typeface="Yu Gothic UI" panose="020B0500000000000000" pitchFamily="50" charset="-128"/>
            </a:endParaRPr>
          </a:p>
        </p:txBody>
      </p:sp>
      <p:sp>
        <p:nvSpPr>
          <p:cNvPr id="6" name="正方形/長方形 5">
            <a:extLst>
              <a:ext uri="{FF2B5EF4-FFF2-40B4-BE49-F238E27FC236}">
                <a16:creationId xmlns:a16="http://schemas.microsoft.com/office/drawing/2014/main" id="{81FFA1E3-1806-9F31-EF54-C33C8C9860A9}"/>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7" name="Callout: Line with Border and Accent Bar 14">
            <a:extLst>
              <a:ext uri="{FF2B5EF4-FFF2-40B4-BE49-F238E27FC236}">
                <a16:creationId xmlns:a16="http://schemas.microsoft.com/office/drawing/2014/main" id="{8F2521A2-CFBE-513F-2E8C-69FAADE691C8}"/>
              </a:ext>
            </a:extLst>
          </p:cNvPr>
          <p:cNvSpPr/>
          <p:nvPr/>
        </p:nvSpPr>
        <p:spPr>
          <a:xfrm>
            <a:off x="2977150" y="2707960"/>
            <a:ext cx="5083991" cy="1827387"/>
          </a:xfrm>
          <a:prstGeom prst="accentBorderCallout1">
            <a:avLst>
              <a:gd name="adj1" fmla="val 26818"/>
              <a:gd name="adj2" fmla="val -2413"/>
              <a:gd name="adj3" fmla="val 4049"/>
              <a:gd name="adj4" fmla="val -1696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buFont typeface="Arial" panose="020B0604020202020204" pitchFamily="34" charset="0"/>
              <a:buChar char="•"/>
            </a:pPr>
            <a:r>
              <a:rPr kumimoji="1" lang="ja-JP" altLang="en-US" sz="1200" b="1" dirty="0">
                <a:solidFill>
                  <a:schemeClr val="accent4">
                    <a:lumMod val="75000"/>
                  </a:schemeClr>
                </a:solidFill>
              </a:rPr>
              <a:t>「事業に要する経費」より、「現金及び預金」が少ない場合も、本事業の実施において国からの補助が必要な理由を記載してください</a:t>
            </a:r>
            <a:endParaRPr kumimoji="1" lang="en-US" altLang="ja-JP" sz="1200" b="1" dirty="0">
              <a:solidFill>
                <a:schemeClr val="accent4">
                  <a:lumMod val="75000"/>
                </a:schemeClr>
              </a:solidFill>
            </a:endParaRPr>
          </a:p>
          <a:p>
            <a:pPr marL="285750" indent="-285750">
              <a:buFont typeface="Arial" panose="020B0604020202020204" pitchFamily="34" charset="0"/>
              <a:buChar char="•"/>
            </a:pPr>
            <a:r>
              <a:rPr kumimoji="1" lang="ja-JP" altLang="en-US" sz="1200" b="1" dirty="0">
                <a:solidFill>
                  <a:schemeClr val="accent4">
                    <a:lumMod val="75000"/>
                  </a:schemeClr>
                </a:solidFill>
              </a:rPr>
              <a:t>様式２</a:t>
            </a: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r>
              <a:rPr kumimoji="1" lang="ja-JP" altLang="en-US" sz="1200" b="1" dirty="0">
                <a:solidFill>
                  <a:schemeClr val="accent4">
                    <a:lumMod val="75000"/>
                  </a:schemeClr>
                </a:solidFill>
              </a:rPr>
              <a:t>」の「■</a:t>
            </a:r>
            <a:r>
              <a:rPr kumimoji="1" lang="ja-JP" altLang="en-US" sz="1200" b="1" dirty="0">
                <a:solidFill>
                  <a:schemeClr val="accent4">
                    <a:lumMod val="75000"/>
                  </a:schemeClr>
                </a:solidFill>
                <a:ea typeface="+mn-lt"/>
                <a:cs typeface="+mn-lt"/>
              </a:rPr>
              <a:t>⑥補助金の必要性」</a:t>
            </a:r>
            <a:r>
              <a:rPr lang="ja-JP" altLang="en-US" sz="1200" b="1" dirty="0">
                <a:solidFill>
                  <a:schemeClr val="accent4">
                    <a:lumMod val="75000"/>
                  </a:schemeClr>
                </a:solidFill>
              </a:rPr>
              <a:t>を画像形式で貼り付けてください</a:t>
            </a:r>
            <a:endParaRPr lang="en-US" altLang="en-US" sz="1200" b="1" dirty="0">
              <a:solidFill>
                <a:schemeClr val="accent4">
                  <a:lumMod val="75000"/>
                </a:schemeClr>
              </a:solidFill>
              <a:latin typeface="Yu Gothic UI"/>
            </a:endParaRPr>
          </a:p>
          <a:p>
            <a:pPr marL="285750" indent="-285750">
              <a:buFont typeface="Arial" panose="020B0604020202020204" pitchFamily="34" charset="0"/>
              <a:buChar char="•"/>
            </a:pPr>
            <a:r>
              <a:rPr lang="ja-JP" altLang="en-US" sz="1200" b="1" dirty="0">
                <a:solidFill>
                  <a:schemeClr val="accent4">
                    <a:lumMod val="75000"/>
                  </a:schemeClr>
                </a:solidFill>
              </a:rPr>
              <a:t>コンソーシアム形式の場合はスライドを複製し、</a:t>
            </a:r>
            <a:br>
              <a:rPr lang="en-US" altLang="ja-JP" sz="1200" b="1" dirty="0"/>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br>
              <a:rPr lang="en-US" altLang="ja-JP" sz="1200" b="1" dirty="0"/>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r>
              <a:rPr lang="en-US" altLang="ja-JP" sz="1200" b="1" dirty="0">
                <a:solidFill>
                  <a:schemeClr val="accent4">
                    <a:lumMod val="75000"/>
                  </a:schemeClr>
                </a:solidFill>
              </a:rPr>
              <a:t>(</a:t>
            </a:r>
            <a:r>
              <a:rPr lang="ja-JP" altLang="en-US" sz="1200" b="1" dirty="0">
                <a:solidFill>
                  <a:schemeClr val="accent4">
                    <a:lumMod val="75000"/>
                  </a:schemeClr>
                </a:solidFill>
              </a:rPr>
              <a:t>事業者２、３、</a:t>
            </a:r>
            <a:r>
              <a:rPr lang="en-US" altLang="ja-JP" sz="1200" b="1" dirty="0">
                <a:solidFill>
                  <a:schemeClr val="accent4">
                    <a:lumMod val="75000"/>
                  </a:schemeClr>
                </a:solidFill>
              </a:rPr>
              <a:t>…)</a:t>
            </a:r>
            <a:br>
              <a:rPr lang="en-US" altLang="ja-JP" sz="1200" b="1" dirty="0"/>
            </a:br>
            <a:r>
              <a:rPr lang="ja-JP" altLang="en-US" sz="1200" b="1" dirty="0">
                <a:solidFill>
                  <a:schemeClr val="accent4">
                    <a:lumMod val="75000"/>
                  </a:schemeClr>
                </a:solidFill>
              </a:rPr>
              <a:t>を別々に画像形式で貼り付けてください</a:t>
            </a:r>
            <a:br>
              <a:rPr lang="en-US" altLang="ja-JP" sz="1200" b="1" dirty="0"/>
            </a:br>
            <a:r>
              <a:rPr lang="ja-JP" altLang="en-US" sz="1200" b="1" dirty="0">
                <a:solidFill>
                  <a:schemeClr val="accent4">
                    <a:lumMod val="75000"/>
                  </a:schemeClr>
                </a:solidFill>
              </a:rPr>
              <a:t>（各事業者のスライドを作成ください）</a:t>
            </a:r>
            <a:endParaRPr lang="en-US" altLang="ja-JP" sz="1200" b="1" dirty="0">
              <a:solidFill>
                <a:schemeClr val="accent4">
                  <a:lumMod val="75000"/>
                </a:schemeClr>
              </a:solidFill>
            </a:endParaRPr>
          </a:p>
        </p:txBody>
      </p:sp>
      <p:sp>
        <p:nvSpPr>
          <p:cNvPr id="8" name="Callout: Line with Border and Accent Bar 2">
            <a:extLst>
              <a:ext uri="{FF2B5EF4-FFF2-40B4-BE49-F238E27FC236}">
                <a16:creationId xmlns:a16="http://schemas.microsoft.com/office/drawing/2014/main" id="{E810F726-32F0-8253-B2C3-A7A5DEF7066C}"/>
              </a:ext>
            </a:extLst>
          </p:cNvPr>
          <p:cNvSpPr/>
          <p:nvPr/>
        </p:nvSpPr>
        <p:spPr>
          <a:xfrm>
            <a:off x="1172436" y="979986"/>
            <a:ext cx="4119519" cy="776093"/>
          </a:xfrm>
          <a:prstGeom prst="accentBorderCallout1">
            <a:avLst>
              <a:gd name="adj1" fmla="val 33959"/>
              <a:gd name="adj2" fmla="val 102685"/>
              <a:gd name="adj3" fmla="val 110607"/>
              <a:gd name="adj4" fmla="val 125232"/>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t>「事業に要する経費」より、「現金及び預金」が多い場合、</a:t>
            </a:r>
            <a:br>
              <a:rPr kumimoji="1" lang="en-US" altLang="ja-JP"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br>
            <a:r>
              <a:rPr kumimoji="1" lang="ja-JP" altLang="en-US" sz="1200" b="1" i="0" u="none" strike="noStrike" kern="1200" cap="none" spc="0" normalizeH="0" baseline="0" noProof="0" dirty="0">
                <a:ln>
                  <a:noFill/>
                </a:ln>
                <a:solidFill>
                  <a:srgbClr val="F59637">
                    <a:lumMod val="75000"/>
                  </a:srgbClr>
                </a:solidFill>
                <a:effectLst/>
                <a:uLnTx/>
                <a:uFillTx/>
                <a:latin typeface="Yu Gothic UI"/>
                <a:ea typeface="Yu Gothic UI"/>
                <a:cs typeface="+mn-cs"/>
              </a:rPr>
              <a:t>記載してください（少ない場合は未記入で問題ありません）</a:t>
            </a:r>
          </a:p>
        </p:txBody>
      </p:sp>
    </p:spTree>
    <p:extLst>
      <p:ext uri="{BB962C8B-B14F-4D97-AF65-F5344CB8AC3E}">
        <p14:creationId xmlns:p14="http://schemas.microsoft.com/office/powerpoint/2010/main" val="2196171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91AA6EBF-EE4B-DFC3-152F-A97215939A88}"/>
              </a:ext>
            </a:extLst>
          </p:cNvPr>
          <p:cNvGraphicFramePr>
            <a:graphicFrameLocks/>
          </p:cNvGraphicFramePr>
          <p:nvPr>
            <p:custDataLst>
              <p:tags r:id="rId1"/>
            </p:custDataLst>
            <p:extLst>
              <p:ext uri="{D42A27DB-BD31-4B8C-83A1-F6EECF244321}">
                <p14:modId xmlns:p14="http://schemas.microsoft.com/office/powerpoint/2010/main" val="27815610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4" name="think-cell data - do not delete" hidden="1">
                        <a:extLst>
                          <a:ext uri="{FF2B5EF4-FFF2-40B4-BE49-F238E27FC236}">
                            <a16:creationId xmlns:a16="http://schemas.microsoft.com/office/drawing/2014/main" id="{91AA6EBF-EE4B-DFC3-152F-A97215939A8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正方形/長方形 9">
            <a:extLst>
              <a:ext uri="{FF2B5EF4-FFF2-40B4-BE49-F238E27FC236}">
                <a16:creationId xmlns:a16="http://schemas.microsoft.com/office/drawing/2014/main" id="{67D545FE-AD12-474D-4EA5-FF1422E8BAA0}"/>
              </a:ext>
            </a:extLst>
          </p:cNvPr>
          <p:cNvSpPr/>
          <p:nvPr/>
        </p:nvSpPr>
        <p:spPr>
          <a:xfrm>
            <a:off x="381000" y="4008813"/>
            <a:ext cx="3810000" cy="2437462"/>
          </a:xfrm>
          <a:prstGeom prst="rect">
            <a:avLst/>
          </a:prstGeom>
          <a:solidFill>
            <a:schemeClr val="bg1"/>
          </a:solidFill>
          <a:ln w="9525" cap="rnd" cmpd="sng" algn="ctr">
            <a:solidFill>
              <a:srgbClr val="00206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内発的動機</a:t>
            </a:r>
            <a:endParaRPr kumimoji="1" lang="en-US" altLang="ja-JP"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（長期成長ビジョンを掲げるに至った、経営者の原体験や動機等の内発的動機を記載してください）</a:t>
            </a:r>
            <a:endPar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Title 1">
            <a:extLst>
              <a:ext uri="{FF2B5EF4-FFF2-40B4-BE49-F238E27FC236}">
                <a16:creationId xmlns:a16="http://schemas.microsoft.com/office/drawing/2014/main" id="{319A21AB-3EB2-DE0F-407F-41F77190BBC7}"/>
              </a:ext>
            </a:extLst>
          </p:cNvPr>
          <p:cNvSpPr>
            <a:spLocks noGrp="1"/>
          </p:cNvSpPr>
          <p:nvPr>
            <p:ph type="title"/>
          </p:nvPr>
        </p:nvSpPr>
        <p:spPr/>
        <p:txBody>
          <a:bodyPr vert="horz"/>
          <a:lstStyle/>
          <a:p>
            <a:endParaRPr kumimoji="1" lang="ja-JP" altLang="en-US"/>
          </a:p>
        </p:txBody>
      </p:sp>
      <p:sp>
        <p:nvSpPr>
          <p:cNvPr id="11" name="Text Placeholder 10">
            <a:extLst>
              <a:ext uri="{FF2B5EF4-FFF2-40B4-BE49-F238E27FC236}">
                <a16:creationId xmlns:a16="http://schemas.microsoft.com/office/drawing/2014/main" id="{678F3E25-761A-9B3F-EBF1-B3FED604E26B}"/>
              </a:ext>
            </a:extLst>
          </p:cNvPr>
          <p:cNvSpPr>
            <a:spLocks noGrp="1"/>
          </p:cNvSpPr>
          <p:nvPr>
            <p:ph type="body" sz="quarter" idx="12"/>
          </p:nvPr>
        </p:nvSpPr>
        <p:spPr/>
        <p:txBody>
          <a:bodyPr/>
          <a:lstStyle/>
          <a:p>
            <a:r>
              <a:rPr lang="ja-JP" altLang="en-US"/>
              <a:t>①経営力（ア）長期成長ビジョン</a:t>
            </a:r>
          </a:p>
        </p:txBody>
      </p:sp>
      <p:sp>
        <p:nvSpPr>
          <p:cNvPr id="7" name="正方形/長方形 16">
            <a:extLst>
              <a:ext uri="{FF2B5EF4-FFF2-40B4-BE49-F238E27FC236}">
                <a16:creationId xmlns:a16="http://schemas.microsoft.com/office/drawing/2014/main" id="{6719AAC3-1010-8760-9DF2-A305C8F9B270}"/>
              </a:ext>
            </a:extLst>
          </p:cNvPr>
          <p:cNvSpPr/>
          <p:nvPr/>
        </p:nvSpPr>
        <p:spPr>
          <a:xfrm>
            <a:off x="381000" y="1371600"/>
            <a:ext cx="3810000" cy="2437462"/>
          </a:xfrm>
          <a:prstGeom prst="rect">
            <a:avLst/>
          </a:prstGeom>
          <a:solidFill>
            <a:schemeClr val="bg1"/>
          </a:solidFill>
          <a:ln w="9525" cap="rnd" cmpd="sng" algn="ctr">
            <a:solidFill>
              <a:srgbClr val="00206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外発的動機</a:t>
            </a:r>
            <a:endParaRPr kumimoji="1" lang="en-US" altLang="ja-JP"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（長期成長ビジョンを掲げるに至った、社会課題や</a:t>
            </a:r>
            <a:b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顧客ニーズの変化等のメガトレンドに対する認識を</a:t>
            </a:r>
            <a:b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外発的動機として記載してください）</a:t>
            </a:r>
            <a:endPar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正方形/長方形 40">
            <a:extLst>
              <a:ext uri="{FF2B5EF4-FFF2-40B4-BE49-F238E27FC236}">
                <a16:creationId xmlns:a16="http://schemas.microsoft.com/office/drawing/2014/main" id="{826ED8D4-8124-9C34-2D54-FAF70F1EEF9B}"/>
              </a:ext>
            </a:extLst>
          </p:cNvPr>
          <p:cNvSpPr/>
          <p:nvPr/>
        </p:nvSpPr>
        <p:spPr>
          <a:xfrm>
            <a:off x="5410199" y="1371600"/>
            <a:ext cx="4114801" cy="5074675"/>
          </a:xfrm>
          <a:prstGeom prst="foldedCorner">
            <a:avLst/>
          </a:prstGeom>
          <a:solidFill>
            <a:srgbClr val="DBEEF4"/>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長期ビジョン（目指す姿・ビジネスモデル）</a:t>
            </a:r>
            <a:endParaRPr kumimoji="1" lang="en-US" altLang="ja-JP"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（会社（又はグループ全体）が長期的（５～</a:t>
            </a:r>
            <a: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年後）に</a:t>
            </a:r>
            <a:b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目指す姿として、社会に対しどのような価値を提供するか等の</a:t>
            </a:r>
            <a:b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ビジョンについて記載してください）</a:t>
            </a:r>
            <a:endPar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スタートアップ企業で賃上げ要件の基準率</a:t>
            </a:r>
            <a: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4.5％</a:t>
            </a: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を希望する</a:t>
            </a:r>
            <a:b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場合は、３年以内に</a:t>
            </a:r>
            <a: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100</a:t>
            </a: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億宣言を実施する旨を様式</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２</a:t>
            </a: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と合わせて記載してください（なお、</a:t>
            </a:r>
            <a: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100</a:t>
            </a: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億宣言については売上高</a:t>
            </a:r>
            <a: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億円以上でなければ申請できません）</a:t>
            </a:r>
            <a:endPar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「中小企業から中堅企業への移行」に対する加点を希望の</a:t>
            </a:r>
            <a:b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場合は、中小企業から中堅企業への移行を宣誓する旨を</a:t>
            </a:r>
            <a:b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記載してください</a:t>
            </a:r>
            <a:endPar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正方形/長方形 10">
            <a:extLst>
              <a:ext uri="{FF2B5EF4-FFF2-40B4-BE49-F238E27FC236}">
                <a16:creationId xmlns:a16="http://schemas.microsoft.com/office/drawing/2014/main" id="{C1FE88E5-F13D-CAAE-B788-480B801E4972}"/>
              </a:ext>
            </a:extLst>
          </p:cNvPr>
          <p:cNvSpPr/>
          <p:nvPr/>
        </p:nvSpPr>
        <p:spPr>
          <a:xfrm>
            <a:off x="5509422" y="4469532"/>
            <a:ext cx="3876667" cy="1043641"/>
          </a:xfrm>
          <a:prstGeom prst="rect">
            <a:avLst/>
          </a:prstGeom>
          <a:solidFill>
            <a:srgbClr val="FFFFFF"/>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a:solidFill>
                  <a:schemeClr val="accent1"/>
                </a:solidFill>
                <a:latin typeface="Yu Gothic UI"/>
                <a:ea typeface="Yu Gothic UI"/>
                <a:sym typeface="Yu Gothic UI" panose="020B0500000000000000" pitchFamily="50" charset="-128"/>
              </a:rPr>
              <a:t>会社全体の成長目標（～</a:t>
            </a:r>
            <a:r>
              <a:rPr kumimoji="1" lang="en-US" altLang="ja-JP" sz="1400" b="1">
                <a:solidFill>
                  <a:schemeClr val="accent1"/>
                </a:solidFill>
                <a:latin typeface="Yu Gothic UI"/>
                <a:ea typeface="Yu Gothic UI"/>
                <a:sym typeface="Yu Gothic UI" panose="020B0500000000000000" pitchFamily="50" charset="-128"/>
              </a:rPr>
              <a:t>XX</a:t>
            </a:r>
            <a:r>
              <a:rPr kumimoji="1" lang="ja-JP" altLang="en-US" sz="1400" b="1">
                <a:solidFill>
                  <a:schemeClr val="accent1"/>
                </a:solidFill>
                <a:latin typeface="Yu Gothic UI"/>
                <a:ea typeface="Yu Gothic UI"/>
                <a:sym typeface="Yu Gothic UI" panose="020B0500000000000000" pitchFamily="50" charset="-128"/>
              </a:rPr>
              <a:t>年）</a:t>
            </a:r>
            <a:endParaRPr kumimoji="1" lang="en-US" altLang="ja-JP" sz="1200" b="0" i="0" u="none" strike="noStrike" kern="1200" cap="none" spc="0" normalizeH="0" baseline="0" noProof="0">
              <a:ln>
                <a:noFill/>
              </a:ln>
              <a:solidFill>
                <a:schemeClr val="accent1"/>
              </a:solidFill>
              <a:effectLst/>
              <a:uLnTx/>
              <a:uFillTx/>
              <a:latin typeface="Yu Gothic UI"/>
              <a:ea typeface="Yu Gothic UI"/>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売上高増加額</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百万円</a:t>
            </a:r>
            <a:endParaRPr kumimoji="1" lang="en-US" altLang="ja-JP" sz="1200" b="1"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売上高成長率（</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CAGR</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全社賃上げ予定率</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Isosceles Triangle 11">
            <a:extLst>
              <a:ext uri="{FF2B5EF4-FFF2-40B4-BE49-F238E27FC236}">
                <a16:creationId xmlns:a16="http://schemas.microsoft.com/office/drawing/2014/main" id="{E623165D-3A5B-5E19-0855-62F469847E45}"/>
              </a:ext>
            </a:extLst>
          </p:cNvPr>
          <p:cNvSpPr/>
          <p:nvPr/>
        </p:nvSpPr>
        <p:spPr>
          <a:xfrm rot="5400000">
            <a:off x="4098863" y="3809438"/>
            <a:ext cx="1708274" cy="199000"/>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3" name="RectangleWithLineGroup">
            <a:extLst>
              <a:ext uri="{FF2B5EF4-FFF2-40B4-BE49-F238E27FC236}">
                <a16:creationId xmlns:a16="http://schemas.microsoft.com/office/drawing/2014/main" id="{C7978DD2-9A31-5EAD-45F5-C3C488F4D209}"/>
              </a:ext>
            </a:extLst>
          </p:cNvPr>
          <p:cNvGrpSpPr/>
          <p:nvPr/>
        </p:nvGrpSpPr>
        <p:grpSpPr>
          <a:xfrm>
            <a:off x="381000" y="914400"/>
            <a:ext cx="4114800" cy="380480"/>
            <a:chOff x="2073603" y="1702803"/>
            <a:chExt cx="2160003" cy="360000"/>
          </a:xfrm>
          <a:noFill/>
        </p:grpSpPr>
        <p:sp>
          <p:nvSpPr>
            <p:cNvPr id="13" name="Rectangle 12">
              <a:extLst>
                <a:ext uri="{FF2B5EF4-FFF2-40B4-BE49-F238E27FC236}">
                  <a16:creationId xmlns:a16="http://schemas.microsoft.com/office/drawing/2014/main" id="{7C8764D4-190C-4EE1-D43B-F412A0608882}"/>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主な動機</a:t>
              </a:r>
            </a:p>
          </p:txBody>
        </p:sp>
        <p:cxnSp>
          <p:nvCxnSpPr>
            <p:cNvPr id="14" name="Straight Connector 13">
              <a:extLst>
                <a:ext uri="{FF2B5EF4-FFF2-40B4-BE49-F238E27FC236}">
                  <a16:creationId xmlns:a16="http://schemas.microsoft.com/office/drawing/2014/main" id="{4E1AAEEC-4392-97CF-40AA-87789DF36B77}"/>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15" name="RectangleWithLineGroup">
            <a:extLst>
              <a:ext uri="{FF2B5EF4-FFF2-40B4-BE49-F238E27FC236}">
                <a16:creationId xmlns:a16="http://schemas.microsoft.com/office/drawing/2014/main" id="{8E0CDA9D-F013-10B8-ACE2-12AFB9BD6701}"/>
              </a:ext>
            </a:extLst>
          </p:cNvPr>
          <p:cNvGrpSpPr/>
          <p:nvPr/>
        </p:nvGrpSpPr>
        <p:grpSpPr>
          <a:xfrm>
            <a:off x="5410200" y="914400"/>
            <a:ext cx="4114800" cy="380480"/>
            <a:chOff x="2073603" y="1702803"/>
            <a:chExt cx="2160003" cy="360000"/>
          </a:xfrm>
          <a:noFill/>
        </p:grpSpPr>
        <p:sp>
          <p:nvSpPr>
            <p:cNvPr id="16" name="Rectangle 15">
              <a:extLst>
                <a:ext uri="{FF2B5EF4-FFF2-40B4-BE49-F238E27FC236}">
                  <a16:creationId xmlns:a16="http://schemas.microsoft.com/office/drawing/2014/main" id="{A19770CD-CB13-BE6E-EABB-F4C35BB81DDD}"/>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長期ビジョン</a:t>
              </a:r>
            </a:p>
          </p:txBody>
        </p:sp>
        <p:cxnSp>
          <p:nvCxnSpPr>
            <p:cNvPr id="17" name="Straight Connector 16">
              <a:extLst>
                <a:ext uri="{FF2B5EF4-FFF2-40B4-BE49-F238E27FC236}">
                  <a16:creationId xmlns:a16="http://schemas.microsoft.com/office/drawing/2014/main" id="{97F4C646-2AFD-2872-9050-B88A6665A06B}"/>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5" name="四角形: メモ 1">
            <a:extLst>
              <a:ext uri="{FF2B5EF4-FFF2-40B4-BE49-F238E27FC236}">
                <a16:creationId xmlns:a16="http://schemas.microsoft.com/office/drawing/2014/main" id="{40932E6D-C8E7-8F47-96A4-1A2DA0B95C7E}"/>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9" name="正方形/長方形 6">
            <a:extLst>
              <a:ext uri="{FF2B5EF4-FFF2-40B4-BE49-F238E27FC236}">
                <a16:creationId xmlns:a16="http://schemas.microsoft.com/office/drawing/2014/main" id="{7C134B67-3301-FCA0-1303-3464E4D7F02B}"/>
              </a:ext>
            </a:extLst>
          </p:cNvPr>
          <p:cNvSpPr/>
          <p:nvPr/>
        </p:nvSpPr>
        <p:spPr>
          <a:xfrm>
            <a:off x="6832601" y="2"/>
            <a:ext cx="3073400" cy="156632"/>
          </a:xfrm>
          <a:prstGeom prst="rect">
            <a:avLst/>
          </a:prstGeom>
          <a:solidFill>
            <a:schemeClr val="accent3">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本スライドは採択された場合、交付決定後に</a:t>
            </a: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HP</a:t>
            </a: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上で掲載します</a:t>
            </a:r>
          </a:p>
        </p:txBody>
      </p:sp>
      <p:sp>
        <p:nvSpPr>
          <p:cNvPr id="8" name="四角形: メモ 1">
            <a:extLst>
              <a:ext uri="{FF2B5EF4-FFF2-40B4-BE49-F238E27FC236}">
                <a16:creationId xmlns:a16="http://schemas.microsoft.com/office/drawing/2014/main" id="{E68F21DE-8488-43B9-68C9-490CBE7E5297}"/>
              </a:ext>
            </a:extLst>
          </p:cNvPr>
          <p:cNvSpPr/>
          <p:nvPr/>
        </p:nvSpPr>
        <p:spPr>
          <a:xfrm>
            <a:off x="6172200" y="259199"/>
            <a:ext cx="3532800" cy="1173357"/>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コンソーシアム形式の場合、</a:t>
            </a:r>
            <a:endPar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10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異なる企業間でコンソーシアムを組む場合</a:t>
            </a:r>
            <a:endParaRPr kumimoji="1" lang="en-US" altLang="ja-JP" sz="110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10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事業者ごと</a:t>
            </a:r>
            <a:r>
              <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リース会社を除く</a:t>
            </a:r>
            <a:r>
              <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の計画を記載してください。</a:t>
            </a:r>
            <a:endPar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a:p>
            <a:pPr algn="ctr" defTabSz="742950"/>
            <a:endParaRPr kumimoji="1" lang="en-US" altLang="ja-JP" sz="105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en-US" altLang="ja-JP" sz="105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05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但し、 ①</a:t>
            </a:r>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企業グループとしてコンソーシアムを組む場合、</a:t>
            </a:r>
            <a:endPar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dirty="0">
                <a:solidFill>
                  <a:srgbClr val="575757"/>
                </a:solidFill>
                <a:latin typeface="Yu Gothic UI"/>
                <a:ea typeface="Yu Gothic UI"/>
                <a:sym typeface="Yu Gothic UI" panose="020B0500000000000000" pitchFamily="50" charset="-128"/>
              </a:rPr>
              <a:t>企業グループ全体</a:t>
            </a:r>
            <a:r>
              <a:rPr lang="ja-JP" altLang="en-US" sz="1050" dirty="0">
                <a:solidFill>
                  <a:srgbClr val="575757"/>
                </a:solidFill>
                <a:latin typeface="Yu Gothic UI"/>
                <a:ea typeface="Yu Gothic UI"/>
                <a:sym typeface="Yu Gothic UI" panose="020B0500000000000000" pitchFamily="50" charset="-128"/>
              </a:rPr>
              <a:t>として１枚に計画を記載することも妨げません。</a:t>
            </a:r>
            <a:endParaRPr kumimoji="1" lang="en-US" altLang="ja-JP" sz="1050" dirty="0">
              <a:solidFill>
                <a:srgbClr val="575757"/>
              </a:solidFill>
              <a:latin typeface="Yu Gothic UI"/>
              <a:ea typeface="Yu Gothic UI"/>
              <a:sym typeface="Yu Gothic UI" panose="020B0500000000000000" pitchFamily="50" charset="-128"/>
            </a:endParaRPr>
          </a:p>
        </p:txBody>
      </p:sp>
      <p:sp>
        <p:nvSpPr>
          <p:cNvPr id="23" name="正方形/長方形 22">
            <a:extLst>
              <a:ext uri="{FF2B5EF4-FFF2-40B4-BE49-F238E27FC236}">
                <a16:creationId xmlns:a16="http://schemas.microsoft.com/office/drawing/2014/main" id="{F8E18316-B0E8-99C8-5E38-3CE4AAFB85B7}"/>
              </a:ext>
            </a:extLst>
          </p:cNvPr>
          <p:cNvSpPr/>
          <p:nvPr/>
        </p:nvSpPr>
        <p:spPr>
          <a:xfrm>
            <a:off x="0" y="-6256"/>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2" name="Callout: Line with Border and Accent Bar 8">
            <a:extLst>
              <a:ext uri="{FF2B5EF4-FFF2-40B4-BE49-F238E27FC236}">
                <a16:creationId xmlns:a16="http://schemas.microsoft.com/office/drawing/2014/main" id="{0715CE70-4865-7275-109B-8E9B15F3D7EA}"/>
              </a:ext>
            </a:extLst>
          </p:cNvPr>
          <p:cNvSpPr/>
          <p:nvPr/>
        </p:nvSpPr>
        <p:spPr>
          <a:xfrm flipH="1">
            <a:off x="288108" y="2267889"/>
            <a:ext cx="5083991" cy="815439"/>
          </a:xfrm>
          <a:prstGeom prst="accentBorderCallout1">
            <a:avLst>
              <a:gd name="adj1" fmla="val 26818"/>
              <a:gd name="adj2" fmla="val -2413"/>
              <a:gd name="adj3" fmla="val 274901"/>
              <a:gd name="adj4" fmla="val -14063"/>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lgn="l">
              <a:buFont typeface="Arial" panose="020B0604020202020204" pitchFamily="34" charset="0"/>
              <a:buChar char="•"/>
            </a:pPr>
            <a:r>
              <a:rPr kumimoji="1" lang="ja-JP" altLang="en-US" sz="1200" b="1" dirty="0">
                <a:solidFill>
                  <a:schemeClr val="accent4">
                    <a:lumMod val="75000"/>
                  </a:schemeClr>
                </a:solidFill>
              </a:rPr>
              <a:t>長期ビジョンの最終年度（</a:t>
            </a:r>
            <a:r>
              <a:rPr lang="ja-JP" altLang="en-US" sz="1200" b="1" dirty="0">
                <a:solidFill>
                  <a:schemeClr val="accent4">
                    <a:lumMod val="75000"/>
                  </a:schemeClr>
                </a:solidFill>
              </a:rPr>
              <a:t>５</a:t>
            </a:r>
            <a:r>
              <a:rPr kumimoji="1" lang="ja-JP" altLang="en-US" sz="1200" b="1" dirty="0">
                <a:solidFill>
                  <a:schemeClr val="accent4">
                    <a:lumMod val="75000"/>
                  </a:schemeClr>
                </a:solidFill>
              </a:rPr>
              <a:t>～</a:t>
            </a:r>
            <a:r>
              <a:rPr kumimoji="1" lang="en-US" altLang="ja-JP" sz="1200" b="1" dirty="0">
                <a:solidFill>
                  <a:schemeClr val="accent4">
                    <a:lumMod val="75000"/>
                  </a:schemeClr>
                </a:solidFill>
              </a:rPr>
              <a:t>10</a:t>
            </a:r>
            <a:r>
              <a:rPr kumimoji="1" lang="ja-JP" altLang="en-US" sz="1200" b="1" dirty="0">
                <a:solidFill>
                  <a:schemeClr val="accent4">
                    <a:lumMod val="75000"/>
                  </a:schemeClr>
                </a:solidFill>
              </a:rPr>
              <a:t>年後を任意で設定）における定量的な</a:t>
            </a:r>
            <a:br>
              <a:rPr lang="en-US" altLang="ja-JP" sz="1200" b="1" dirty="0"/>
            </a:br>
            <a:r>
              <a:rPr kumimoji="1" lang="ja-JP" altLang="en-US" sz="1200" b="1" dirty="0">
                <a:solidFill>
                  <a:schemeClr val="accent4">
                    <a:lumMod val="75000"/>
                  </a:schemeClr>
                </a:solidFill>
              </a:rPr>
              <a:t>成果目標を記載してください</a:t>
            </a:r>
          </a:p>
          <a:p>
            <a:pPr marL="285750" indent="-285750" algn="l">
              <a:buFont typeface="Arial" panose="020B0604020202020204" pitchFamily="34" charset="0"/>
              <a:buChar char="•"/>
            </a:pPr>
            <a:r>
              <a:rPr kumimoji="1" lang="ja-JP" altLang="en-US" sz="1200" b="1" dirty="0">
                <a:solidFill>
                  <a:schemeClr val="accent4">
                    <a:lumMod val="75000"/>
                  </a:schemeClr>
                </a:solidFill>
              </a:rPr>
              <a:t>成長目標については、</a:t>
            </a:r>
            <a:r>
              <a:rPr kumimoji="1" lang="en-US" altLang="ja-JP" sz="1200" b="1" dirty="0">
                <a:solidFill>
                  <a:schemeClr val="accent4">
                    <a:lumMod val="75000"/>
                  </a:schemeClr>
                </a:solidFill>
              </a:rPr>
              <a:t>CAGR</a:t>
            </a:r>
            <a:r>
              <a:rPr kumimoji="1" lang="ja-JP" altLang="en-US" sz="1200" b="1" dirty="0">
                <a:solidFill>
                  <a:schemeClr val="accent4">
                    <a:lumMod val="75000"/>
                  </a:schemeClr>
                </a:solidFill>
              </a:rPr>
              <a:t>（年平均成長率）にて記載してください</a:t>
            </a:r>
          </a:p>
        </p:txBody>
      </p:sp>
      <p:sp>
        <p:nvSpPr>
          <p:cNvPr id="24" name="Callout: Line with Border and Accent Bar 18">
            <a:extLst>
              <a:ext uri="{FF2B5EF4-FFF2-40B4-BE49-F238E27FC236}">
                <a16:creationId xmlns:a16="http://schemas.microsoft.com/office/drawing/2014/main" id="{62956989-4A3A-7DA6-AC4F-A38778FFA92F}"/>
              </a:ext>
            </a:extLst>
          </p:cNvPr>
          <p:cNvSpPr/>
          <p:nvPr/>
        </p:nvSpPr>
        <p:spPr>
          <a:xfrm flipH="1">
            <a:off x="381000" y="4360329"/>
            <a:ext cx="4621810" cy="1907306"/>
          </a:xfrm>
          <a:prstGeom prst="accentBorderCallout1">
            <a:avLst>
              <a:gd name="adj1" fmla="val 26818"/>
              <a:gd name="adj2" fmla="val -2413"/>
              <a:gd name="adj3" fmla="val -73147"/>
              <a:gd name="adj4" fmla="val -37737"/>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buFont typeface="Arial" panose="020B0604020202020204" pitchFamily="34" charset="0"/>
              <a:buChar char="•"/>
            </a:pPr>
            <a:r>
              <a:rPr kumimoji="1" lang="ja-JP" altLang="en-US" sz="1200" b="1" dirty="0">
                <a:solidFill>
                  <a:schemeClr val="accent4">
                    <a:lumMod val="75000"/>
                  </a:schemeClr>
                </a:solidFill>
              </a:rPr>
              <a:t>スタートアップ企業で、３年以内に</a:t>
            </a:r>
            <a:r>
              <a:rPr kumimoji="1" lang="en-US" altLang="ja-JP" sz="1200" b="1" dirty="0">
                <a:solidFill>
                  <a:schemeClr val="accent4">
                    <a:lumMod val="75000"/>
                  </a:schemeClr>
                </a:solidFill>
              </a:rPr>
              <a:t>100</a:t>
            </a:r>
            <a:r>
              <a:rPr kumimoji="1" lang="ja-JP" altLang="en-US" sz="1200" b="1" dirty="0">
                <a:solidFill>
                  <a:schemeClr val="accent4">
                    <a:lumMod val="75000"/>
                  </a:schemeClr>
                </a:solidFill>
              </a:rPr>
              <a:t>億宣言を実施する見込みがある場合には、賃上げ要件の基準率を</a:t>
            </a:r>
            <a:r>
              <a:rPr kumimoji="1" lang="en-US" altLang="ja-JP" sz="1200" b="1" dirty="0">
                <a:solidFill>
                  <a:schemeClr val="accent4">
                    <a:lumMod val="75000"/>
                  </a:schemeClr>
                </a:solidFill>
              </a:rPr>
              <a:t>4.5％</a:t>
            </a:r>
            <a:r>
              <a:rPr kumimoji="1" lang="ja-JP" altLang="en-US" sz="1200" b="1" dirty="0">
                <a:solidFill>
                  <a:schemeClr val="accent4">
                    <a:lumMod val="75000"/>
                  </a:schemeClr>
                </a:solidFill>
              </a:rPr>
              <a:t>とすることができますので、</a:t>
            </a:r>
            <a:br>
              <a:rPr lang="en-US" altLang="ja-JP" sz="1200" b="1" dirty="0"/>
            </a:br>
            <a:r>
              <a:rPr kumimoji="1" lang="ja-JP" altLang="en-US" sz="1200" b="1" dirty="0">
                <a:solidFill>
                  <a:schemeClr val="accent4">
                    <a:lumMod val="75000"/>
                  </a:schemeClr>
                </a:solidFill>
              </a:rPr>
              <a:t>その旨を記載してください</a:t>
            </a:r>
            <a:endParaRPr kumimoji="1"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会社又は個人の事業者について、企業規模の面でより高い成果目標を設定し、達成できる企業に対して加点するため、中小企業から中堅企業への移行を宣誓する旨を本スライドに記載してください。なお、当該加点措置の適用を行った事業者については、宣誓していただいた旨を事務局のホームページにて公表することを想定しております</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上記を記載する場合は、該当する事業者名もあわせて記載してください</a:t>
            </a:r>
            <a:endParaRPr lang="en-US" altLang="ja-JP" sz="1200" b="1" dirty="0">
              <a:solidFill>
                <a:schemeClr val="accent4">
                  <a:lumMod val="75000"/>
                </a:schemeClr>
              </a:solidFill>
            </a:endParaRPr>
          </a:p>
        </p:txBody>
      </p:sp>
    </p:spTree>
    <p:extLst>
      <p:ext uri="{BB962C8B-B14F-4D97-AF65-F5344CB8AC3E}">
        <p14:creationId xmlns:p14="http://schemas.microsoft.com/office/powerpoint/2010/main" val="3655892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2450F542-B37F-2224-9CE5-3DF5F7262026}"/>
              </a:ext>
            </a:extLst>
          </p:cNvPr>
          <p:cNvGraphicFramePr>
            <a:graphicFrameLocks/>
          </p:cNvGraphicFramePr>
          <p:nvPr>
            <p:custDataLst>
              <p:tags r:id="rId1"/>
            </p:custDataLst>
            <p:extLst>
              <p:ext uri="{D42A27DB-BD31-4B8C-83A1-F6EECF244321}">
                <p14:modId xmlns:p14="http://schemas.microsoft.com/office/powerpoint/2010/main" val="37990179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6" name="think-cell data - do not delete" hidden="1">
                        <a:extLst>
                          <a:ext uri="{FF2B5EF4-FFF2-40B4-BE49-F238E27FC236}">
                            <a16:creationId xmlns:a16="http://schemas.microsoft.com/office/drawing/2014/main" id="{2450F542-B37F-2224-9CE5-3DF5F726202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2" name="Title 11">
            <a:extLst>
              <a:ext uri="{FF2B5EF4-FFF2-40B4-BE49-F238E27FC236}">
                <a16:creationId xmlns:a16="http://schemas.microsoft.com/office/drawing/2014/main" id="{85E96280-8F86-CCA3-3846-593D48CE65A3}"/>
              </a:ext>
            </a:extLst>
          </p:cNvPr>
          <p:cNvSpPr>
            <a:spLocks noGrp="1"/>
          </p:cNvSpPr>
          <p:nvPr>
            <p:ph type="title"/>
          </p:nvPr>
        </p:nvSpPr>
        <p:spPr/>
        <p:txBody>
          <a:bodyPr vert="horz"/>
          <a:lstStyle/>
          <a:p>
            <a:endParaRPr lang="ja-JP" altLang="en-US"/>
          </a:p>
        </p:txBody>
      </p:sp>
      <p:sp>
        <p:nvSpPr>
          <p:cNvPr id="4" name="Text Placeholder 3">
            <a:extLst>
              <a:ext uri="{FF2B5EF4-FFF2-40B4-BE49-F238E27FC236}">
                <a16:creationId xmlns:a16="http://schemas.microsoft.com/office/drawing/2014/main" id="{C93551F9-6D3C-6322-212B-5D50020840D0}"/>
              </a:ext>
            </a:extLst>
          </p:cNvPr>
          <p:cNvSpPr>
            <a:spLocks noGrp="1"/>
          </p:cNvSpPr>
          <p:nvPr>
            <p:ph type="body" sz="quarter" idx="12"/>
          </p:nvPr>
        </p:nvSpPr>
        <p:spPr/>
        <p:txBody>
          <a:bodyPr/>
          <a:lstStyle/>
          <a:p>
            <a:r>
              <a:rPr lang="ja-JP" altLang="en-US"/>
              <a:t>①経営力（ア）長期成長ビジョン</a:t>
            </a:r>
          </a:p>
        </p:txBody>
      </p:sp>
      <p:grpSp>
        <p:nvGrpSpPr>
          <p:cNvPr id="3" name="Group 2">
            <a:extLst>
              <a:ext uri="{FF2B5EF4-FFF2-40B4-BE49-F238E27FC236}">
                <a16:creationId xmlns:a16="http://schemas.microsoft.com/office/drawing/2014/main" id="{27AA246D-AE10-D8B1-0644-7B39A6F1411C}"/>
              </a:ext>
            </a:extLst>
          </p:cNvPr>
          <p:cNvGrpSpPr/>
          <p:nvPr/>
        </p:nvGrpSpPr>
        <p:grpSpPr>
          <a:xfrm>
            <a:off x="3176" y="1828800"/>
            <a:ext cx="9609119" cy="4624388"/>
            <a:chOff x="3176" y="1600200"/>
            <a:chExt cx="9609119" cy="4852988"/>
          </a:xfrm>
        </p:grpSpPr>
        <p:sp>
          <p:nvSpPr>
            <p:cNvPr id="17" name="Freeform: Shape 16">
              <a:extLst>
                <a:ext uri="{FF2B5EF4-FFF2-40B4-BE49-F238E27FC236}">
                  <a16:creationId xmlns:a16="http://schemas.microsoft.com/office/drawing/2014/main" id="{30CFFAA2-957C-0134-49CE-756C0B4C1D9C}"/>
                </a:ext>
              </a:extLst>
            </p:cNvPr>
            <p:cNvSpPr/>
            <p:nvPr/>
          </p:nvSpPr>
          <p:spPr>
            <a:xfrm>
              <a:off x="3176" y="1600200"/>
              <a:ext cx="3044824" cy="4852988"/>
            </a:xfrm>
            <a:custGeom>
              <a:avLst/>
              <a:gdLst>
                <a:gd name="connsiteX0" fmla="*/ 0 w 3044824"/>
                <a:gd name="connsiteY0" fmla="*/ 0 h 4852988"/>
                <a:gd name="connsiteX1" fmla="*/ 3044824 w 3044824"/>
                <a:gd name="connsiteY1" fmla="*/ 0 h 4852988"/>
                <a:gd name="connsiteX2" fmla="*/ 1831577 w 3044824"/>
                <a:gd name="connsiteY2" fmla="*/ 4852988 h 4852988"/>
                <a:gd name="connsiteX3" fmla="*/ 0 w 3044824"/>
                <a:gd name="connsiteY3" fmla="*/ 4852988 h 4852988"/>
              </a:gdLst>
              <a:ahLst/>
              <a:cxnLst>
                <a:cxn ang="0">
                  <a:pos x="connsiteX0" y="connsiteY0"/>
                </a:cxn>
                <a:cxn ang="0">
                  <a:pos x="connsiteX1" y="connsiteY1"/>
                </a:cxn>
                <a:cxn ang="0">
                  <a:pos x="connsiteX2" y="connsiteY2"/>
                </a:cxn>
                <a:cxn ang="0">
                  <a:pos x="connsiteX3" y="connsiteY3"/>
                </a:cxn>
              </a:cxnLst>
              <a:rect l="l" t="t" r="r" b="b"/>
              <a:pathLst>
                <a:path w="3044824" h="4852988">
                  <a:moveTo>
                    <a:pt x="0" y="0"/>
                  </a:moveTo>
                  <a:lnTo>
                    <a:pt x="3044824" y="0"/>
                  </a:lnTo>
                  <a:lnTo>
                    <a:pt x="1831577" y="4852988"/>
                  </a:lnTo>
                  <a:lnTo>
                    <a:pt x="0" y="4852988"/>
                  </a:lnTo>
                  <a:close/>
                </a:path>
              </a:pathLst>
            </a:cu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Parallelogram 6">
              <a:extLst>
                <a:ext uri="{FF2B5EF4-FFF2-40B4-BE49-F238E27FC236}">
                  <a16:creationId xmlns:a16="http://schemas.microsoft.com/office/drawing/2014/main" id="{FD748F06-DD7F-2991-14BC-A39D673D2CA8}"/>
                </a:ext>
              </a:extLst>
            </p:cNvPr>
            <p:cNvSpPr/>
            <p:nvPr/>
          </p:nvSpPr>
          <p:spPr>
            <a:xfrm>
              <a:off x="1202267" y="1828800"/>
              <a:ext cx="1524000" cy="1371600"/>
            </a:xfrm>
            <a:prstGeom prst="parallelogram">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400" b="1" i="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経営者</a:t>
              </a:r>
            </a:p>
          </p:txBody>
        </p:sp>
        <p:sp>
          <p:nvSpPr>
            <p:cNvPr id="8" name="Parallelogram 7">
              <a:extLst>
                <a:ext uri="{FF2B5EF4-FFF2-40B4-BE49-F238E27FC236}">
                  <a16:creationId xmlns:a16="http://schemas.microsoft.com/office/drawing/2014/main" id="{25C788E3-ECCC-32E4-5161-C33CE27FC19E}"/>
                </a:ext>
              </a:extLst>
            </p:cNvPr>
            <p:cNvSpPr/>
            <p:nvPr/>
          </p:nvSpPr>
          <p:spPr>
            <a:xfrm>
              <a:off x="821267" y="3352800"/>
              <a:ext cx="1524000" cy="1371600"/>
            </a:xfrm>
            <a:prstGeom prst="parallelogram">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400" b="1" i="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主な社歴</a:t>
              </a:r>
            </a:p>
          </p:txBody>
        </p:sp>
        <p:sp>
          <p:nvSpPr>
            <p:cNvPr id="9" name="Parallelogram 8">
              <a:extLst>
                <a:ext uri="{FF2B5EF4-FFF2-40B4-BE49-F238E27FC236}">
                  <a16:creationId xmlns:a16="http://schemas.microsoft.com/office/drawing/2014/main" id="{0DAC3792-722B-49EC-E0B1-B289F49C25D0}"/>
                </a:ext>
              </a:extLst>
            </p:cNvPr>
            <p:cNvSpPr/>
            <p:nvPr/>
          </p:nvSpPr>
          <p:spPr>
            <a:xfrm>
              <a:off x="440267" y="4876800"/>
              <a:ext cx="1524000" cy="1371600"/>
            </a:xfrm>
            <a:prstGeom prst="parallelogram">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400" b="1" i="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主力事業</a:t>
              </a:r>
            </a:p>
          </p:txBody>
        </p:sp>
        <p:sp>
          <p:nvSpPr>
            <p:cNvPr id="11" name="Rectangle 10">
              <a:extLst>
                <a:ext uri="{FF2B5EF4-FFF2-40B4-BE49-F238E27FC236}">
                  <a16:creationId xmlns:a16="http://schemas.microsoft.com/office/drawing/2014/main" id="{2AF012F1-BCC0-0BCC-AF46-92BDA03F7F17}"/>
                </a:ext>
              </a:extLst>
            </p:cNvPr>
            <p:cNvSpPr/>
            <p:nvPr/>
          </p:nvSpPr>
          <p:spPr>
            <a:xfrm>
              <a:off x="2971800" y="1828800"/>
              <a:ext cx="6631697" cy="137160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○○株式会社　代表取締役社長　○○　○○（氏名）について</a:t>
              </a:r>
            </a:p>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○○年○○月生まれ。○○大学○○学部卒業後、大手メーカー○○で開発を担当。</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○○年に、父が社長を務める当社に入社。その後、○○年より、</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３</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代目として経営を承継した。</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創業者である祖父の○○という原点を大切にしつつ、自身の経験を活かし、事業を通じて○○を</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実現したいと考えて進めてきた。</a:t>
              </a:r>
            </a:p>
          </p:txBody>
        </p:sp>
        <p:sp>
          <p:nvSpPr>
            <p:cNvPr id="13" name="Rectangle 12">
              <a:extLst>
                <a:ext uri="{FF2B5EF4-FFF2-40B4-BE49-F238E27FC236}">
                  <a16:creationId xmlns:a16="http://schemas.microsoft.com/office/drawing/2014/main" id="{C893529E-42B1-0E91-0135-B20E48AD55F3}"/>
                </a:ext>
              </a:extLst>
            </p:cNvPr>
            <p:cNvSpPr/>
            <p:nvPr/>
          </p:nvSpPr>
          <p:spPr>
            <a:xfrm>
              <a:off x="2598096" y="3352800"/>
              <a:ext cx="7009877" cy="137160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lgn="l">
                <a:buFont typeface="Arial" panose="020B0604020202020204" pitchFamily="34" charset="0"/>
                <a:buChar char="•"/>
              </a:pPr>
              <a:r>
                <a:rPr kumimoji="1" lang="ja-JP" altLang="en-US" sz="1200" b="1" dirty="0">
                  <a:solidFill>
                    <a:schemeClr val="accent1"/>
                  </a:solidFill>
                  <a:latin typeface="Yu Gothic UI"/>
                  <a:ea typeface="Yu Gothic UI"/>
                  <a:sym typeface="Yu Gothic UI" panose="020B0500000000000000" pitchFamily="50" charset="-128"/>
                </a:rPr>
                <a:t>他方、就任当時、祖業の○○業が売上の</a:t>
              </a:r>
              <a:r>
                <a:rPr lang="ja-JP" altLang="en-US" sz="1200" b="1" dirty="0">
                  <a:solidFill>
                    <a:schemeClr val="accent1"/>
                  </a:solidFill>
                  <a:latin typeface="Yu Gothic UI"/>
                  <a:ea typeface="Yu Gothic UI"/>
                  <a:sym typeface="Yu Gothic UI" panose="020B0500000000000000" pitchFamily="50" charset="-128"/>
                </a:rPr>
                <a:t>８</a:t>
              </a:r>
              <a:r>
                <a:rPr kumimoji="1" lang="ja-JP" altLang="en-US" sz="1200" b="1" dirty="0">
                  <a:solidFill>
                    <a:schemeClr val="accent1"/>
                  </a:solidFill>
                  <a:latin typeface="Yu Gothic UI"/>
                  <a:ea typeface="Yu Gothic UI"/>
                  <a:sym typeface="Yu Gothic UI" panose="020B0500000000000000" pitchFamily="50" charset="-128"/>
                </a:rPr>
                <a:t>割を占めており、受託開発が中心で開発力・競争力が低下、</a:t>
              </a:r>
              <a:br>
                <a:rPr lang="en-US" altLang="ja-JP" sz="1200" b="1" dirty="0">
                  <a:latin typeface="Yu Gothic UI" panose="020B0500000000000000" pitchFamily="50" charset="-128"/>
                  <a:ea typeface="Yu Gothic UI" panose="020B0500000000000000" pitchFamily="50" charset="-128"/>
                </a:rPr>
              </a:br>
              <a:r>
                <a:rPr kumimoji="1" lang="ja-JP" altLang="en-US" sz="1200" b="1" dirty="0">
                  <a:solidFill>
                    <a:schemeClr val="accent1"/>
                  </a:solidFill>
                  <a:latin typeface="Yu Gothic UI"/>
                  <a:ea typeface="Yu Gothic UI"/>
                  <a:sym typeface="Yu Gothic UI" panose="020B0500000000000000" pitchFamily="50" charset="-128"/>
                </a:rPr>
                <a:t>社内にも安定</a:t>
              </a:r>
              <a:r>
                <a:rPr lang="ja-JP" altLang="en-US" sz="1200" b="1" dirty="0">
                  <a:solidFill>
                    <a:schemeClr val="accent1"/>
                  </a:solidFill>
                  <a:latin typeface="Yu Gothic UI"/>
                  <a:ea typeface="Yu Gothic UI"/>
                  <a:sym typeface="Yu Gothic UI" panose="020B0500000000000000" pitchFamily="50" charset="-128"/>
                </a:rPr>
                <a:t>志向</a:t>
              </a:r>
              <a:r>
                <a:rPr kumimoji="1" lang="ja-JP" altLang="en-US" sz="1200" b="1" dirty="0">
                  <a:solidFill>
                    <a:schemeClr val="accent1"/>
                  </a:solidFill>
                  <a:latin typeface="Yu Gothic UI"/>
                  <a:ea typeface="Yu Gothic UI"/>
                  <a:sym typeface="Yu Gothic UI" panose="020B0500000000000000" pitchFamily="50" charset="-128"/>
                </a:rPr>
                <a:t>が蔓延っていることに危機感を覚えていた。</a:t>
              </a:r>
            </a:p>
            <a:p>
              <a:pPr marL="285750" indent="-285750" algn="l">
                <a:buFont typeface="Arial" panose="020B0604020202020204" pitchFamily="34" charset="0"/>
                <a:buChar char="•"/>
              </a:pPr>
              <a:r>
                <a:rPr kumimoji="1" lang="ja-JP" altLang="en-US" sz="1200" b="1" dirty="0">
                  <a:solidFill>
                    <a:schemeClr val="accent1"/>
                  </a:solidFill>
                  <a:latin typeface="Yu Gothic UI"/>
                  <a:ea typeface="Yu Gothic UI"/>
                  <a:sym typeface="Yu Gothic UI" panose="020B0500000000000000" pitchFamily="50" charset="-128"/>
                </a:rPr>
                <a:t>経営者として初めて取組んだことは、メーカー時代の経験を活かし、研究開発部門を立ち上げること。</a:t>
              </a:r>
              <a:br>
                <a:rPr lang="en-US" altLang="ja-JP" sz="1200" b="1" dirty="0">
                  <a:latin typeface="Yu Gothic UI" panose="020B0500000000000000" pitchFamily="50" charset="-128"/>
                  <a:ea typeface="Yu Gothic UI" panose="020B0500000000000000" pitchFamily="50" charset="-128"/>
                </a:rPr>
              </a:br>
              <a:r>
                <a:rPr kumimoji="1" lang="ja-JP" altLang="en-US" sz="1200" b="1" dirty="0">
                  <a:solidFill>
                    <a:schemeClr val="accent1"/>
                  </a:solidFill>
                  <a:latin typeface="Yu Gothic UI"/>
                  <a:ea typeface="Yu Gothic UI"/>
                  <a:sym typeface="Yu Gothic UI" panose="020B0500000000000000" pitchFamily="50" charset="-128"/>
                </a:rPr>
                <a:t>これにより○％の内製化と新たな技術開発を目標とし</a:t>
              </a:r>
              <a:r>
                <a:rPr kumimoji="1" lang="en-US" altLang="ja-JP" sz="1200" b="1" dirty="0">
                  <a:solidFill>
                    <a:schemeClr val="accent1"/>
                  </a:solidFill>
                  <a:latin typeface="Yu Gothic UI"/>
                  <a:ea typeface="Yu Gothic UI"/>
                  <a:sym typeface="Yu Gothic UI" panose="020B0500000000000000" pitchFamily="50" charset="-128"/>
                </a:rPr>
                <a:t>10</a:t>
              </a:r>
              <a:r>
                <a:rPr kumimoji="1" lang="ja-JP" altLang="en-US" sz="1200" b="1" dirty="0">
                  <a:solidFill>
                    <a:schemeClr val="accent1"/>
                  </a:solidFill>
                  <a:latin typeface="Yu Gothic UI"/>
                  <a:ea typeface="Yu Gothic UI"/>
                  <a:sym typeface="Yu Gothic UI" panose="020B0500000000000000" pitchFamily="50" charset="-128"/>
                </a:rPr>
                <a:t>年後に具体的な成果が出始めた。現在は売上高の○％程度を開発に充てる方針とし、その結果、全国から理系人材を獲得できるようになった。</a:t>
              </a:r>
              <a:endParaRPr lang="ja-JP" altLang="en-US" sz="1200" b="1" dirty="0">
                <a:solidFill>
                  <a:schemeClr val="accent1"/>
                </a:solidFill>
                <a:latin typeface="Yu Gothic UI"/>
                <a:ea typeface="Yu Gothic UI"/>
              </a:endParaRPr>
            </a:p>
            <a:p>
              <a:pPr marL="285750" indent="-285750" algn="l">
                <a:buFont typeface="Arial" panose="020B0604020202020204" pitchFamily="34" charset="0"/>
                <a:buChar char="•"/>
              </a:pP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川下の販路拡大を進め、海外販路に強みを持つ○○社を</a:t>
              </a:r>
              <a: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M&amp;A</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で迎え入れた。さらに業容が拡大する中、○○氏を</a:t>
              </a:r>
              <a: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COO</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として迎え入れたことで、弱みであった経営管理やマーケティングを強化し、経営基盤が整った。</a:t>
              </a:r>
            </a:p>
          </p:txBody>
        </p:sp>
        <p:sp>
          <p:nvSpPr>
            <p:cNvPr id="14" name="Rectangle 13">
              <a:extLst>
                <a:ext uri="{FF2B5EF4-FFF2-40B4-BE49-F238E27FC236}">
                  <a16:creationId xmlns:a16="http://schemas.microsoft.com/office/drawing/2014/main" id="{C14D88A8-19C7-1716-B382-4D9596FE1595}"/>
                </a:ext>
              </a:extLst>
            </p:cNvPr>
            <p:cNvSpPr/>
            <p:nvPr/>
          </p:nvSpPr>
          <p:spPr>
            <a:xfrm>
              <a:off x="2237319" y="4876800"/>
              <a:ext cx="7374976" cy="137160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lgn="l">
                <a:buFont typeface="Arial" panose="020B0604020202020204" pitchFamily="34" charset="0"/>
                <a:buChar char="•"/>
              </a:pPr>
              <a:r>
                <a:rPr kumimoji="1" lang="ja-JP" altLang="en-US" sz="1200" b="1" dirty="0">
                  <a:solidFill>
                    <a:schemeClr val="accent1"/>
                  </a:solidFill>
                  <a:latin typeface="Yu Gothic UI"/>
                  <a:ea typeface="Yu Gothic UI"/>
                  <a:sym typeface="Yu Gothic UI" panose="020B0500000000000000" pitchFamily="50" charset="-128"/>
                </a:rPr>
                <a:t>現在、当該新事業が全体の</a:t>
              </a:r>
              <a:r>
                <a:rPr lang="ja-JP" altLang="en-US" sz="1200" b="1" dirty="0">
                  <a:solidFill>
                    <a:schemeClr val="accent1"/>
                  </a:solidFill>
                  <a:latin typeface="Yu Gothic UI"/>
                  <a:ea typeface="Yu Gothic UI"/>
                  <a:sym typeface="Yu Gothic UI" panose="020B0500000000000000" pitchFamily="50" charset="-128"/>
                </a:rPr>
                <a:t>６</a:t>
              </a:r>
              <a:r>
                <a:rPr kumimoji="1" lang="ja-JP" altLang="en-US" sz="1200" b="1" dirty="0">
                  <a:solidFill>
                    <a:schemeClr val="accent1"/>
                  </a:solidFill>
                  <a:latin typeface="Yu Gothic UI"/>
                  <a:ea typeface="Yu Gothic UI"/>
                  <a:sym typeface="Yu Gothic UI" panose="020B0500000000000000" pitchFamily="50" charset="-128"/>
                </a:rPr>
                <a:t>割を占め、主力事業となっている。</a:t>
              </a:r>
              <a:endParaRPr kumimoji="1" lang="en-US" altLang="ja-JP" sz="1200" b="1" dirty="0">
                <a:solidFill>
                  <a:schemeClr val="accent1"/>
                </a:solidFill>
                <a:latin typeface="Yu Gothic UI"/>
                <a:ea typeface="Yu Gothic UI"/>
                <a:sym typeface="Yu Gothic UI" panose="020B0500000000000000" pitchFamily="50" charset="-128"/>
              </a:endParaRPr>
            </a:p>
            <a:p>
              <a:pPr marL="285750" indent="-285750" algn="l">
                <a:buFont typeface="Arial" panose="020B0604020202020204" pitchFamily="34" charset="0"/>
                <a:buChar char="•"/>
              </a:pPr>
              <a:r>
                <a:rPr kumimoji="1" lang="ja-JP" altLang="en-US" sz="1200" b="1" dirty="0">
                  <a:solidFill>
                    <a:schemeClr val="accent1"/>
                  </a:solidFill>
                  <a:latin typeface="Yu Gothic UI"/>
                  <a:ea typeface="Yu Gothic UI"/>
                  <a:sym typeface="Yu Gothic UI" panose="020B0500000000000000" pitchFamily="50" charset="-128"/>
                </a:rPr>
                <a:t>今回検討する投資は、積み重ねてきた研究開発と海外販路の確保、経営基盤が整ったところで、</a:t>
              </a:r>
              <a:br>
                <a:rPr lang="en-US" altLang="ja-JP" sz="1200" b="1" dirty="0">
                  <a:latin typeface="Yu Gothic UI" panose="020B0500000000000000" pitchFamily="50" charset="-128"/>
                  <a:ea typeface="Yu Gothic UI" panose="020B0500000000000000" pitchFamily="50" charset="-128"/>
                </a:rPr>
              </a:br>
              <a:r>
                <a:rPr kumimoji="1" lang="ja-JP" altLang="en-US" sz="1200" b="1" dirty="0">
                  <a:solidFill>
                    <a:schemeClr val="accent1"/>
                  </a:solidFill>
                  <a:latin typeface="Yu Gothic UI"/>
                  <a:ea typeface="Yu Gothic UI"/>
                  <a:sym typeface="Yu Gothic UI" panose="020B0500000000000000" pitchFamily="50" charset="-128"/>
                </a:rPr>
                <a:t>米国○○社を</a:t>
              </a:r>
              <a:r>
                <a:rPr lang="ja-JP" altLang="en-US" sz="1200" b="1" dirty="0">
                  <a:solidFill>
                    <a:schemeClr val="accent1"/>
                  </a:solidFill>
                  <a:latin typeface="Yu Gothic UI"/>
                  <a:ea typeface="Yu Gothic UI"/>
                  <a:sym typeface="Yu Gothic UI" panose="020B0500000000000000" pitchFamily="50" charset="-128"/>
                </a:rPr>
                <a:t>上回り</a:t>
              </a:r>
              <a:r>
                <a:rPr kumimoji="1" lang="ja-JP" altLang="en-US" sz="1200" b="1" dirty="0">
                  <a:solidFill>
                    <a:schemeClr val="accent1"/>
                  </a:solidFill>
                  <a:latin typeface="Yu Gothic UI"/>
                  <a:ea typeface="Yu Gothic UI"/>
                  <a:sym typeface="Yu Gothic UI" panose="020B0500000000000000" pitchFamily="50" charset="-128"/>
                </a:rPr>
                <a:t>、ニッチ市場でトップに押し上がるためのもの。</a:t>
              </a:r>
              <a:endParaRPr lang="ja-JP" altLang="en-US" sz="1200" b="1" dirty="0">
                <a:solidFill>
                  <a:schemeClr val="accent1"/>
                </a:solidFill>
                <a:latin typeface="Yu Gothic UI"/>
                <a:ea typeface="Yu Gothic UI"/>
              </a:endParaRPr>
            </a:p>
          </p:txBody>
        </p:sp>
        <p:cxnSp>
          <p:nvCxnSpPr>
            <p:cNvPr id="18" name="Straight Arrow Connector 17">
              <a:extLst>
                <a:ext uri="{FF2B5EF4-FFF2-40B4-BE49-F238E27FC236}">
                  <a16:creationId xmlns:a16="http://schemas.microsoft.com/office/drawing/2014/main" id="{81616E7B-196A-9542-D8A8-4937C1EA66C7}"/>
                </a:ext>
              </a:extLst>
            </p:cNvPr>
            <p:cNvCxnSpPr>
              <a:cxnSpLocks/>
            </p:cNvCxnSpPr>
            <p:nvPr/>
          </p:nvCxnSpPr>
          <p:spPr>
            <a:xfrm>
              <a:off x="2667000" y="3276600"/>
              <a:ext cx="6857999" cy="0"/>
            </a:xfrm>
            <a:prstGeom prst="straightConnector1">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C3B9EA7D-C4DE-47EE-9FD3-C73B2D00D52C}"/>
                </a:ext>
              </a:extLst>
            </p:cNvPr>
            <p:cNvCxnSpPr>
              <a:cxnSpLocks/>
            </p:cNvCxnSpPr>
            <p:nvPr/>
          </p:nvCxnSpPr>
          <p:spPr>
            <a:xfrm>
              <a:off x="2286000" y="4800600"/>
              <a:ext cx="7238999" cy="0"/>
            </a:xfrm>
            <a:prstGeom prst="straightConnector1">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4" name="Rectangle 23">
            <a:extLst>
              <a:ext uri="{FF2B5EF4-FFF2-40B4-BE49-F238E27FC236}">
                <a16:creationId xmlns:a16="http://schemas.microsoft.com/office/drawing/2014/main" id="{BFA42089-9BB0-62EF-2F62-65CC1409630F}"/>
              </a:ext>
            </a:extLst>
          </p:cNvPr>
          <p:cNvSpPr/>
          <p:nvPr/>
        </p:nvSpPr>
        <p:spPr>
          <a:xfrm>
            <a:off x="381000" y="1066799"/>
            <a:ext cx="9109074" cy="712081"/>
          </a:xfrm>
          <a:prstGeom prst="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r>
              <a:rPr lang="ja-JP" altLang="en-US"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写真などを用いて、経営者や取り組みについて記載してください。</a:t>
            </a:r>
            <a:endParaRPr kumimoji="1" lang="en-US" altLang="ja-JP" sz="1400" b="1" dirty="0">
              <a:solidFill>
                <a:schemeClr val="accent1"/>
              </a:solidFill>
              <a:latin typeface="Yu Gothic UI"/>
              <a:ea typeface="Yu Gothic UI"/>
              <a:sym typeface="Yu Gothic UI" panose="020B0500000000000000" pitchFamily="50" charset="-128"/>
            </a:endParaRPr>
          </a:p>
          <a:p>
            <a:pPr algn="ctr"/>
            <a:r>
              <a:rPr lang="en-US" altLang="ja-JP" sz="9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9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大規模な災害（いわゆる本激）であって、被害が大きく、多重災害や立地条件等に起因し発災後一定期間を経過してもなお被害が残る地域の事業については、その旨も記載してください。</a:t>
            </a:r>
            <a:endParaRPr kumimoji="1" lang="ja-JP" altLang="en-US" sz="9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四角形: メモ 1">
            <a:extLst>
              <a:ext uri="{FF2B5EF4-FFF2-40B4-BE49-F238E27FC236}">
                <a16:creationId xmlns:a16="http://schemas.microsoft.com/office/drawing/2014/main" id="{E32B933E-7D7B-7D50-1A0C-FAFEA370A240}"/>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0" name="四角形: メモ 1">
            <a:extLst>
              <a:ext uri="{FF2B5EF4-FFF2-40B4-BE49-F238E27FC236}">
                <a16:creationId xmlns:a16="http://schemas.microsoft.com/office/drawing/2014/main" id="{92C14BEC-DE1B-B676-171C-89D34105D1B5}"/>
              </a:ext>
            </a:extLst>
          </p:cNvPr>
          <p:cNvSpPr/>
          <p:nvPr/>
        </p:nvSpPr>
        <p:spPr>
          <a:xfrm>
            <a:off x="8292676" y="259199"/>
            <a:ext cx="1412324" cy="712081"/>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a:ea typeface="Yu Gothic UI"/>
                <a:sym typeface="Yu Gothic UI" panose="020B0500000000000000" pitchFamily="50" charset="-128"/>
              </a:rPr>
              <a:t>コンソーシアム</a:t>
            </a:r>
            <a:r>
              <a:rPr lang="ja-JP" altLang="en-US" sz="1050">
                <a:solidFill>
                  <a:srgbClr val="575757"/>
                </a:solidFill>
                <a:latin typeface="Yu Gothic UI"/>
                <a:ea typeface="Yu Gothic UI"/>
                <a:sym typeface="Yu Gothic UI" panose="020B0500000000000000" pitchFamily="50" charset="-128"/>
              </a:rPr>
              <a:t>形式</a:t>
            </a:r>
            <a:r>
              <a:rPr kumimoji="1" lang="ja-JP" altLang="en-US" sz="1050">
                <a:solidFill>
                  <a:srgbClr val="575757"/>
                </a:solidFill>
                <a:latin typeface="Yu Gothic UI"/>
                <a:ea typeface="Yu Gothic UI"/>
                <a:sym typeface="Yu Gothic UI" panose="020B0500000000000000" pitchFamily="50" charset="-128"/>
              </a:rPr>
              <a:t>の場合、幹事企業にて</a:t>
            </a:r>
            <a:br>
              <a:rPr lang="en-US" altLang="ja-JP" sz="1050">
                <a:latin typeface="Yu Gothic UI" panose="020B0500000000000000" pitchFamily="50" charset="-128"/>
                <a:ea typeface="Yu Gothic UI" panose="020B0500000000000000" pitchFamily="50" charset="-128"/>
              </a:rPr>
            </a:br>
            <a:r>
              <a:rPr kumimoji="1" lang="ja-JP" altLang="en-US" sz="1050">
                <a:solidFill>
                  <a:srgbClr val="575757"/>
                </a:solidFill>
                <a:latin typeface="Yu Gothic UI"/>
                <a:ea typeface="Yu Gothic UI"/>
                <a:sym typeface="Yu Gothic UI" panose="020B0500000000000000" pitchFamily="50" charset="-128"/>
              </a:rPr>
              <a:t>スライド作成</a:t>
            </a:r>
            <a:endParaRPr kumimoji="1" lang="en-US" altLang="ja-JP" sz="1050">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5" name="正方形/長方形 14">
            <a:extLst>
              <a:ext uri="{FF2B5EF4-FFF2-40B4-BE49-F238E27FC236}">
                <a16:creationId xmlns:a16="http://schemas.microsoft.com/office/drawing/2014/main" id="{28D2AA35-8DE6-2D3D-0781-556A6F8BCAE7}"/>
              </a:ext>
            </a:extLst>
          </p:cNvPr>
          <p:cNvSpPr/>
          <p:nvPr/>
        </p:nvSpPr>
        <p:spPr>
          <a:xfrm>
            <a:off x="0" y="0"/>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6" name="Callout: Line with Border and Accent Bar 9">
            <a:extLst>
              <a:ext uri="{FF2B5EF4-FFF2-40B4-BE49-F238E27FC236}">
                <a16:creationId xmlns:a16="http://schemas.microsoft.com/office/drawing/2014/main" id="{FE78AB98-B34B-1297-61D0-C62C0B16EAA2}"/>
              </a:ext>
            </a:extLst>
          </p:cNvPr>
          <p:cNvSpPr/>
          <p:nvPr/>
        </p:nvSpPr>
        <p:spPr>
          <a:xfrm>
            <a:off x="4691897" y="294608"/>
            <a:ext cx="2906899" cy="556955"/>
          </a:xfrm>
          <a:prstGeom prst="accentBorderCallout1">
            <a:avLst>
              <a:gd name="adj1" fmla="val 26818"/>
              <a:gd name="adj2" fmla="val -2413"/>
              <a:gd name="adj3" fmla="val 106034"/>
              <a:gd name="adj4" fmla="val -12773"/>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コンソーシアム形式の場合は、原則として</a:t>
            </a:r>
            <a:br>
              <a:rPr lang="en-US" altLang="ja-JP" sz="1200" b="1">
                <a:solidFill>
                  <a:schemeClr val="accent4">
                    <a:lumMod val="75000"/>
                  </a:schemeClr>
                </a:solidFill>
              </a:rPr>
            </a:br>
            <a:r>
              <a:rPr lang="ja-JP" altLang="en-US" sz="1200" b="1">
                <a:solidFill>
                  <a:schemeClr val="accent4">
                    <a:lumMod val="75000"/>
                  </a:schemeClr>
                </a:solidFill>
              </a:rPr>
              <a:t>幹事企業等、事業の中心となる企業の</a:t>
            </a:r>
            <a:br>
              <a:rPr lang="en-US" altLang="ja-JP" sz="1200" b="1">
                <a:solidFill>
                  <a:schemeClr val="accent4">
                    <a:lumMod val="75000"/>
                  </a:schemeClr>
                </a:solidFill>
              </a:rPr>
            </a:br>
            <a:r>
              <a:rPr lang="ja-JP" altLang="en-US" sz="1200" b="1">
                <a:solidFill>
                  <a:schemeClr val="accent4">
                    <a:lumMod val="75000"/>
                  </a:schemeClr>
                </a:solidFill>
              </a:rPr>
              <a:t>内容を記載してください</a:t>
            </a:r>
          </a:p>
        </p:txBody>
      </p:sp>
      <p:sp>
        <p:nvSpPr>
          <p:cNvPr id="19" name="Callout: Line with Border and Accent Bar 1">
            <a:extLst>
              <a:ext uri="{FF2B5EF4-FFF2-40B4-BE49-F238E27FC236}">
                <a16:creationId xmlns:a16="http://schemas.microsoft.com/office/drawing/2014/main" id="{6D8E46A6-DCB5-0805-6D34-8DD682B14E85}"/>
              </a:ext>
            </a:extLst>
          </p:cNvPr>
          <p:cNvSpPr/>
          <p:nvPr/>
        </p:nvSpPr>
        <p:spPr>
          <a:xfrm>
            <a:off x="3269287" y="2653182"/>
            <a:ext cx="5664724" cy="903039"/>
          </a:xfrm>
          <a:prstGeom prst="accentBorderCallout1">
            <a:avLst>
              <a:gd name="adj1" fmla="val 26818"/>
              <a:gd name="adj2" fmla="val -2413"/>
              <a:gd name="adj3" fmla="val -112330"/>
              <a:gd name="adj4" fmla="val -10726"/>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大規模な災害（いわゆる本激）であって、被害が大きく、多重災害や立地条件等に起因し発災後一定期間を経過してもなお被害が残る地域の事業については特別に</a:t>
            </a:r>
            <a:br>
              <a:rPr lang="en-US" altLang="ja-JP" sz="1200" b="1">
                <a:solidFill>
                  <a:schemeClr val="accent4">
                    <a:lumMod val="75000"/>
                  </a:schemeClr>
                </a:solidFill>
              </a:rPr>
            </a:br>
            <a:r>
              <a:rPr lang="ja-JP" altLang="en-US" sz="1200" b="1">
                <a:solidFill>
                  <a:schemeClr val="accent4">
                    <a:lumMod val="75000"/>
                  </a:schemeClr>
                </a:solidFill>
              </a:rPr>
              <a:t>配慮措置を講じるため、その旨も本スライドに記載してください</a:t>
            </a:r>
            <a:endParaRPr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上記を記載する場合は、該当する事業者名もあわせて記載してください</a:t>
            </a:r>
            <a:endParaRPr lang="en-US" altLang="ja-JP" sz="1200" b="1">
              <a:solidFill>
                <a:schemeClr val="accent4">
                  <a:lumMod val="75000"/>
                </a:schemeClr>
              </a:solidFill>
            </a:endParaRPr>
          </a:p>
        </p:txBody>
      </p:sp>
    </p:spTree>
    <p:extLst>
      <p:ext uri="{BB962C8B-B14F-4D97-AF65-F5344CB8AC3E}">
        <p14:creationId xmlns:p14="http://schemas.microsoft.com/office/powerpoint/2010/main" val="108582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CC923-A1F4-4E03-E938-0CF4CB26CD2F}"/>
            </a:ext>
          </a:extLst>
        </p:cNvPr>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119E1AB6-02ED-F47A-10E0-741A95DA892C}"/>
              </a:ext>
            </a:extLst>
          </p:cNvPr>
          <p:cNvGraphicFramePr>
            <a:graphicFrameLocks/>
          </p:cNvGraphicFramePr>
          <p:nvPr>
            <p:custDataLst>
              <p:tags r:id="rId1"/>
            </p:custDataLst>
            <p:extLst>
              <p:ext uri="{D42A27DB-BD31-4B8C-83A1-F6EECF244321}">
                <p14:modId xmlns:p14="http://schemas.microsoft.com/office/powerpoint/2010/main" val="22941725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22" name="think-cell data - do not delete" hidden="1">
                        <a:extLst>
                          <a:ext uri="{FF2B5EF4-FFF2-40B4-BE49-F238E27FC236}">
                            <a16:creationId xmlns:a16="http://schemas.microsoft.com/office/drawing/2014/main" id="{119E1AB6-02ED-F47A-10E0-741A95DA892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881BE183-3639-0D69-6AE3-CF5C2A41023F}"/>
              </a:ext>
            </a:extLst>
          </p:cNvPr>
          <p:cNvSpPr>
            <a:spLocks noGrp="1"/>
          </p:cNvSpPr>
          <p:nvPr>
            <p:ph type="title"/>
          </p:nvPr>
        </p:nvSpPr>
        <p:spPr/>
        <p:txBody>
          <a:bodyPr/>
          <a:lstStyle/>
          <a:p>
            <a:endParaRPr kumimoji="1" lang="ja-JP" altLang="en-US"/>
          </a:p>
        </p:txBody>
      </p:sp>
      <p:sp>
        <p:nvSpPr>
          <p:cNvPr id="3" name="テキスト プレースホルダー 2">
            <a:extLst>
              <a:ext uri="{FF2B5EF4-FFF2-40B4-BE49-F238E27FC236}">
                <a16:creationId xmlns:a16="http://schemas.microsoft.com/office/drawing/2014/main" id="{CAE73FF5-590B-EC40-A4B1-280670625910}"/>
              </a:ext>
            </a:extLst>
          </p:cNvPr>
          <p:cNvSpPr>
            <a:spLocks noGrp="1"/>
          </p:cNvSpPr>
          <p:nvPr>
            <p:ph type="body" sz="quarter" idx="12"/>
          </p:nvPr>
        </p:nvSpPr>
        <p:spPr/>
        <p:txBody>
          <a:bodyPr/>
          <a:lstStyle/>
          <a:p>
            <a:r>
              <a:rPr lang="ja-JP" dirty="0">
                <a:latin typeface="Yu Gothic UI"/>
                <a:ea typeface="Yu Gothic UI"/>
              </a:rPr>
              <a:t>①経営力（ア）長期成長ビジョン</a:t>
            </a:r>
            <a:endParaRPr lang="en-US" altLang="ja-JP" dirty="0">
              <a:latin typeface="Yu Gothic UI"/>
              <a:ea typeface="Yu Gothic UI"/>
            </a:endParaRPr>
          </a:p>
        </p:txBody>
      </p:sp>
      <p:grpSp>
        <p:nvGrpSpPr>
          <p:cNvPr id="46" name="RectangleWithLineGroup">
            <a:extLst>
              <a:ext uri="{FF2B5EF4-FFF2-40B4-BE49-F238E27FC236}">
                <a16:creationId xmlns:a16="http://schemas.microsoft.com/office/drawing/2014/main" id="{E85CC983-3ACA-89B5-B8E5-442A4EA8EFBE}"/>
              </a:ext>
            </a:extLst>
          </p:cNvPr>
          <p:cNvGrpSpPr/>
          <p:nvPr/>
        </p:nvGrpSpPr>
        <p:grpSpPr>
          <a:xfrm>
            <a:off x="178870" y="1118543"/>
            <a:ext cx="9416792" cy="297572"/>
            <a:chOff x="2073603" y="1737691"/>
            <a:chExt cx="2160003" cy="334260"/>
          </a:xfrm>
          <a:noFill/>
        </p:grpSpPr>
        <p:sp>
          <p:nvSpPr>
            <p:cNvPr id="47" name="Rectangle 4">
              <a:extLst>
                <a:ext uri="{FF2B5EF4-FFF2-40B4-BE49-F238E27FC236}">
                  <a16:creationId xmlns:a16="http://schemas.microsoft.com/office/drawing/2014/main" id="{3DF73559-10A0-E49F-20A4-F4209EFB7147}"/>
                </a:ext>
              </a:extLst>
            </p:cNvPr>
            <p:cNvSpPr/>
            <p:nvPr/>
          </p:nvSpPr>
          <p:spPr>
            <a:xfrm>
              <a:off x="2073603" y="1737691"/>
              <a:ext cx="2160003" cy="33426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中堅企業への移行に向けた計画</a:t>
              </a:r>
            </a:p>
          </p:txBody>
        </p:sp>
        <p:cxnSp>
          <p:nvCxnSpPr>
            <p:cNvPr id="48" name="Straight Connector 5">
              <a:extLst>
                <a:ext uri="{FF2B5EF4-FFF2-40B4-BE49-F238E27FC236}">
                  <a16:creationId xmlns:a16="http://schemas.microsoft.com/office/drawing/2014/main" id="{CE712605-8A79-DFAC-BE36-EF31DE4C09BE}"/>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56" name="Rectangle 6">
            <a:extLst>
              <a:ext uri="{FF2B5EF4-FFF2-40B4-BE49-F238E27FC236}">
                <a16:creationId xmlns:a16="http://schemas.microsoft.com/office/drawing/2014/main" id="{74D2D086-B6A9-95B5-2358-FF66C7D663B0}"/>
              </a:ext>
            </a:extLst>
          </p:cNvPr>
          <p:cNvSpPr>
            <a:spLocks noChangeArrowheads="1"/>
          </p:cNvSpPr>
          <p:nvPr/>
        </p:nvSpPr>
        <p:spPr bwMode="auto">
          <a:xfrm>
            <a:off x="4687262" y="2178528"/>
            <a:ext cx="4908400" cy="432000"/>
          </a:xfrm>
          <a:prstGeom prst="rect">
            <a:avLst/>
          </a:prstGeom>
          <a:solidFill>
            <a:srgbClr val="E0EEF8"/>
          </a:solidFill>
          <a:ln w="9525">
            <a:noFill/>
            <a:miter lim="800000"/>
            <a:headEnd/>
            <a:tailEnd/>
          </a:ln>
        </p:spPr>
        <p:txBody>
          <a:bodyPr wrap="square" lIns="90000" tIns="46800" rIns="90000" bIns="46800" anchor="ctr" anchorCtr="0">
            <a:noAutofit/>
          </a:bodyPr>
          <a:lstStyle>
            <a:defPPr>
              <a:defRPr lang="ja-JP"/>
            </a:defPPr>
            <a:lvl1pPr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2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2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200" kern="1200">
                <a:solidFill>
                  <a:schemeClr val="tx1"/>
                </a:solidFill>
                <a:latin typeface="Arial" pitchFamily="34" charset="0"/>
                <a:ea typeface="ＭＳ Ｐゴシック" pitchFamily="50" charset="-128"/>
                <a:cs typeface="+mn-cs"/>
              </a:defRPr>
            </a:lvl9pPr>
          </a:lstStyle>
          <a:p>
            <a:pPr algn="ctr" defTabSz="955675">
              <a:buSzPct val="120000"/>
            </a:pPr>
            <a:r>
              <a:rPr lang="ja-JP" altLang="en-US" b="1">
                <a:solidFill>
                  <a:schemeClr val="accent1"/>
                </a:solidFill>
                <a:latin typeface="+mn-ea"/>
                <a:ea typeface="+mn-ea"/>
              </a:rPr>
              <a:t>中堅企業の基準達成に向けた計画</a:t>
            </a:r>
            <a:endParaRPr lang="en-US" altLang="ko-KR" b="1">
              <a:solidFill>
                <a:schemeClr val="accent1"/>
              </a:solidFill>
              <a:latin typeface="+mn-ea"/>
              <a:ea typeface="+mn-ea"/>
            </a:endParaRPr>
          </a:p>
        </p:txBody>
      </p:sp>
      <p:sp>
        <p:nvSpPr>
          <p:cNvPr id="14" name="Rectangle 6">
            <a:extLst>
              <a:ext uri="{FF2B5EF4-FFF2-40B4-BE49-F238E27FC236}">
                <a16:creationId xmlns:a16="http://schemas.microsoft.com/office/drawing/2014/main" id="{3629B2A5-7C65-72C5-AADB-8557AD6833C6}"/>
              </a:ext>
            </a:extLst>
          </p:cNvPr>
          <p:cNvSpPr>
            <a:spLocks noChangeArrowheads="1"/>
          </p:cNvSpPr>
          <p:nvPr/>
        </p:nvSpPr>
        <p:spPr bwMode="auto">
          <a:xfrm>
            <a:off x="1456812" y="2180940"/>
            <a:ext cx="1392105" cy="432000"/>
          </a:xfrm>
          <a:prstGeom prst="rect">
            <a:avLst/>
          </a:prstGeom>
          <a:solidFill>
            <a:srgbClr val="E0EEF8"/>
          </a:solidFill>
          <a:ln w="9525">
            <a:noFill/>
            <a:miter lim="800000"/>
            <a:headEnd/>
            <a:tailEnd/>
          </a:ln>
        </p:spPr>
        <p:txBody>
          <a:bodyPr wrap="square" lIns="90000" tIns="46800" rIns="90000" bIns="46800" anchor="ctr" anchorCtr="0">
            <a:noAutofit/>
          </a:bodyPr>
          <a:lstStyle>
            <a:defPPr>
              <a:defRPr lang="ja-JP"/>
            </a:defPPr>
            <a:lvl1pPr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2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2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200" kern="1200">
                <a:solidFill>
                  <a:schemeClr val="tx1"/>
                </a:solidFill>
                <a:latin typeface="Arial" pitchFamily="34" charset="0"/>
                <a:ea typeface="ＭＳ Ｐゴシック" pitchFamily="50" charset="-128"/>
                <a:cs typeface="+mn-cs"/>
              </a:defRPr>
            </a:lvl9pPr>
          </a:lstStyle>
          <a:p>
            <a:pPr algn="ctr" defTabSz="955675">
              <a:buSzPct val="120000"/>
            </a:pPr>
            <a:r>
              <a:rPr lang="ja-JP" altLang="en-US" b="1">
                <a:solidFill>
                  <a:schemeClr val="accent1"/>
                </a:solidFill>
                <a:latin typeface="+mn-ea"/>
                <a:ea typeface="+mn-ea"/>
              </a:rPr>
              <a:t>現在</a:t>
            </a:r>
            <a:endParaRPr lang="en-US" altLang="ja-JP" b="1">
              <a:solidFill>
                <a:schemeClr val="accent1"/>
              </a:solidFill>
              <a:latin typeface="+mn-ea"/>
              <a:ea typeface="+mn-ea"/>
            </a:endParaRPr>
          </a:p>
          <a:p>
            <a:pPr algn="ctr" defTabSz="955675">
              <a:buSzPct val="120000"/>
            </a:pPr>
            <a:r>
              <a:rPr lang="ja-JP" altLang="en-US" b="1">
                <a:solidFill>
                  <a:schemeClr val="accent1"/>
                </a:solidFill>
                <a:latin typeface="+mn-ea"/>
                <a:ea typeface="+mn-ea"/>
              </a:rPr>
              <a:t>○○年○月時点</a:t>
            </a:r>
            <a:endParaRPr lang="en-US" altLang="ko-KR" b="1">
              <a:solidFill>
                <a:schemeClr val="accent1"/>
              </a:solidFill>
              <a:latin typeface="+mn-ea"/>
              <a:ea typeface="+mn-ea"/>
            </a:endParaRPr>
          </a:p>
        </p:txBody>
      </p:sp>
      <p:sp>
        <p:nvSpPr>
          <p:cNvPr id="28" name="Rectangle 6">
            <a:extLst>
              <a:ext uri="{FF2B5EF4-FFF2-40B4-BE49-F238E27FC236}">
                <a16:creationId xmlns:a16="http://schemas.microsoft.com/office/drawing/2014/main" id="{A389352C-1482-64F2-6D55-B8B8E77C954E}"/>
              </a:ext>
            </a:extLst>
          </p:cNvPr>
          <p:cNvSpPr>
            <a:spLocks noChangeArrowheads="1"/>
          </p:cNvSpPr>
          <p:nvPr/>
        </p:nvSpPr>
        <p:spPr bwMode="auto">
          <a:xfrm>
            <a:off x="3163603" y="2180940"/>
            <a:ext cx="1392105" cy="432000"/>
          </a:xfrm>
          <a:prstGeom prst="rect">
            <a:avLst/>
          </a:prstGeom>
          <a:solidFill>
            <a:srgbClr val="E0EEF8"/>
          </a:solidFill>
          <a:ln w="9525">
            <a:noFill/>
            <a:miter lim="800000"/>
            <a:headEnd/>
            <a:tailEnd/>
          </a:ln>
        </p:spPr>
        <p:txBody>
          <a:bodyPr wrap="square" lIns="90000" tIns="46800" rIns="90000" bIns="46800" anchor="ctr" anchorCtr="0">
            <a:noAutofit/>
          </a:bodyPr>
          <a:lstStyle>
            <a:defPPr>
              <a:defRPr lang="ja-JP"/>
            </a:defPPr>
            <a:lvl1pPr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2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2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200" kern="1200">
                <a:solidFill>
                  <a:schemeClr val="tx1"/>
                </a:solidFill>
                <a:latin typeface="Arial" pitchFamily="34" charset="0"/>
                <a:ea typeface="ＭＳ Ｐゴシック" pitchFamily="50" charset="-128"/>
                <a:cs typeface="+mn-cs"/>
              </a:defRPr>
            </a:lvl9pPr>
          </a:lstStyle>
          <a:p>
            <a:pPr algn="ctr" defTabSz="955675">
              <a:buSzPct val="120000"/>
            </a:pPr>
            <a:r>
              <a:rPr lang="ja-JP" altLang="en-US" b="1">
                <a:solidFill>
                  <a:schemeClr val="accent1"/>
                </a:solidFill>
                <a:latin typeface="+mn-ea"/>
                <a:ea typeface="+mn-ea"/>
              </a:rPr>
              <a:t>令和</a:t>
            </a:r>
            <a:r>
              <a:rPr lang="en-US" altLang="ja-JP" b="1">
                <a:solidFill>
                  <a:schemeClr val="accent1"/>
                </a:solidFill>
                <a:latin typeface="+mn-ea"/>
                <a:ea typeface="+mn-ea"/>
              </a:rPr>
              <a:t>10</a:t>
            </a:r>
            <a:r>
              <a:rPr lang="ja-JP" altLang="en-US" b="1">
                <a:solidFill>
                  <a:schemeClr val="accent1"/>
                </a:solidFill>
                <a:latin typeface="+mn-ea"/>
                <a:ea typeface="+mn-ea"/>
              </a:rPr>
              <a:t>年</a:t>
            </a:r>
            <a:r>
              <a:rPr lang="en-US" altLang="ja-JP" b="1">
                <a:solidFill>
                  <a:schemeClr val="accent1"/>
                </a:solidFill>
                <a:latin typeface="+mn-ea"/>
                <a:ea typeface="+mn-ea"/>
              </a:rPr>
              <a:t>12</a:t>
            </a:r>
            <a:r>
              <a:rPr lang="ja-JP" altLang="en-US" b="1">
                <a:solidFill>
                  <a:schemeClr val="accent1"/>
                </a:solidFill>
                <a:latin typeface="+mn-ea"/>
                <a:ea typeface="+mn-ea"/>
              </a:rPr>
              <a:t>月</a:t>
            </a:r>
            <a:endParaRPr lang="en-US" altLang="ko-KR" b="1">
              <a:solidFill>
                <a:schemeClr val="accent1"/>
              </a:solidFill>
              <a:latin typeface="+mn-ea"/>
              <a:ea typeface="+mn-ea"/>
            </a:endParaRPr>
          </a:p>
        </p:txBody>
      </p:sp>
      <p:sp>
        <p:nvSpPr>
          <p:cNvPr id="15" name="テキスト ボックス 20">
            <a:extLst>
              <a:ext uri="{FF2B5EF4-FFF2-40B4-BE49-F238E27FC236}">
                <a16:creationId xmlns:a16="http://schemas.microsoft.com/office/drawing/2014/main" id="{05B12B9D-62BB-AF4E-E917-7580C46BD939}"/>
              </a:ext>
            </a:extLst>
          </p:cNvPr>
          <p:cNvSpPr txBox="1"/>
          <p:nvPr/>
        </p:nvSpPr>
        <p:spPr>
          <a:xfrm>
            <a:off x="1456812" y="2704780"/>
            <a:ext cx="1392105" cy="843217"/>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lgn="ctr">
              <a:buNone/>
            </a:pPr>
            <a:r>
              <a:rPr lang="ja-JP" altLang="en-US">
                <a:latin typeface="+mn-ea"/>
                <a:ea typeface="+mn-ea"/>
              </a:rPr>
              <a:t>○○百万円</a:t>
            </a:r>
          </a:p>
        </p:txBody>
      </p:sp>
      <p:sp>
        <p:nvSpPr>
          <p:cNvPr id="16" name="テキスト ボックス 21">
            <a:extLst>
              <a:ext uri="{FF2B5EF4-FFF2-40B4-BE49-F238E27FC236}">
                <a16:creationId xmlns:a16="http://schemas.microsoft.com/office/drawing/2014/main" id="{335D7801-6DD9-E646-EDA0-B78A119CB914}"/>
              </a:ext>
            </a:extLst>
          </p:cNvPr>
          <p:cNvSpPr txBox="1"/>
          <p:nvPr/>
        </p:nvSpPr>
        <p:spPr>
          <a:xfrm>
            <a:off x="1456812" y="3689011"/>
            <a:ext cx="1392105" cy="843217"/>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lgn="ctr">
              <a:buNone/>
            </a:pPr>
            <a:r>
              <a:rPr lang="ja-JP" altLang="en-US">
                <a:latin typeface="+mn-ea"/>
                <a:ea typeface="+mn-ea"/>
              </a:rPr>
              <a:t>○○百万円</a:t>
            </a:r>
          </a:p>
        </p:txBody>
      </p:sp>
      <p:sp>
        <p:nvSpPr>
          <p:cNvPr id="21" name="テキスト ボックス 21">
            <a:extLst>
              <a:ext uri="{FF2B5EF4-FFF2-40B4-BE49-F238E27FC236}">
                <a16:creationId xmlns:a16="http://schemas.microsoft.com/office/drawing/2014/main" id="{393A32E2-4AD7-516A-2091-1A23C8C086AE}"/>
              </a:ext>
            </a:extLst>
          </p:cNvPr>
          <p:cNvSpPr txBox="1"/>
          <p:nvPr/>
        </p:nvSpPr>
        <p:spPr>
          <a:xfrm>
            <a:off x="1456812" y="4673243"/>
            <a:ext cx="1392105" cy="843217"/>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lgn="ctr">
              <a:buNone/>
            </a:pPr>
            <a:r>
              <a:rPr lang="ja-JP" altLang="en-US">
                <a:latin typeface="+mn-ea"/>
                <a:ea typeface="+mn-ea"/>
              </a:rPr>
              <a:t>○○百万円</a:t>
            </a:r>
          </a:p>
        </p:txBody>
      </p:sp>
      <p:sp>
        <p:nvSpPr>
          <p:cNvPr id="24" name="テキスト ボックス 21">
            <a:extLst>
              <a:ext uri="{FF2B5EF4-FFF2-40B4-BE49-F238E27FC236}">
                <a16:creationId xmlns:a16="http://schemas.microsoft.com/office/drawing/2014/main" id="{2C7811A0-F971-0716-B03B-C398DCE43966}"/>
              </a:ext>
            </a:extLst>
          </p:cNvPr>
          <p:cNvSpPr txBox="1"/>
          <p:nvPr/>
        </p:nvSpPr>
        <p:spPr>
          <a:xfrm>
            <a:off x="1456812" y="5657475"/>
            <a:ext cx="1392105" cy="843217"/>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lgn="ctr">
              <a:buNone/>
            </a:pPr>
            <a:r>
              <a:rPr lang="ja-JP" altLang="en-US">
                <a:latin typeface="+mn-ea"/>
                <a:ea typeface="+mn-ea"/>
              </a:rPr>
              <a:t>○○人</a:t>
            </a:r>
          </a:p>
        </p:txBody>
      </p:sp>
      <p:sp>
        <p:nvSpPr>
          <p:cNvPr id="29" name="テキスト ボックス 20">
            <a:extLst>
              <a:ext uri="{FF2B5EF4-FFF2-40B4-BE49-F238E27FC236}">
                <a16:creationId xmlns:a16="http://schemas.microsoft.com/office/drawing/2014/main" id="{C99E7DD4-8C75-7013-FB98-B91564F786CF}"/>
              </a:ext>
            </a:extLst>
          </p:cNvPr>
          <p:cNvSpPr txBox="1"/>
          <p:nvPr/>
        </p:nvSpPr>
        <p:spPr>
          <a:xfrm>
            <a:off x="3163603" y="2704780"/>
            <a:ext cx="1392105" cy="843217"/>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lgn="ctr">
              <a:buNone/>
            </a:pPr>
            <a:r>
              <a:rPr lang="ja-JP" altLang="en-US">
                <a:latin typeface="+mn-ea"/>
                <a:ea typeface="+mn-ea"/>
              </a:rPr>
              <a:t>○○百万円</a:t>
            </a:r>
          </a:p>
        </p:txBody>
      </p:sp>
      <p:sp>
        <p:nvSpPr>
          <p:cNvPr id="30" name="テキスト ボックス 21">
            <a:extLst>
              <a:ext uri="{FF2B5EF4-FFF2-40B4-BE49-F238E27FC236}">
                <a16:creationId xmlns:a16="http://schemas.microsoft.com/office/drawing/2014/main" id="{B3BCA175-8BBD-899F-8DCB-AED11A43575C}"/>
              </a:ext>
            </a:extLst>
          </p:cNvPr>
          <p:cNvSpPr txBox="1"/>
          <p:nvPr/>
        </p:nvSpPr>
        <p:spPr>
          <a:xfrm>
            <a:off x="3163603" y="3689011"/>
            <a:ext cx="1392105" cy="843217"/>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lgn="ctr">
              <a:buNone/>
            </a:pPr>
            <a:r>
              <a:rPr lang="ja-JP" altLang="en-US">
                <a:latin typeface="+mn-ea"/>
                <a:ea typeface="+mn-ea"/>
              </a:rPr>
              <a:t>○○百万円</a:t>
            </a:r>
          </a:p>
        </p:txBody>
      </p:sp>
      <p:sp>
        <p:nvSpPr>
          <p:cNvPr id="31" name="テキスト ボックス 21">
            <a:extLst>
              <a:ext uri="{FF2B5EF4-FFF2-40B4-BE49-F238E27FC236}">
                <a16:creationId xmlns:a16="http://schemas.microsoft.com/office/drawing/2014/main" id="{FF11F9DE-6DC6-5AFF-20E6-2B396F8FF771}"/>
              </a:ext>
            </a:extLst>
          </p:cNvPr>
          <p:cNvSpPr txBox="1"/>
          <p:nvPr/>
        </p:nvSpPr>
        <p:spPr>
          <a:xfrm>
            <a:off x="3163603" y="4673243"/>
            <a:ext cx="1392105" cy="843217"/>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lgn="ctr">
              <a:buNone/>
            </a:pPr>
            <a:r>
              <a:rPr lang="ja-JP" altLang="en-US">
                <a:latin typeface="+mn-ea"/>
                <a:ea typeface="+mn-ea"/>
              </a:rPr>
              <a:t>○○百万円</a:t>
            </a:r>
            <a:endParaRPr lang="en-US" altLang="ja-JP">
              <a:latin typeface="+mn-ea"/>
              <a:ea typeface="+mn-ea"/>
            </a:endParaRPr>
          </a:p>
          <a:p>
            <a:pPr marL="0" indent="0" algn="ctr">
              <a:buNone/>
            </a:pPr>
            <a:r>
              <a:rPr lang="ja-JP" altLang="en-US">
                <a:latin typeface="+mn-ea"/>
                <a:ea typeface="+mn-ea"/>
              </a:rPr>
              <a:t>基準：○○百万円</a:t>
            </a:r>
          </a:p>
        </p:txBody>
      </p:sp>
      <p:sp>
        <p:nvSpPr>
          <p:cNvPr id="32" name="テキスト ボックス 21">
            <a:extLst>
              <a:ext uri="{FF2B5EF4-FFF2-40B4-BE49-F238E27FC236}">
                <a16:creationId xmlns:a16="http://schemas.microsoft.com/office/drawing/2014/main" id="{7099E673-9A77-280D-3FF4-E0B7F1AD8976}"/>
              </a:ext>
            </a:extLst>
          </p:cNvPr>
          <p:cNvSpPr txBox="1"/>
          <p:nvPr/>
        </p:nvSpPr>
        <p:spPr>
          <a:xfrm>
            <a:off x="3163603" y="5657475"/>
            <a:ext cx="1392105" cy="843217"/>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lgn="ctr">
              <a:buNone/>
            </a:pPr>
            <a:r>
              <a:rPr lang="ja-JP" altLang="en-US">
                <a:latin typeface="+mn-ea"/>
                <a:ea typeface="+mn-ea"/>
              </a:rPr>
              <a:t>○○人</a:t>
            </a:r>
            <a:endParaRPr lang="en-US" altLang="ja-JP">
              <a:latin typeface="+mn-ea"/>
              <a:ea typeface="+mn-ea"/>
            </a:endParaRPr>
          </a:p>
          <a:p>
            <a:pPr marL="0" indent="0" algn="ctr">
              <a:buNone/>
            </a:pPr>
            <a:r>
              <a:rPr lang="ja-JP" altLang="en-US">
                <a:latin typeface="+mn-ea"/>
                <a:ea typeface="+mn-ea"/>
              </a:rPr>
              <a:t>基準：○○人</a:t>
            </a:r>
          </a:p>
        </p:txBody>
      </p:sp>
      <p:sp>
        <p:nvSpPr>
          <p:cNvPr id="7" name="Rectangle 13">
            <a:extLst>
              <a:ext uri="{FF2B5EF4-FFF2-40B4-BE49-F238E27FC236}">
                <a16:creationId xmlns:a16="http://schemas.microsoft.com/office/drawing/2014/main" id="{8624B006-045F-8AC5-7EEA-5A09123F37D7}"/>
              </a:ext>
            </a:extLst>
          </p:cNvPr>
          <p:cNvSpPr>
            <a:spLocks noChangeArrowheads="1"/>
          </p:cNvSpPr>
          <p:nvPr/>
        </p:nvSpPr>
        <p:spPr bwMode="blackWhite">
          <a:xfrm>
            <a:off x="200025" y="2706215"/>
            <a:ext cx="1190785" cy="843217"/>
          </a:xfrm>
          <a:prstGeom prst="rect">
            <a:avLst/>
          </a:prstGeom>
          <a:solidFill>
            <a:srgbClr val="E0EEF8"/>
          </a:solidFill>
          <a:ln w="9525">
            <a:noFill/>
            <a:round/>
            <a:headEnd/>
            <a:tailEnd/>
          </a:ln>
        </p:spPr>
        <p:txBody>
          <a:bodyPr anchor="ctr">
            <a:noAutofit/>
          </a:bodyPr>
          <a:lstStyle>
            <a:defPPr>
              <a:defRPr lang="ja-JP"/>
            </a:defPPr>
            <a:lvl1pPr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2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2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200" kern="1200">
                <a:solidFill>
                  <a:schemeClr val="tx1"/>
                </a:solidFill>
                <a:latin typeface="Arial" pitchFamily="34" charset="0"/>
                <a:ea typeface="ＭＳ Ｐゴシック" pitchFamily="50" charset="-128"/>
                <a:cs typeface="+mn-cs"/>
              </a:defRPr>
            </a:lvl9pPr>
          </a:lstStyle>
          <a:p>
            <a:pPr algn="ctr" defTabSz="955675">
              <a:buClr>
                <a:schemeClr val="bg2"/>
              </a:buClr>
              <a:buSzPct val="100000"/>
            </a:pPr>
            <a:r>
              <a:rPr lang="ja-JP" altLang="en-US" sz="1400" b="1">
                <a:solidFill>
                  <a:srgbClr val="000F78"/>
                </a:solidFill>
                <a:latin typeface="+mn-ea"/>
                <a:ea typeface="+mn-ea"/>
              </a:rPr>
              <a:t>売上</a:t>
            </a:r>
          </a:p>
        </p:txBody>
      </p:sp>
      <p:sp>
        <p:nvSpPr>
          <p:cNvPr id="8" name="Rectangle 13">
            <a:extLst>
              <a:ext uri="{FF2B5EF4-FFF2-40B4-BE49-F238E27FC236}">
                <a16:creationId xmlns:a16="http://schemas.microsoft.com/office/drawing/2014/main" id="{DD69AE3D-1AE9-EEDA-32E2-2BF4463FB202}"/>
              </a:ext>
            </a:extLst>
          </p:cNvPr>
          <p:cNvSpPr>
            <a:spLocks noChangeArrowheads="1"/>
          </p:cNvSpPr>
          <p:nvPr/>
        </p:nvSpPr>
        <p:spPr bwMode="blackWhite">
          <a:xfrm>
            <a:off x="200025" y="3689969"/>
            <a:ext cx="1190785" cy="843217"/>
          </a:xfrm>
          <a:prstGeom prst="rect">
            <a:avLst/>
          </a:prstGeom>
          <a:solidFill>
            <a:srgbClr val="E0EEF8"/>
          </a:solidFill>
          <a:ln w="9525">
            <a:noFill/>
            <a:round/>
            <a:headEnd/>
            <a:tailEnd/>
          </a:ln>
        </p:spPr>
        <p:txBody>
          <a:bodyPr anchor="ctr">
            <a:noAutofit/>
          </a:bodyPr>
          <a:lstStyle>
            <a:defPPr>
              <a:defRPr lang="ja-JP"/>
            </a:defPPr>
            <a:lvl1pPr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2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2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200" kern="1200">
                <a:solidFill>
                  <a:schemeClr val="tx1"/>
                </a:solidFill>
                <a:latin typeface="Arial" pitchFamily="34" charset="0"/>
                <a:ea typeface="ＭＳ Ｐゴシック" pitchFamily="50" charset="-128"/>
                <a:cs typeface="+mn-cs"/>
              </a:defRPr>
            </a:lvl9pPr>
          </a:lstStyle>
          <a:p>
            <a:pPr algn="ctr" defTabSz="955675">
              <a:buClr>
                <a:schemeClr val="bg2"/>
              </a:buClr>
              <a:buSzPct val="100000"/>
            </a:pPr>
            <a:r>
              <a:rPr lang="ja-JP" altLang="en-US" sz="1400" b="1">
                <a:solidFill>
                  <a:srgbClr val="000F78"/>
                </a:solidFill>
                <a:latin typeface="+mn-ea"/>
                <a:ea typeface="+mn-ea"/>
              </a:rPr>
              <a:t>純利益</a:t>
            </a:r>
          </a:p>
        </p:txBody>
      </p:sp>
      <p:sp>
        <p:nvSpPr>
          <p:cNvPr id="9" name="Rectangle 13">
            <a:extLst>
              <a:ext uri="{FF2B5EF4-FFF2-40B4-BE49-F238E27FC236}">
                <a16:creationId xmlns:a16="http://schemas.microsoft.com/office/drawing/2014/main" id="{E793F207-FD6F-1A44-BD6F-1790907519DB}"/>
              </a:ext>
            </a:extLst>
          </p:cNvPr>
          <p:cNvSpPr>
            <a:spLocks noChangeArrowheads="1"/>
          </p:cNvSpPr>
          <p:nvPr/>
        </p:nvSpPr>
        <p:spPr bwMode="blackWhite">
          <a:xfrm>
            <a:off x="200025" y="5657475"/>
            <a:ext cx="1190785" cy="843217"/>
          </a:xfrm>
          <a:prstGeom prst="rect">
            <a:avLst/>
          </a:prstGeom>
          <a:solidFill>
            <a:srgbClr val="E0EEF8"/>
          </a:solidFill>
          <a:ln w="9525">
            <a:noFill/>
            <a:round/>
            <a:headEnd/>
            <a:tailEnd/>
          </a:ln>
        </p:spPr>
        <p:txBody>
          <a:bodyPr anchor="ctr">
            <a:noAutofit/>
          </a:bodyPr>
          <a:lstStyle>
            <a:defPPr>
              <a:defRPr lang="ja-JP"/>
            </a:defPPr>
            <a:lvl1pPr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2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2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200" kern="1200">
                <a:solidFill>
                  <a:schemeClr val="tx1"/>
                </a:solidFill>
                <a:latin typeface="Arial" pitchFamily="34" charset="0"/>
                <a:ea typeface="ＭＳ Ｐゴシック" pitchFamily="50" charset="-128"/>
                <a:cs typeface="+mn-cs"/>
              </a:defRPr>
            </a:lvl9pPr>
          </a:lstStyle>
          <a:p>
            <a:pPr algn="ctr" defTabSz="955675">
              <a:buClr>
                <a:schemeClr val="bg2"/>
              </a:buClr>
              <a:buSzPct val="100000"/>
            </a:pPr>
            <a:r>
              <a:rPr lang="ja-JP" altLang="en-US" sz="1400" b="1">
                <a:solidFill>
                  <a:srgbClr val="000F78"/>
                </a:solidFill>
                <a:latin typeface="+mn-ea"/>
                <a:ea typeface="+mn-ea"/>
              </a:rPr>
              <a:t>常時使用する</a:t>
            </a:r>
            <a:endParaRPr lang="en-US" altLang="ja-JP" sz="1400" b="1">
              <a:solidFill>
                <a:srgbClr val="000F78"/>
              </a:solidFill>
              <a:latin typeface="+mn-ea"/>
              <a:ea typeface="+mn-ea"/>
            </a:endParaRPr>
          </a:p>
          <a:p>
            <a:pPr algn="ctr" defTabSz="955675">
              <a:buClr>
                <a:schemeClr val="bg2"/>
              </a:buClr>
              <a:buSzPct val="100000"/>
            </a:pPr>
            <a:r>
              <a:rPr lang="ja-JP" altLang="en-US" sz="1400" b="1">
                <a:solidFill>
                  <a:srgbClr val="000F78"/>
                </a:solidFill>
                <a:latin typeface="+mn-ea"/>
                <a:ea typeface="+mn-ea"/>
              </a:rPr>
              <a:t>従業員数</a:t>
            </a:r>
          </a:p>
        </p:txBody>
      </p:sp>
      <p:sp>
        <p:nvSpPr>
          <p:cNvPr id="10" name="Rectangle 13">
            <a:extLst>
              <a:ext uri="{FF2B5EF4-FFF2-40B4-BE49-F238E27FC236}">
                <a16:creationId xmlns:a16="http://schemas.microsoft.com/office/drawing/2014/main" id="{85305048-7607-EFB4-86F8-E0CCBB0ECC58}"/>
              </a:ext>
            </a:extLst>
          </p:cNvPr>
          <p:cNvSpPr>
            <a:spLocks noChangeArrowheads="1"/>
          </p:cNvSpPr>
          <p:nvPr/>
        </p:nvSpPr>
        <p:spPr bwMode="blackWhite">
          <a:xfrm>
            <a:off x="200025" y="4673722"/>
            <a:ext cx="1190785" cy="843217"/>
          </a:xfrm>
          <a:prstGeom prst="rect">
            <a:avLst/>
          </a:prstGeom>
          <a:solidFill>
            <a:srgbClr val="E0EEF8"/>
          </a:solidFill>
          <a:ln w="9525">
            <a:noFill/>
            <a:round/>
            <a:headEnd/>
            <a:tailEnd/>
          </a:ln>
        </p:spPr>
        <p:txBody>
          <a:bodyPr anchor="ctr">
            <a:noAutofit/>
          </a:bodyPr>
          <a:lstStyle>
            <a:defPPr>
              <a:defRPr lang="ja-JP"/>
            </a:defPPr>
            <a:lvl1pPr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2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2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200" kern="1200">
                <a:solidFill>
                  <a:schemeClr val="tx1"/>
                </a:solidFill>
                <a:latin typeface="Arial" pitchFamily="34" charset="0"/>
                <a:ea typeface="ＭＳ Ｐゴシック" pitchFamily="50" charset="-128"/>
                <a:cs typeface="+mn-cs"/>
              </a:defRPr>
            </a:lvl9pPr>
          </a:lstStyle>
          <a:p>
            <a:pPr algn="ctr" defTabSz="955675">
              <a:buClr>
                <a:schemeClr val="bg2"/>
              </a:buClr>
              <a:buSzPct val="100000"/>
            </a:pPr>
            <a:r>
              <a:rPr lang="ja-JP" altLang="en-US" sz="1400" b="1">
                <a:solidFill>
                  <a:srgbClr val="000F78"/>
                </a:solidFill>
                <a:latin typeface="+mn-ea"/>
                <a:ea typeface="+mn-ea"/>
              </a:rPr>
              <a:t>資本金</a:t>
            </a:r>
          </a:p>
        </p:txBody>
      </p:sp>
      <p:sp>
        <p:nvSpPr>
          <p:cNvPr id="51" name="二等辺三角形 50">
            <a:extLst>
              <a:ext uri="{FF2B5EF4-FFF2-40B4-BE49-F238E27FC236}">
                <a16:creationId xmlns:a16="http://schemas.microsoft.com/office/drawing/2014/main" id="{ADC8237D-880C-891A-166F-0B97F7036C76}"/>
              </a:ext>
            </a:extLst>
          </p:cNvPr>
          <p:cNvSpPr/>
          <p:nvPr/>
        </p:nvSpPr>
        <p:spPr>
          <a:xfrm rot="5400000">
            <a:off x="2812010" y="3050037"/>
            <a:ext cx="419237" cy="152701"/>
          </a:xfrm>
          <a:prstGeom prst="triangle">
            <a:avLst/>
          </a:prstGeom>
          <a:solidFill>
            <a:schemeClr val="accent2">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2" name="二等辺三角形 51">
            <a:extLst>
              <a:ext uri="{FF2B5EF4-FFF2-40B4-BE49-F238E27FC236}">
                <a16:creationId xmlns:a16="http://schemas.microsoft.com/office/drawing/2014/main" id="{A4CC7D2F-39BB-8F4E-71D2-162A7C7D059C}"/>
              </a:ext>
            </a:extLst>
          </p:cNvPr>
          <p:cNvSpPr/>
          <p:nvPr/>
        </p:nvSpPr>
        <p:spPr>
          <a:xfrm rot="5400000">
            <a:off x="2812010" y="4034268"/>
            <a:ext cx="419237" cy="152701"/>
          </a:xfrm>
          <a:prstGeom prst="triangle">
            <a:avLst/>
          </a:prstGeom>
          <a:solidFill>
            <a:schemeClr val="accent2">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3" name="二等辺三角形 52">
            <a:extLst>
              <a:ext uri="{FF2B5EF4-FFF2-40B4-BE49-F238E27FC236}">
                <a16:creationId xmlns:a16="http://schemas.microsoft.com/office/drawing/2014/main" id="{AC20A60C-C69B-9542-269E-4703BD2EBBED}"/>
              </a:ext>
            </a:extLst>
          </p:cNvPr>
          <p:cNvSpPr/>
          <p:nvPr/>
        </p:nvSpPr>
        <p:spPr>
          <a:xfrm rot="5400000">
            <a:off x="2812010" y="5018499"/>
            <a:ext cx="419237" cy="152701"/>
          </a:xfrm>
          <a:prstGeom prst="triangle">
            <a:avLst/>
          </a:prstGeom>
          <a:solidFill>
            <a:schemeClr val="accent2">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4" name="二等辺三角形 53">
            <a:extLst>
              <a:ext uri="{FF2B5EF4-FFF2-40B4-BE49-F238E27FC236}">
                <a16:creationId xmlns:a16="http://schemas.microsoft.com/office/drawing/2014/main" id="{CCE3B332-B07D-95A2-5078-BA89C2743767}"/>
              </a:ext>
            </a:extLst>
          </p:cNvPr>
          <p:cNvSpPr/>
          <p:nvPr/>
        </p:nvSpPr>
        <p:spPr>
          <a:xfrm rot="5400000">
            <a:off x="2812010" y="6002732"/>
            <a:ext cx="419237" cy="152701"/>
          </a:xfrm>
          <a:prstGeom prst="triangle">
            <a:avLst/>
          </a:prstGeom>
          <a:solidFill>
            <a:schemeClr val="accent2">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7" name="テキスト ボックス 20">
            <a:extLst>
              <a:ext uri="{FF2B5EF4-FFF2-40B4-BE49-F238E27FC236}">
                <a16:creationId xmlns:a16="http://schemas.microsoft.com/office/drawing/2014/main" id="{E099F875-C2C3-7FAD-7436-9892348478CF}"/>
              </a:ext>
            </a:extLst>
          </p:cNvPr>
          <p:cNvSpPr txBox="1"/>
          <p:nvPr/>
        </p:nvSpPr>
        <p:spPr>
          <a:xfrm>
            <a:off x="4687261" y="2704780"/>
            <a:ext cx="4908399" cy="3795912"/>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buNone/>
            </a:pPr>
            <a:r>
              <a:rPr lang="ja-JP" altLang="en-US" dirty="0">
                <a:latin typeface="+mn-ea"/>
                <a:ea typeface="+mn-ea"/>
              </a:rPr>
              <a:t>資本金・従業員数の達成に向けた手段・スケジュールを記載してください。</a:t>
            </a:r>
            <a:endParaRPr lang="en-US" altLang="ja-JP" dirty="0">
              <a:latin typeface="+mn-ea"/>
              <a:ea typeface="+mn-ea"/>
            </a:endParaRPr>
          </a:p>
          <a:p>
            <a:pPr marL="0" indent="0">
              <a:buNone/>
            </a:pPr>
            <a:r>
              <a:rPr lang="ja-JP" altLang="en-US" dirty="0">
                <a:latin typeface="+mn-ea"/>
                <a:ea typeface="+mn-ea"/>
              </a:rPr>
              <a:t>（必要に応じて、売上・利益・剰余金等、補助的な指標にも触れてください）</a:t>
            </a:r>
            <a:endParaRPr lang="en-US" altLang="ja-JP" dirty="0">
              <a:latin typeface="+mn-ea"/>
              <a:ea typeface="+mn-ea"/>
            </a:endParaRPr>
          </a:p>
          <a:p>
            <a:pPr marL="0" indent="0">
              <a:buNone/>
            </a:pPr>
            <a:endParaRPr lang="en-US" altLang="ja-JP" dirty="0">
              <a:latin typeface="+mn-ea"/>
              <a:ea typeface="+mn-ea"/>
            </a:endParaRPr>
          </a:p>
          <a:p>
            <a:pPr marL="0" indent="0">
              <a:buNone/>
            </a:pPr>
            <a:r>
              <a:rPr lang="en-US" altLang="ja-JP" dirty="0">
                <a:latin typeface="+mn-ea"/>
                <a:ea typeface="+mn-ea"/>
              </a:rPr>
              <a:t>【</a:t>
            </a:r>
            <a:r>
              <a:rPr lang="ja-JP" altLang="en-US" dirty="0">
                <a:latin typeface="+mn-ea"/>
                <a:ea typeface="+mn-ea"/>
              </a:rPr>
              <a:t>資本金</a:t>
            </a:r>
            <a:r>
              <a:rPr lang="en-US" altLang="ja-JP" dirty="0">
                <a:latin typeface="+mn-ea"/>
                <a:ea typeface="+mn-ea"/>
              </a:rPr>
              <a:t>】</a:t>
            </a:r>
          </a:p>
          <a:p>
            <a:pPr marL="0" indent="0">
              <a:buNone/>
            </a:pPr>
            <a:r>
              <a:rPr lang="ja-JP" altLang="en-US" dirty="0">
                <a:latin typeface="+mn-ea"/>
                <a:ea typeface="+mn-ea"/>
              </a:rPr>
              <a:t>（例）</a:t>
            </a:r>
            <a:endParaRPr lang="en-US" altLang="ja-JP" dirty="0">
              <a:latin typeface="+mn-ea"/>
              <a:ea typeface="+mn-ea"/>
            </a:endParaRPr>
          </a:p>
          <a:p>
            <a:r>
              <a:rPr lang="ja-JP" altLang="en-US" dirty="0">
                <a:latin typeface="+mn-ea"/>
                <a:ea typeface="+mn-ea"/>
              </a:rPr>
              <a:t>オーナー・○○社の出資に基づく、○○円の第三者割当増資を行う</a:t>
            </a:r>
            <a:endParaRPr lang="en-US" altLang="ja-JP" dirty="0">
              <a:latin typeface="+mn-ea"/>
              <a:ea typeface="+mn-ea"/>
            </a:endParaRPr>
          </a:p>
          <a:p>
            <a:r>
              <a:rPr lang="ja-JP" altLang="en-US" dirty="0">
                <a:latin typeface="+mn-ea"/>
                <a:ea typeface="+mn-ea"/>
              </a:rPr>
              <a:t>現在の利益剰余金○○百万円のうち、○○円を組み入れる</a:t>
            </a:r>
            <a:endParaRPr lang="en-US" altLang="ja-JP" dirty="0">
              <a:latin typeface="+mn-ea"/>
              <a:ea typeface="+mn-ea"/>
            </a:endParaRPr>
          </a:p>
          <a:p>
            <a:pPr marL="0" indent="0">
              <a:buNone/>
            </a:pPr>
            <a:endParaRPr lang="en-US" altLang="ja-JP" dirty="0">
              <a:latin typeface="+mn-ea"/>
              <a:ea typeface="+mn-ea"/>
            </a:endParaRPr>
          </a:p>
          <a:p>
            <a:pPr marL="0" indent="0">
              <a:buNone/>
            </a:pPr>
            <a:r>
              <a:rPr lang="en-US" altLang="ja-JP" dirty="0">
                <a:latin typeface="+mn-ea"/>
                <a:ea typeface="+mn-ea"/>
              </a:rPr>
              <a:t>【</a:t>
            </a:r>
            <a:r>
              <a:rPr lang="ja-JP" altLang="en-US" dirty="0">
                <a:latin typeface="+mn-ea"/>
                <a:ea typeface="+mn-ea"/>
              </a:rPr>
              <a:t>常時使用する従業員数</a:t>
            </a:r>
            <a:r>
              <a:rPr lang="en-US" altLang="ja-JP" dirty="0">
                <a:latin typeface="+mn-ea"/>
                <a:ea typeface="+mn-ea"/>
              </a:rPr>
              <a:t>】</a:t>
            </a:r>
          </a:p>
          <a:p>
            <a:pPr marL="0" indent="0">
              <a:buNone/>
            </a:pPr>
            <a:r>
              <a:rPr lang="ja-JP" altLang="en-US" dirty="0">
                <a:latin typeface="+mn-ea"/>
                <a:ea typeface="+mn-ea"/>
              </a:rPr>
              <a:t>（例）</a:t>
            </a:r>
          </a:p>
          <a:p>
            <a:r>
              <a:rPr lang="ja-JP" altLang="en-US" dirty="0">
                <a:latin typeface="+mn-ea"/>
                <a:ea typeface="+mn-ea"/>
              </a:rPr>
              <a:t>○○に関する事業について、○○百万円への売上拡大を見込んでおり、○○に関する人材を○○の手段によって確保する</a:t>
            </a:r>
            <a:endParaRPr lang="en-US" altLang="ja-JP" dirty="0">
              <a:latin typeface="+mn-ea"/>
              <a:ea typeface="+mn-ea"/>
            </a:endParaRPr>
          </a:p>
          <a:p>
            <a:pPr marL="0" indent="0">
              <a:buNone/>
            </a:pPr>
            <a:endParaRPr lang="en-US" altLang="ja-JP" dirty="0">
              <a:latin typeface="+mn-ea"/>
              <a:ea typeface="+mn-ea"/>
            </a:endParaRPr>
          </a:p>
          <a:p>
            <a:pPr marL="0" indent="0">
              <a:buNone/>
            </a:pPr>
            <a:r>
              <a:rPr lang="en-US" altLang="ja-JP" dirty="0">
                <a:latin typeface="+mn-ea"/>
                <a:ea typeface="+mn-ea"/>
              </a:rPr>
              <a:t>【</a:t>
            </a:r>
            <a:r>
              <a:rPr lang="ja-JP" altLang="en-US" dirty="0">
                <a:latin typeface="+mn-ea"/>
                <a:ea typeface="+mn-ea"/>
              </a:rPr>
              <a:t>スケジュール</a:t>
            </a:r>
            <a:r>
              <a:rPr lang="en-US" altLang="ja-JP" dirty="0">
                <a:latin typeface="+mn-ea"/>
                <a:ea typeface="+mn-ea"/>
              </a:rPr>
              <a:t>】</a:t>
            </a:r>
          </a:p>
          <a:p>
            <a:r>
              <a:rPr lang="ja-JP" altLang="en-US" dirty="0">
                <a:latin typeface="+mn-ea"/>
                <a:ea typeface="+mn-ea"/>
              </a:rPr>
              <a:t>○年○月 ：従業員数の条件達成</a:t>
            </a:r>
          </a:p>
          <a:p>
            <a:r>
              <a:rPr lang="ja-JP" altLang="en-US" dirty="0">
                <a:latin typeface="+mn-ea"/>
                <a:ea typeface="+mn-ea"/>
              </a:rPr>
              <a:t>○年○月 ：株主総会での決議（必要に応じて）</a:t>
            </a:r>
            <a:endParaRPr lang="en-US" altLang="ja-JP" dirty="0">
              <a:latin typeface="+mn-ea"/>
              <a:ea typeface="+mn-ea"/>
            </a:endParaRPr>
          </a:p>
          <a:p>
            <a:r>
              <a:rPr lang="ja-JP" altLang="en-US" dirty="0">
                <a:latin typeface="+mn-ea"/>
                <a:ea typeface="+mn-ea"/>
              </a:rPr>
              <a:t>○年○月 ：資本金の条件達成</a:t>
            </a:r>
          </a:p>
          <a:p>
            <a:r>
              <a:rPr lang="ja-JP" altLang="en-US" dirty="0">
                <a:latin typeface="+mn-ea"/>
                <a:ea typeface="+mn-ea"/>
              </a:rPr>
              <a:t>○年○月 ：登記変更</a:t>
            </a:r>
            <a:endParaRPr lang="en-US" altLang="ja-JP" dirty="0">
              <a:latin typeface="+mn-ea"/>
              <a:ea typeface="+mn-ea"/>
            </a:endParaRPr>
          </a:p>
        </p:txBody>
      </p:sp>
      <p:sp>
        <p:nvSpPr>
          <p:cNvPr id="66" name="テキスト ボックス 20">
            <a:extLst>
              <a:ext uri="{FF2B5EF4-FFF2-40B4-BE49-F238E27FC236}">
                <a16:creationId xmlns:a16="http://schemas.microsoft.com/office/drawing/2014/main" id="{51907615-C677-11E6-B190-117CA6F68466}"/>
              </a:ext>
            </a:extLst>
          </p:cNvPr>
          <p:cNvSpPr txBox="1"/>
          <p:nvPr/>
        </p:nvSpPr>
        <p:spPr>
          <a:xfrm>
            <a:off x="178868" y="1615925"/>
            <a:ext cx="9416792" cy="362793"/>
          </a:xfrm>
          <a:prstGeom prst="rect">
            <a:avLst/>
          </a:prstGeom>
          <a:noFill/>
          <a:ln w="9525">
            <a:solidFill>
              <a:schemeClr val="bg2"/>
            </a:solidFill>
          </a:ln>
        </p:spPr>
        <p:txBody>
          <a:bodyPr wrap="non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buNone/>
            </a:pPr>
            <a:r>
              <a:rPr lang="ja-JP" altLang="en-US">
                <a:latin typeface="+mn-ea"/>
                <a:ea typeface="+mn-ea"/>
              </a:rPr>
              <a:t>全社の業種：①製造業、建設業、運輸業、その他の業種</a:t>
            </a:r>
            <a:r>
              <a:rPr lang="en-US" altLang="ja-JP">
                <a:latin typeface="+mn-ea"/>
                <a:ea typeface="+mn-ea"/>
              </a:rPr>
              <a:t>/</a:t>
            </a:r>
            <a:r>
              <a:rPr lang="ja-JP" altLang="en-US">
                <a:latin typeface="+mn-ea"/>
                <a:ea typeface="+mn-ea"/>
              </a:rPr>
              <a:t>②卸売業</a:t>
            </a:r>
            <a:r>
              <a:rPr lang="en-US" altLang="ja-JP">
                <a:latin typeface="+mn-ea"/>
                <a:ea typeface="+mn-ea"/>
              </a:rPr>
              <a:t>/</a:t>
            </a:r>
            <a:r>
              <a:rPr lang="ja-JP" altLang="en-US">
                <a:latin typeface="+mn-ea"/>
                <a:ea typeface="+mn-ea"/>
              </a:rPr>
              <a:t>③サービス業</a:t>
            </a:r>
            <a:r>
              <a:rPr lang="en-US" altLang="ja-JP">
                <a:latin typeface="+mn-ea"/>
                <a:ea typeface="+mn-ea"/>
              </a:rPr>
              <a:t>/</a:t>
            </a:r>
            <a:r>
              <a:rPr lang="ja-JP" altLang="en-US">
                <a:latin typeface="+mn-ea"/>
                <a:ea typeface="+mn-ea"/>
              </a:rPr>
              <a:t>④小売業</a:t>
            </a:r>
            <a:r>
              <a:rPr lang="en-US" altLang="ja-JP">
                <a:latin typeface="+mn-ea"/>
                <a:ea typeface="+mn-ea"/>
              </a:rPr>
              <a:t>/</a:t>
            </a:r>
            <a:r>
              <a:rPr lang="ja-JP" altLang="en-US">
                <a:latin typeface="+mn-ea"/>
                <a:ea typeface="+mn-ea"/>
              </a:rPr>
              <a:t>⑤産業競争力強化法における</a:t>
            </a:r>
            <a:r>
              <a:rPr lang="en-US" altLang="ja-JP">
                <a:latin typeface="+mn-ea"/>
                <a:ea typeface="+mn-ea"/>
              </a:rPr>
              <a:t>5</a:t>
            </a:r>
            <a:r>
              <a:rPr lang="ja-JP" altLang="en-US">
                <a:latin typeface="+mn-ea"/>
                <a:ea typeface="+mn-ea"/>
              </a:rPr>
              <a:t>号の業種（政令業種）</a:t>
            </a:r>
            <a:r>
              <a:rPr lang="en-US" altLang="ja-JP">
                <a:latin typeface="+mn-ea"/>
                <a:ea typeface="+mn-ea"/>
              </a:rPr>
              <a:t> </a:t>
            </a:r>
          </a:p>
        </p:txBody>
      </p:sp>
      <p:sp>
        <p:nvSpPr>
          <p:cNvPr id="17" name="四角形: メモ 1">
            <a:extLst>
              <a:ext uri="{FF2B5EF4-FFF2-40B4-BE49-F238E27FC236}">
                <a16:creationId xmlns:a16="http://schemas.microsoft.com/office/drawing/2014/main" id="{40371C38-E37E-AD36-784E-69368E0F7666}"/>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4" name="正方形/長方形 2">
            <a:extLst>
              <a:ext uri="{FF2B5EF4-FFF2-40B4-BE49-F238E27FC236}">
                <a16:creationId xmlns:a16="http://schemas.microsoft.com/office/drawing/2014/main" id="{03DEF303-6D0E-056C-F99C-E61E77163A33}"/>
              </a:ext>
            </a:extLst>
          </p:cNvPr>
          <p:cNvSpPr/>
          <p:nvPr/>
        </p:nvSpPr>
        <p:spPr>
          <a:xfrm>
            <a:off x="0" y="0"/>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 name="Callout: Line with Border and Accent Bar 17">
            <a:extLst>
              <a:ext uri="{FF2B5EF4-FFF2-40B4-BE49-F238E27FC236}">
                <a16:creationId xmlns:a16="http://schemas.microsoft.com/office/drawing/2014/main" id="{36B73B56-AA45-D80C-0B6C-3111634FD69F}"/>
              </a:ext>
            </a:extLst>
          </p:cNvPr>
          <p:cNvSpPr/>
          <p:nvPr/>
        </p:nvSpPr>
        <p:spPr>
          <a:xfrm>
            <a:off x="674786" y="3500686"/>
            <a:ext cx="4184961" cy="1031541"/>
          </a:xfrm>
          <a:prstGeom prst="accentBorderCallout1">
            <a:avLst>
              <a:gd name="adj1" fmla="val 9000"/>
              <a:gd name="adj2" fmla="val -1860"/>
              <a:gd name="adj3" fmla="val -151513"/>
              <a:gd name="adj4" fmla="val 10187"/>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dirty="0">
                <a:solidFill>
                  <a:schemeClr val="accent4">
                    <a:lumMod val="75000"/>
                  </a:schemeClr>
                </a:solidFill>
              </a:rPr>
              <a:t>様式２の「②補助事業情報シート」の「</a:t>
            </a:r>
            <a:r>
              <a:rPr lang="en-US" altLang="ja-JP" sz="1200" b="1" dirty="0">
                <a:solidFill>
                  <a:schemeClr val="accent4">
                    <a:lumMod val="75000"/>
                  </a:schemeClr>
                </a:solidFill>
              </a:rPr>
              <a:t>6-14 </a:t>
            </a:r>
            <a:r>
              <a:rPr lang="ja-JP" altLang="en-US" sz="1200" b="1" dirty="0">
                <a:solidFill>
                  <a:schemeClr val="accent4">
                    <a:lumMod val="75000"/>
                  </a:schemeClr>
                </a:solidFill>
              </a:rPr>
              <a:t>全社の業種（大分類）」にて選択いただいた全社の業種に合致するものを選択し、その他は消去してください</a:t>
            </a:r>
            <a:endParaRPr lang="en-US" altLang="ja-JP" sz="1200" b="1" dirty="0">
              <a:solidFill>
                <a:schemeClr val="accent4">
                  <a:lumMod val="75000"/>
                </a:schemeClr>
              </a:solidFill>
            </a:endParaRPr>
          </a:p>
        </p:txBody>
      </p:sp>
      <p:sp>
        <p:nvSpPr>
          <p:cNvPr id="18" name="Callout: Line with Border and Accent Bar 17">
            <a:extLst>
              <a:ext uri="{FF2B5EF4-FFF2-40B4-BE49-F238E27FC236}">
                <a16:creationId xmlns:a16="http://schemas.microsoft.com/office/drawing/2014/main" id="{D856DA6B-7875-B5C3-EDA1-2ACEFF4A0E34}"/>
              </a:ext>
            </a:extLst>
          </p:cNvPr>
          <p:cNvSpPr/>
          <p:nvPr/>
        </p:nvSpPr>
        <p:spPr>
          <a:xfrm>
            <a:off x="2574213" y="6081453"/>
            <a:ext cx="6699423" cy="660575"/>
          </a:xfrm>
          <a:prstGeom prst="accentBorderCallout1">
            <a:avLst>
              <a:gd name="adj1" fmla="val 1574"/>
              <a:gd name="adj2" fmla="val -1237"/>
              <a:gd name="adj3" fmla="val -198480"/>
              <a:gd name="adj4" fmla="val 2866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t"/>
          <a:lstStyle/>
          <a:p>
            <a:pPr marL="285750" indent="-285750">
              <a:buFont typeface="Arial" panose="020B0604020202020204" pitchFamily="34" charset="0"/>
              <a:buChar char="•"/>
            </a:pPr>
            <a:r>
              <a:rPr lang="ja-JP" altLang="en-US" sz="1200" b="1" dirty="0">
                <a:solidFill>
                  <a:schemeClr val="accent4">
                    <a:lumMod val="75000"/>
                  </a:schemeClr>
                </a:solidFill>
              </a:rPr>
              <a:t>資本金・従業員数の達成に向けた具体的な手段・スケジュールを記載してください</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資本金・従業員数のいずれかが既に基準を満たしている場合、そちらは「達成済」のみ記載し、</a:t>
            </a:r>
            <a:br>
              <a:rPr lang="en-US" altLang="ja-JP" sz="1200" b="1" dirty="0">
                <a:solidFill>
                  <a:schemeClr val="accent4">
                    <a:lumMod val="75000"/>
                  </a:schemeClr>
                </a:solidFill>
              </a:rPr>
            </a:br>
            <a:r>
              <a:rPr lang="ja-JP" altLang="en-US" sz="1200" b="1" dirty="0">
                <a:solidFill>
                  <a:schemeClr val="accent4">
                    <a:lumMod val="75000"/>
                  </a:schemeClr>
                </a:solidFill>
              </a:rPr>
              <a:t>もう一方の指標に関する手段・スケジュールのみご記載いただいて差し支えありません</a:t>
            </a:r>
            <a:endParaRPr lang="en-US" altLang="ja-JP" sz="1200" b="1" dirty="0">
              <a:solidFill>
                <a:schemeClr val="accent4">
                  <a:lumMod val="75000"/>
                </a:schemeClr>
              </a:solidFill>
            </a:endParaRPr>
          </a:p>
        </p:txBody>
      </p:sp>
      <p:sp>
        <p:nvSpPr>
          <p:cNvPr id="12" name="Callout: Line with Border and Accent Bar 17">
            <a:extLst>
              <a:ext uri="{FF2B5EF4-FFF2-40B4-BE49-F238E27FC236}">
                <a16:creationId xmlns:a16="http://schemas.microsoft.com/office/drawing/2014/main" id="{DFAEA6C4-F9D7-A486-04E4-DDCE92E7E9A1}"/>
              </a:ext>
            </a:extLst>
          </p:cNvPr>
          <p:cNvSpPr/>
          <p:nvPr/>
        </p:nvSpPr>
        <p:spPr>
          <a:xfrm>
            <a:off x="3097979" y="178659"/>
            <a:ext cx="6699423" cy="3145889"/>
          </a:xfrm>
          <a:prstGeom prst="accentBorderCallout1">
            <a:avLst>
              <a:gd name="adj1" fmla="val 81525"/>
              <a:gd name="adj2" fmla="val -1133"/>
              <a:gd name="adj3" fmla="val 102055"/>
              <a:gd name="adj4" fmla="val -5763"/>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45720" rIns="91440" bIns="45720" rtlCol="0" anchor="t"/>
          <a:lstStyle/>
          <a:p>
            <a:pPr marL="285750" indent="-285750">
              <a:buFont typeface="Arial" panose="020B0604020202020204" pitchFamily="34" charset="0"/>
              <a:buChar char="•"/>
            </a:pPr>
            <a:r>
              <a:rPr lang="ja-JP" altLang="en-US" sz="1200" b="1" dirty="0">
                <a:solidFill>
                  <a:schemeClr val="accent4">
                    <a:lumMod val="75000"/>
                  </a:schemeClr>
                </a:solidFill>
              </a:rPr>
              <a:t>現在の売上と、令和</a:t>
            </a:r>
            <a:r>
              <a:rPr lang="en-US" altLang="ja-JP" sz="1200" b="1" dirty="0">
                <a:solidFill>
                  <a:schemeClr val="accent4">
                    <a:lumMod val="75000"/>
                  </a:schemeClr>
                </a:solidFill>
              </a:rPr>
              <a:t>10</a:t>
            </a:r>
            <a:r>
              <a:rPr lang="ja-JP" altLang="en-US" sz="1200" b="1" dirty="0">
                <a:solidFill>
                  <a:schemeClr val="accent4">
                    <a:lumMod val="75000"/>
                  </a:schemeClr>
                </a:solidFill>
              </a:rPr>
              <a:t>年</a:t>
            </a:r>
            <a:r>
              <a:rPr lang="en-US" altLang="ja-JP" sz="1200" b="1" dirty="0">
                <a:solidFill>
                  <a:schemeClr val="accent4">
                    <a:lumMod val="75000"/>
                  </a:schemeClr>
                </a:solidFill>
              </a:rPr>
              <a:t>12</a:t>
            </a:r>
            <a:r>
              <a:rPr lang="ja-JP" altLang="en-US" sz="1200" b="1" dirty="0">
                <a:solidFill>
                  <a:schemeClr val="accent4">
                    <a:lumMod val="75000"/>
                  </a:schemeClr>
                </a:solidFill>
              </a:rPr>
              <a:t>月末時点の売上・純利益・資本金・常時使用する従業員数の目標を記載してください</a:t>
            </a:r>
            <a:endParaRPr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資本金・常時使用する従業員数は、下記の表を確認いただき、全社の業種に応じた中堅企業の基準となる数値を目標の下に併記してください</a:t>
            </a:r>
            <a:endParaRPr lang="en-US" altLang="ja-JP" sz="1200" b="1" dirty="0">
              <a:solidFill>
                <a:schemeClr val="accent4">
                  <a:lumMod val="75000"/>
                </a:schemeClr>
              </a:solidFill>
            </a:endParaRPr>
          </a:p>
          <a:p>
            <a:endParaRPr lang="en-US" altLang="ja-JP" sz="1200" b="1" dirty="0">
              <a:solidFill>
                <a:schemeClr val="accent4">
                  <a:lumMod val="75000"/>
                </a:schemeClr>
              </a:solidFill>
            </a:endParaRPr>
          </a:p>
          <a:p>
            <a:r>
              <a:rPr lang="en-US" altLang="ja-JP" sz="1200" b="1" dirty="0">
                <a:solidFill>
                  <a:schemeClr val="accent4">
                    <a:lumMod val="75000"/>
                  </a:schemeClr>
                </a:solidFill>
              </a:rPr>
              <a:t>【</a:t>
            </a:r>
            <a:r>
              <a:rPr lang="ja-JP" altLang="en-US" sz="1200" b="1" dirty="0">
                <a:solidFill>
                  <a:schemeClr val="accent4">
                    <a:lumMod val="75000"/>
                  </a:schemeClr>
                </a:solidFill>
              </a:rPr>
              <a:t>産業競争力強化法における「中小企業者」の定義を踏まえた、本様式における中堅企業の定義</a:t>
            </a:r>
            <a:r>
              <a:rPr lang="en-US" altLang="ja-JP" sz="1200" b="1" dirty="0">
                <a:solidFill>
                  <a:schemeClr val="accent4">
                    <a:lumMod val="75000"/>
                  </a:schemeClr>
                </a:solidFill>
              </a:rPr>
              <a:t>】</a:t>
            </a:r>
          </a:p>
          <a:p>
            <a:pPr marL="171450" indent="-171450">
              <a:buFont typeface="Arial" panose="020B0604020202020204" pitchFamily="34" charset="0"/>
              <a:buChar char="•"/>
            </a:pPr>
            <a:r>
              <a:rPr lang="ja-JP" altLang="en-US" sz="1200" b="1" dirty="0">
                <a:solidFill>
                  <a:schemeClr val="accent4">
                    <a:lumMod val="75000"/>
                  </a:schemeClr>
                </a:solidFill>
              </a:rPr>
              <a:t>中堅企業は</a:t>
            </a:r>
            <a:r>
              <a:rPr lang="ja-JP" sz="1200" b="1" dirty="0">
                <a:solidFill>
                  <a:schemeClr val="accent4">
                    <a:lumMod val="75000"/>
                  </a:schemeClr>
                </a:solidFill>
              </a:rPr>
              <a:t>下表</a:t>
            </a:r>
            <a:r>
              <a:rPr lang="ja-JP" altLang="en-US" sz="1200" b="1" dirty="0">
                <a:solidFill>
                  <a:schemeClr val="accent4">
                    <a:lumMod val="75000"/>
                  </a:schemeClr>
                </a:solidFill>
              </a:rPr>
              <a:t>の「資本金の額又は出資の総額」及び「常時使用する従業員の数」の双方に適合することを要件としております</a:t>
            </a:r>
            <a:endParaRPr lang="en-US" altLang="ja-JP" sz="1200" b="1" dirty="0">
              <a:solidFill>
                <a:schemeClr val="accent4">
                  <a:lumMod val="75000"/>
                </a:schemeClr>
              </a:solidFill>
            </a:endParaRPr>
          </a:p>
          <a:p>
            <a:pPr marL="171450" indent="-171450">
              <a:buFont typeface="Arial" panose="020B0604020202020204" pitchFamily="34" charset="0"/>
              <a:buChar char="•"/>
            </a:pPr>
            <a:endParaRPr lang="en-US" altLang="ja-JP" sz="1200" b="1" dirty="0">
              <a:solidFill>
                <a:schemeClr val="accent4">
                  <a:lumMod val="75000"/>
                </a:schemeClr>
              </a:solidFill>
            </a:endParaRPr>
          </a:p>
          <a:p>
            <a:pPr marL="171450" indent="-171450">
              <a:buFont typeface="Arial" panose="020B0604020202020204" pitchFamily="34" charset="0"/>
              <a:buChar char="•"/>
            </a:pPr>
            <a:endParaRPr lang="en-US" altLang="ja-JP" sz="1200" b="1" dirty="0">
              <a:solidFill>
                <a:schemeClr val="accent4">
                  <a:lumMod val="75000"/>
                </a:schemeClr>
              </a:solidFill>
            </a:endParaRPr>
          </a:p>
          <a:p>
            <a:pPr marL="171450" indent="-171450">
              <a:buFont typeface="Arial" panose="020B0604020202020204" pitchFamily="34" charset="0"/>
              <a:buChar char="•"/>
            </a:pPr>
            <a:endParaRPr lang="en-US" altLang="ja-JP" sz="1200" b="1" dirty="0">
              <a:solidFill>
                <a:schemeClr val="accent4">
                  <a:lumMod val="75000"/>
                </a:schemeClr>
              </a:solidFill>
            </a:endParaRPr>
          </a:p>
          <a:p>
            <a:pPr marL="171450" indent="-171450">
              <a:buFont typeface="Arial" panose="020B0604020202020204" pitchFamily="34" charset="0"/>
              <a:buChar char="•"/>
            </a:pPr>
            <a:endParaRPr lang="en-US" altLang="ja-JP" sz="1200" b="1" dirty="0">
              <a:solidFill>
                <a:schemeClr val="accent4">
                  <a:lumMod val="75000"/>
                </a:schemeClr>
              </a:solidFill>
            </a:endParaRPr>
          </a:p>
          <a:p>
            <a:pPr marL="171450" indent="-171450">
              <a:buFont typeface="Arial" panose="020B0604020202020204" pitchFamily="34" charset="0"/>
              <a:buChar char="•"/>
            </a:pPr>
            <a:endParaRPr lang="en-US" altLang="ja-JP" sz="1200" b="1" dirty="0">
              <a:solidFill>
                <a:schemeClr val="accent4">
                  <a:lumMod val="75000"/>
                </a:schemeClr>
              </a:solidFill>
            </a:endParaRPr>
          </a:p>
          <a:p>
            <a:endParaRPr lang="en-US" altLang="ja-JP" sz="1200" b="1" dirty="0">
              <a:solidFill>
                <a:schemeClr val="accent4">
                  <a:lumMod val="75000"/>
                </a:schemeClr>
              </a:solidFill>
            </a:endParaRPr>
          </a:p>
          <a:p>
            <a:pPr marL="171450" indent="-171450">
              <a:buFont typeface="Arial" panose="020B0604020202020204" pitchFamily="34" charset="0"/>
              <a:buChar char="•"/>
            </a:pPr>
            <a:endParaRPr lang="en-US" altLang="ja-JP" sz="1100" b="1" dirty="0">
              <a:solidFill>
                <a:schemeClr val="accent4">
                  <a:lumMod val="75000"/>
                </a:schemeClr>
              </a:solidFill>
            </a:endParaRPr>
          </a:p>
          <a:p>
            <a:endParaRPr lang="en-US" altLang="ja-JP" sz="1100" b="1" dirty="0">
              <a:solidFill>
                <a:schemeClr val="accent4">
                  <a:lumMod val="75000"/>
                </a:schemeClr>
              </a:solidFill>
            </a:endParaRPr>
          </a:p>
          <a:p>
            <a:r>
              <a:rPr lang="ja-JP" altLang="en-US" sz="1100" b="1" dirty="0">
                <a:solidFill>
                  <a:schemeClr val="accent4">
                    <a:lumMod val="75000"/>
                  </a:schemeClr>
                </a:solidFill>
              </a:rPr>
              <a:t>　　　</a:t>
            </a:r>
            <a:r>
              <a:rPr lang="en-US" altLang="ja-JP" sz="1100" b="1" dirty="0">
                <a:solidFill>
                  <a:schemeClr val="accent4">
                    <a:lumMod val="75000"/>
                  </a:schemeClr>
                </a:solidFill>
              </a:rPr>
              <a:t>※</a:t>
            </a:r>
            <a:r>
              <a:rPr lang="ja-JP" altLang="en-US" sz="1100" b="1" dirty="0">
                <a:solidFill>
                  <a:schemeClr val="accent4">
                    <a:lumMod val="75000"/>
                  </a:schemeClr>
                </a:solidFill>
              </a:rPr>
              <a:t>産業競争力強化法第２条</a:t>
            </a:r>
            <a:r>
              <a:rPr lang="en-US" altLang="ja-JP" sz="1100" b="1" dirty="0">
                <a:solidFill>
                  <a:schemeClr val="accent4">
                    <a:lumMod val="75000"/>
                  </a:schemeClr>
                </a:solidFill>
              </a:rPr>
              <a:t>23</a:t>
            </a:r>
            <a:r>
              <a:rPr lang="ja-JP" altLang="en-US" sz="1100" b="1" dirty="0">
                <a:solidFill>
                  <a:schemeClr val="accent4">
                    <a:lumMod val="75000"/>
                  </a:schemeClr>
                </a:solidFill>
              </a:rPr>
              <a:t>項の定義に基づく</a:t>
            </a:r>
          </a:p>
        </p:txBody>
      </p:sp>
      <p:pic>
        <p:nvPicPr>
          <p:cNvPr id="13" name="図 12">
            <a:extLst>
              <a:ext uri="{FF2B5EF4-FFF2-40B4-BE49-F238E27FC236}">
                <a16:creationId xmlns:a16="http://schemas.microsoft.com/office/drawing/2014/main" id="{8692CD46-2BDF-D300-3DF4-36CB9740EC1A}"/>
              </a:ext>
            </a:extLst>
          </p:cNvPr>
          <p:cNvPicPr>
            <a:picLocks noChangeAspect="1"/>
          </p:cNvPicPr>
          <p:nvPr/>
        </p:nvPicPr>
        <p:blipFill>
          <a:blip r:embed="rId6"/>
          <a:stretch>
            <a:fillRect/>
          </a:stretch>
        </p:blipFill>
        <p:spPr>
          <a:xfrm>
            <a:off x="3610494" y="1755379"/>
            <a:ext cx="5761113" cy="1291124"/>
          </a:xfrm>
          <a:prstGeom prst="rect">
            <a:avLst/>
          </a:prstGeom>
        </p:spPr>
      </p:pic>
      <p:sp>
        <p:nvSpPr>
          <p:cNvPr id="11" name="四角形: メモ 1">
            <a:extLst>
              <a:ext uri="{FF2B5EF4-FFF2-40B4-BE49-F238E27FC236}">
                <a16:creationId xmlns:a16="http://schemas.microsoft.com/office/drawing/2014/main" id="{12B74312-5A62-5BA7-5ED1-67785A16FE61}"/>
              </a:ext>
            </a:extLst>
          </p:cNvPr>
          <p:cNvSpPr/>
          <p:nvPr/>
        </p:nvSpPr>
        <p:spPr>
          <a:xfrm>
            <a:off x="-1488524" y="259199"/>
            <a:ext cx="1412324" cy="859343"/>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defTabSz="742950"/>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p>
          <a:p>
            <a:pPr defTabSz="742950"/>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（「中小企業から中堅企業への移行に関する宣誓書（様式７）」を提出する場合は必須）</a:t>
            </a:r>
          </a:p>
        </p:txBody>
      </p:sp>
    </p:spTree>
    <p:extLst>
      <p:ext uri="{BB962C8B-B14F-4D97-AF65-F5344CB8AC3E}">
        <p14:creationId xmlns:p14="http://schemas.microsoft.com/office/powerpoint/2010/main" val="25246387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5k0Dd_e7ZNMK0zF0ogXaXQ"/>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iLq361FjqCPAivwNZtIZXA"/>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C6h.6Zo.j18J552Ve6xWO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NkfxgmCS2Zjm5Tn_f0G8o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fJa2X6A.IOAiwQGEN_fo5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w5KNq5_mhvIvVjsQbnq1w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sH968UsoE8zGHWnfo2fVgQ"/>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6xUH2p8qBpiHvpbS0xC5k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UEDIlZBqNopUzSGNTlSeO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ysU.Kd20bJHd.h.29xLSEA"/>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WeTwDF6Nmfc_daZapSoQw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QcsicZ_BJhTxlIyfSlGK2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FsyN5YkfvzUmqxBRGwK3lg"/>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WCNRSMGHXoGouLi9VuXlu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ULYXj6I0Dtpat3fT3Vp.Aw"/>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vmRZ4CMAJkKn5_a2Qbj6U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j6alxqy73NFY0tUKFnsBKQ"/>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dina9Tdc9K762X_4UBxYFA"/>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zXKNwiJi1DNN9iaMOHXPm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6xTAVJSoDsz42z.rlvnk.w"/>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NGYq5uZddDl_0vN6bzDc8w"/>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aevwx52W4CLIx3DMMLbSvQ"/>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ixLPsJJdRaCQzAFACjUE3g"/>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jTrp.7B1tCpzmhh_FEgoC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bJBo1TcLpRHdfW7YQGKlow"/>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10WcwK3kUMXwXLr9dyffAg"/>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EVxAMAgL3lyTu6OvUDYq6w"/>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TZ.DDh_DzVcckJE.AmgWPg"/>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p4ddYo8k_9mr25frQpcXgg"/>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19DLmsINIw94uTzrNiswM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0v1OdvTAB6OIuIq4nMZPtQ"/>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xm8nJsGW5v_VZEi_NwQuEA"/>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vHHKIpUQHV2ktRd.xd.A1A"/>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_jZremQvFh6iXQ10LC3lRA"/>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VxYz7JOBxYbxFKpECJdafw"/>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x79Va7gJ1qXxo7yVGLEUMg"/>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eAIqmjtsYhpHM96YRT_.ZA"/>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7Kgg2tfclPYz6M9d68kWgw"/>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3eh3mQ4KLsJw0aXMUDhtS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3koqqZVW.4TK77kBmXM1V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WZVm2oPLQpH71G9KkA41nQ"/>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hp0ZqpXBPdG52jnsIUQi3g"/>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heRNpX.zOHs.mv88xmujvw"/>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NsPssw_gkZ2qb32cLA6Tqw"/>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WUVOaMgMISQDuITOtTKUDg"/>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Hn8rd.IznvPiZgRDujonOQ"/>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W4YkFylsXYtyfS8XoR9sq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6.nIc3UUqUD2YeoYoACAVQ"/>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q_96B7.ZCQg9_DjQiRgzx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wqWzYpsLTN9G9hpsL_nIlw"/>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P.2LrqSTVAPAtCedqhb2.g"/>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6EWYsEAHcapVX6FtTKcRSQ"/>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EMr92P1njlD_YDzr0igLUw"/>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KO7QM1QZNvsyDr5MAbhwHA"/>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U6ODTOh1XYmtHwhz8oyyBQ"/>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KFEYR6_BXX4gUI0PtvquX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6dmyuwnJy17tQZGPFfoICw"/>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Ix3mv1CJLdjwmfAIl856.w"/>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w4R8L3pgMTMljVZHB_GceA"/>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d8FlqpzRlcjowLzSwF1NUw"/>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Zy9CRBTYjg1dlS5aomPYgw"/>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twXkJgqULfbyKMgeuZ0VxPQ"/>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tTLjDFIc2AHMao7hsbP0O5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jUSQ8iX9JPgaa4l0cJtsFw"/>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rPrjzNy4Ci4oc0VESYGQWw"/>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57WJWy32.9IHOWvMjsZRnQ"/>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w4R8L3pgMTMljVZHB_GceA"/>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sHWqxfAcPlx2qpIUIrj_Cg"/>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v21EiXT11A5LWVVPpWPAyg"/>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tpJoTAQ3P19GqrWCty5Hw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c9YwBL.ViG354V6mlb5m6w"/>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aXR3Z9T462vrrxK.ODVmow"/>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X5Yb1MLbfspDsyP5IZNCHw"/>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3AVidAk5.6IgHTebLmEgfw"/>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e0Cuc8tC10LveA_eapW7aA"/>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oyGN5_WNAIJsNI3dipiIUw"/>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WjpXT26skZoiTd1CnoJ9gA"/>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r.xeP1zlxdzI2Tb71kUYNQ"/>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yuegSKs0PkLMeMMkv6vHYw"/>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RjiancWAB261LPuCWoczCw"/>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uHaV6sNbksrGac5vZqVq4g"/>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jmwHcN5SbPDOe78oHTyEPw"/>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8lYXN7cGomfkGxvZtGNI3Q"/>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1APM9bc03v10mHGgn54kKQ"/>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2jiOBLlUSVQBxCzoK3OEgw"/>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0JnF4avOT3zJPKB6R3Y8RA"/>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dUK9u48.AIWFwLifWAW26g"/>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CfYSK61IT_NhgLdUZ8fU8w"/>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7DMRHDNR8dZjRh9Et5lnLw"/>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J090yHPCi3Iip0FM7y1lfQ"/>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3lySPiUyh8a0uOQjpxOrpg"/>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Wauv.Ej7rme0L2ZBb_Y65g"/>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LMbQP5i.umiojK9euDjK5Q"/>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zRv0h_z0.iCEON96PLSZN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u7stB_DKHIuhUk6P.rQPDw"/>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r6JWeRx1rdHh2EWtz9Ee6Q"/>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qIWUPDH8No2XoVB7IDWUtA"/>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rhxWS7IHwx.O7eiPFak6zQ"/>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n9O7GqTInj2bC8rcuAyoKQ"/>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uFNImrkyJtLlaC5XA0FHng"/>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NUj8yRH47u0AmM6nu_NLQ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KuXhhsUsyBdFheiKs2P2zg"/>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TbvTJTP2HhbJIpEzvf.Q3A"/>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nIWSubisSqvA6gEEQntY.Q"/>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832sfdSKng4QFaT6zbaQPw"/>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JiABeZh793kluqxNcMw3XQ"/>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zd.4GiEJsNLROplbLJy6u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8xBn2Tlw6Dvetd_PsyKG3Q"/>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FM9a44YdHtMM5zS7a1Ociw"/>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tTnhqFJo7061GN4tWXlVH8g"/>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cVI1GCA3SZa7uJve2JQkWw"/>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xq9uyYdC7N.ozOVugamF0Q"/>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zBPQ.hklT4Gk3wcAyX3BgQ"/>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eLsPJkhih.ZrcM.hmBUTBQ"/>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X6XQDI4hSsbqqZGhpFd9RA"/>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tJiABeZh793kluqxNcMw3XQ"/>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zd.4GiEJsNLROplbLJy6uw"/>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FM9a44YdHtMM5zS7a1Ociw"/>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TnhqFJo7061GN4tWXlVH8g"/>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eLsPJkhih.ZrcM.hmBUTBQ"/>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bd._C3k8GOLnGPcLI8_LT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VQUZPIBlLT9FamE2hI2IE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jUSQ8iX9JPgaa4l0cJtsF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M9ylJlVpj.XonMTXQwuf8g"/>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WmID2zRjkOa0HBJvVqQc.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mrLoKSVP077Y6vpf7BmNU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p_glLD5bIjmUKs9L3tKvm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FGNiHkvKWNZ2TFp9aitoAg"/>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3XuYCYYBlxfFRh1jTh8rg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vOnO_o6tcPEGxvvehLvKk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S1YWuKJQyoT_fCYbJawaA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Q.I.4hs4tgg5I7nEiBmXp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WYFgN8.aaZw2qt5EB_Aa0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kHhdTMbyIs4YiE3._eTwCA"/>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0qaBuZ_LyuuALgAmGbKyK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RV5d2WpSt9WZQDrC8CA1.A"/>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9DThDUGoabV05u11v4Rz8w"/>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cv6FZi.D0vT28MtmTLPYu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6rNJezoXeRECZ9DCk3JMY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u7FkDLNsOiHkyXjlAi0O9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X2PjXsrEEV8HhGnnpE6GJ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fza3PN9YBo_VnfOxOwSTG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7eo61EoV3DZlDKSGZuRYQ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jD1NGvrsbsud7ikxSIzFE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iDTAT2x7dFkLbbbc.pDXsQ"/>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RyosIhbckZwsJAmnIa9_0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YeneE9kJ0QNkKFBZ_T5JX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rxjNOxxUG9a.DOcFVfXTV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8NKEpS_NNe7Hm53LnB9Z0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s8KfXVChSxbHulNekQJZj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NkfxgmCS2Zjm5Tn_f0G8oA"/>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SvDtCY5_aWvx8L4Okc3U9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mRwaCmj4.hwEFil7PFEnN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ru3wCmjxRhLEaNIzg93oi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j6alxqy73NFY0tUKFnsBKQ"/>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NGYq5uZddDl_0vN6bzDc8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vh.4Q308omDM_uqRQLHBH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Cd1bwelJWKlO3F3lLlfJ.A"/>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NkfxgmCS2Zjm5Tn_f0G8oA"/>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ehF1GbMOTBOZgryOo17n9g"/>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dihWbirWlFgssCnSm8xQU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ejKnlo18ohBUz3OYcQxatQ"/>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aAuah_WE8cIWq7oyQPXzAQ"/>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ICNdZAhjojCnPOy5.k9tNw"/>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NRIGroupPowerPointTemplate2023">
  <a:themeElements>
    <a:clrScheme name="NRI color">
      <a:dk1>
        <a:srgbClr val="000000"/>
      </a:dk1>
      <a:lt1>
        <a:srgbClr val="FFFFFF"/>
      </a:lt1>
      <a:dk2>
        <a:srgbClr val="CCCCCC"/>
      </a:dk2>
      <a:lt2>
        <a:srgbClr val="7F7F7F"/>
      </a:lt2>
      <a:accent1>
        <a:srgbClr val="000F78"/>
      </a:accent1>
      <a:accent2>
        <a:srgbClr val="3C64AA"/>
      </a:accent2>
      <a:accent3>
        <a:srgbClr val="64AADC"/>
      </a:accent3>
      <a:accent4>
        <a:srgbClr val="F59637"/>
      </a:accent4>
      <a:accent5>
        <a:srgbClr val="D73232"/>
      </a:accent5>
      <a:accent6>
        <a:srgbClr val="0F55C3"/>
      </a:accent6>
      <a:hlink>
        <a:srgbClr val="0092C5"/>
      </a:hlink>
      <a:folHlink>
        <a:srgbClr val="954F72"/>
      </a:folHlink>
    </a:clrScheme>
    <a:fontScheme name="Yu Gothic UI">
      <a:majorFont>
        <a:latin typeface="Yu Gothic UI"/>
        <a:ea typeface="Yu Gothic UI"/>
        <a:cs typeface=""/>
      </a:majorFont>
      <a:minorFont>
        <a:latin typeface="Yu Gothic UI"/>
        <a:ea typeface="Yu Gothic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lumMod val="20000"/>
            <a:lumOff val="80000"/>
          </a:schemeClr>
        </a:solidFill>
        <a:ln>
          <a:noFill/>
        </a:ln>
      </a:spPr>
      <a:bodyPr rtlCol="0" anchor="ctr"/>
      <a:lstStyle>
        <a:defPPr marL="285750" indent="-285750" algn="l">
          <a:buFont typeface="Arial" panose="020B0604020202020204" pitchFamily="34" charset="0"/>
          <a:buChar char="•"/>
          <a:defRPr kumimoji="1" sz="1200" b="1"/>
        </a:defPPr>
      </a:lstStyle>
      <a:style>
        <a:lnRef idx="1">
          <a:schemeClr val="accent1"/>
        </a:lnRef>
        <a:fillRef idx="0">
          <a:schemeClr val="accent1"/>
        </a:fillRef>
        <a:effectRef idx="0">
          <a:schemeClr val="accent1"/>
        </a:effectRef>
        <a:fontRef idx="minor">
          <a:schemeClr val="tx1"/>
        </a:fontRef>
      </a:style>
    </a:spDef>
    <a:txDef>
      <a:spPr>
        <a:noFill/>
      </a:spPr>
      <a:bodyPr wrap="none" rtlCol="0">
        <a:spAutoFit/>
      </a:bodyPr>
      <a:lstStyle>
        <a:defPPr algn="l">
          <a:lnSpc>
            <a:spcPct val="120000"/>
          </a:lnSpc>
          <a:defRPr kumimoji="1" sz="1000" smtClean="0"/>
        </a:defPPr>
      </a:lstStyle>
    </a:txDef>
  </a:objectDefaults>
  <a:extraClrSchemeLst>
    <a:extraClrScheme>
      <a:clrScheme name="NRI color">
        <a:dk1>
          <a:srgbClr val="000000"/>
        </a:dk1>
        <a:lt1>
          <a:srgbClr val="FFFFFF"/>
        </a:lt1>
        <a:dk2>
          <a:srgbClr val="CCCCCC"/>
        </a:dk2>
        <a:lt2>
          <a:srgbClr val="7F7F7F"/>
        </a:lt2>
        <a:accent1>
          <a:srgbClr val="000F78"/>
        </a:accent1>
        <a:accent2>
          <a:srgbClr val="3C64AA"/>
        </a:accent2>
        <a:accent3>
          <a:srgbClr val="64AADC"/>
        </a:accent3>
        <a:accent4>
          <a:srgbClr val="F59637"/>
        </a:accent4>
        <a:accent5>
          <a:srgbClr val="D73232"/>
        </a:accent5>
        <a:accent6>
          <a:srgbClr val="0F55C3"/>
        </a:accent6>
        <a:hlink>
          <a:srgbClr val="0092C5"/>
        </a:hlink>
        <a:folHlink>
          <a:srgbClr val="954F72"/>
        </a:folHlink>
      </a:clrScheme>
    </a:extraClrScheme>
  </a:extraClrSchemeLst>
  <a:custClrLst>
    <a:custClr name="navy">
      <a:srgbClr val="000F78"/>
    </a:custClr>
    <a:custClr name="blue1">
      <a:srgbClr val="96BEF5"/>
    </a:custClr>
    <a:custClr name="blue2">
      <a:srgbClr val="0F55C3"/>
    </a:custClr>
    <a:custClr name="blue3">
      <a:srgbClr val="64AADC"/>
    </a:custClr>
    <a:custClr name="blue4">
      <a:srgbClr val="3C64AA"/>
    </a:custClr>
    <a:custClr name="blue5">
      <a:srgbClr val="64A5B4"/>
    </a:custClr>
    <a:custClr name="blue gray">
      <a:srgbClr val="E4ECED"/>
    </a:custClr>
    <a:custClr name="white">
      <a:srgbClr val="FFFFFF"/>
    </a:custClr>
    <a:custClr name="white">
      <a:srgbClr val="FFFFFF"/>
    </a:custClr>
    <a:custClr name="white">
      <a:srgbClr val="FFFFFF"/>
    </a:custClr>
    <a:custClr name="red">
      <a:srgbClr val="D73232"/>
    </a:custClr>
    <a:custClr name="magenta">
      <a:srgbClr val="BE377D"/>
    </a:custClr>
    <a:custClr name="orange">
      <a:srgbClr val="F59637"/>
    </a:custClr>
    <a:custClr name="yellow">
      <a:srgbClr val="FFDC00"/>
    </a:custClr>
    <a:custClr name="green">
      <a:srgbClr val="BED200"/>
    </a:custClr>
    <a:custClr name="purple">
      <a:srgbClr val="5F3C91"/>
    </a:custClr>
  </a:custClrLst>
  <a:extLst>
    <a:ext uri="{05A4C25C-085E-4340-85A3-A5531E510DB2}">
      <thm15:themeFamily xmlns:thm15="http://schemas.microsoft.com/office/thememl/2012/main" name="プレゼンテーション1" id="{92770FC2-EF87-4435-9199-78456B27E65E}" vid="{3800328E-9D1F-444F-85CF-A76F10D3E8E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Yu Gothic UI"/>
        <a:ea typeface="Yu Gothic UI"/>
        <a:cs typeface=""/>
      </a:majorFont>
      <a:minorFont>
        <a:latin typeface="Yu Gothic UI"/>
        <a:ea typeface="Yu Gothic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b64e407-b25d-49b0-a93c-c10cff0d8cb5">
      <Terms xmlns="http://schemas.microsoft.com/office/infopath/2007/PartnerControls"/>
    </lcf76f155ced4ddcb4097134ff3c332f>
    <TaxCatchAll xmlns="680d32b9-15ac-40b9-a19c-ddfdae9531e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B3658C75F3B3794E9BC9AA5F7F331E68" ma:contentTypeVersion="10" ma:contentTypeDescription="新しいドキュメントを作成します。" ma:contentTypeScope="" ma:versionID="c3c088e78eff65fc7f436a864cdc917d">
  <xsd:schema xmlns:xsd="http://www.w3.org/2001/XMLSchema" xmlns:xs="http://www.w3.org/2001/XMLSchema" xmlns:p="http://schemas.microsoft.com/office/2006/metadata/properties" xmlns:ns2="5b64e407-b25d-49b0-a93c-c10cff0d8cb5" xmlns:ns3="680d32b9-15ac-40b9-a19c-ddfdae9531e9" targetNamespace="http://schemas.microsoft.com/office/2006/metadata/properties" ma:root="true" ma:fieldsID="149def0a9a6a9f05b876258cbb5af82a" ns2:_="" ns3:_="">
    <xsd:import namespace="5b64e407-b25d-49b0-a93c-c10cff0d8cb5"/>
    <xsd:import namespace="680d32b9-15ac-40b9-a19c-ddfdae9531e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64e407-b25d-49b0-a93c-c10cff0d8c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c0447f31-a101-4e7d-995d-6a77637c3855"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80d32b9-15ac-40b9-a19c-ddfdae9531e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090c7bb2-6d04-4211-839d-977e5a0a8d09}" ma:internalName="TaxCatchAll" ma:showField="CatchAllData" ma:web="680d32b9-15ac-40b9-a19c-ddfdae9531e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8B5C0AB-2E8E-46E5-A54E-BA9B8CD88227}">
  <ds:schemaRefs>
    <ds:schemaRef ds:uri="http://www.w3.org/XML/1998/namespace"/>
    <ds:schemaRef ds:uri="http://schemas.openxmlformats.org/package/2006/metadata/core-properties"/>
    <ds:schemaRef ds:uri="5b64e407-b25d-49b0-a93c-c10cff0d8cb5"/>
    <ds:schemaRef ds:uri="http://purl.org/dc/dcmitype/"/>
    <ds:schemaRef ds:uri="http://schemas.microsoft.com/office/2006/documentManagement/types"/>
    <ds:schemaRef ds:uri="680d32b9-15ac-40b9-a19c-ddfdae9531e9"/>
    <ds:schemaRef ds:uri="http://purl.org/dc/elements/1.1/"/>
    <ds:schemaRef ds:uri="http://purl.org/dc/terms/"/>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E95BE700-ED77-4970-97E9-FEEB428ED6AB}">
  <ds:schemaRefs>
    <ds:schemaRef ds:uri="5b64e407-b25d-49b0-a93c-c10cff0d8cb5"/>
    <ds:schemaRef ds:uri="680d32b9-15ac-40b9-a19c-ddfdae9531e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MyNRIGroup_Template2023_Standard_JA_ver.1.3</Template>
  <TotalTime>0</TotalTime>
  <Words>16634</Words>
  <Application>Microsoft Office PowerPoint</Application>
  <PresentationFormat>A4 210 x 297 mm</PresentationFormat>
  <Paragraphs>1376</Paragraphs>
  <Slides>67</Slides>
  <Notes>58</Notes>
  <HiddenSlides>5</HiddenSlides>
  <MMClips>0</MMClips>
  <ScaleCrop>false</ScaleCrop>
  <HeadingPairs>
    <vt:vector size="8" baseType="variant">
      <vt:variant>
        <vt:lpstr>使用されているフォント</vt:lpstr>
      </vt:variant>
      <vt:variant>
        <vt:i4>9</vt:i4>
      </vt:variant>
      <vt:variant>
        <vt:lpstr>テーマ</vt:lpstr>
      </vt:variant>
      <vt:variant>
        <vt:i4>1</vt:i4>
      </vt:variant>
      <vt:variant>
        <vt:lpstr>埋め込まれた OLE サーバー</vt:lpstr>
      </vt:variant>
      <vt:variant>
        <vt:i4>1</vt:i4>
      </vt:variant>
      <vt:variant>
        <vt:lpstr>スライド タイトル</vt:lpstr>
      </vt:variant>
      <vt:variant>
        <vt:i4>67</vt:i4>
      </vt:variant>
    </vt:vector>
  </HeadingPairs>
  <TitlesOfParts>
    <vt:vector size="78" baseType="lpstr">
      <vt:lpstr>Arial,Sans-Serif</vt:lpstr>
      <vt:lpstr>BIZ UDゴシック</vt:lpstr>
      <vt:lpstr>EYInterstate</vt:lpstr>
      <vt:lpstr>Meiryo UI</vt:lpstr>
      <vt:lpstr>Yu Gothic UI</vt:lpstr>
      <vt:lpstr>メイリオ</vt:lpstr>
      <vt:lpstr>游ゴシック</vt:lpstr>
      <vt:lpstr>Arial</vt:lpstr>
      <vt:lpstr>Wingdings</vt:lpstr>
      <vt:lpstr>NRIGroupPowerPointTemplate2023</vt:lpstr>
      <vt:lpstr>think-cellスライド</vt:lpstr>
      <vt:lpstr>成長投資計画書作成における留意事項 【本スライドは提出前に削除してください】</vt:lpstr>
      <vt:lpstr>PowerPoint プレゼンテーション</vt:lpstr>
      <vt:lpstr>誓約事項 【本スライドを削除してはいけません】</vt:lpstr>
      <vt:lpstr>目次</vt:lpstr>
      <vt:lpstr>目次</vt:lpstr>
      <vt:lpstr>PowerPoint プレゼンテーション</vt:lpstr>
      <vt:lpstr>PowerPoint プレゼンテーション</vt:lpstr>
      <vt:lpstr>PowerPoint プレゼンテーション</vt:lpstr>
      <vt:lpstr>PowerPoint プレゼンテーション</vt:lpstr>
      <vt:lpstr>目次</vt:lpstr>
      <vt:lpstr>PowerPoint プレゼンテーション</vt:lpstr>
      <vt:lpstr>PowerPoint プレゼンテーション</vt:lpstr>
      <vt:lpstr>PowerPoint プレゼンテーション</vt:lpstr>
      <vt:lpstr>PowerPoint プレゼンテーション</vt:lpstr>
      <vt:lpstr>目次</vt:lpstr>
      <vt:lpstr>PowerPoint プレゼンテーション</vt:lpstr>
      <vt:lpstr>PowerPoint プレゼンテーション</vt:lpstr>
      <vt:lpstr>PowerPoint プレゼンテーション</vt:lpstr>
      <vt:lpstr>PowerPoint プレゼンテーション</vt:lpstr>
      <vt:lpstr>目次</vt:lpstr>
      <vt:lpstr>PowerPoint プレゼンテーション</vt:lpstr>
      <vt:lpstr>PowerPoint プレゼンテーション</vt:lpstr>
      <vt:lpstr>目次</vt:lpstr>
      <vt:lpstr>目次</vt:lpstr>
      <vt:lpstr>PowerPoint プレゼンテーション</vt:lpstr>
      <vt:lpstr>PowerPoint プレゼンテーション</vt:lpstr>
      <vt:lpstr>目次</vt:lpstr>
      <vt:lpstr>PowerPoint プレゼンテーション</vt:lpstr>
      <vt:lpstr>目次</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目次</vt:lpstr>
      <vt:lpstr>目次</vt:lpstr>
      <vt:lpstr>PowerPoint プレゼンテーション</vt:lpstr>
      <vt:lpstr>PowerPoint プレゼンテーション</vt:lpstr>
      <vt:lpstr>目次</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目次</vt:lpstr>
      <vt:lpstr>目次</vt:lpstr>
      <vt:lpstr>PowerPoint プレゼンテーション</vt:lpstr>
      <vt:lpstr>目次</vt:lpstr>
      <vt:lpstr>PowerPoint プレゼンテーション</vt:lpstr>
      <vt:lpstr>目次</vt:lpstr>
      <vt:lpstr>PowerPoint プレゼンテーション</vt:lpstr>
      <vt:lpstr>目次</vt:lpstr>
      <vt:lpstr>目次</vt:lpstr>
      <vt:lpstr>PowerPoint プレゼンテーション</vt:lpstr>
      <vt:lpstr>PowerPoint プレゼンテーション</vt:lpstr>
      <vt:lpstr>目次</vt:lpstr>
      <vt:lpstr>PowerPoint プレゼンテーション</vt:lpstr>
      <vt:lpstr>目次</vt:lpstr>
      <vt:lpstr>PowerPoint プレゼンテーション</vt:lpstr>
      <vt:lpstr>PowerPoint プレゼンテーション</vt:lpstr>
      <vt:lpstr>目次</vt:lpstr>
      <vt:lpstr>PowerPoint プレゼンテーション</vt:lpstr>
      <vt:lpstr>目次</vt:lpstr>
      <vt:lpstr>⑥補助金の必要性</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2026-06-30T00:18:24Z</dcterms:created>
  <dcterms:modified xsi:type="dcterms:W3CDTF">2026-06-30T01:35:21Z</dcterms:modified>
</cp:coreProperties>
</file>